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72" r:id="rId3"/>
    <p:sldId id="258" r:id="rId4"/>
    <p:sldId id="260" r:id="rId5"/>
    <p:sldId id="262" r:id="rId6"/>
    <p:sldId id="280" r:id="rId7"/>
    <p:sldId id="283" r:id="rId8"/>
    <p:sldId id="284" r:id="rId9"/>
    <p:sldId id="286" r:id="rId10"/>
    <p:sldId id="287" r:id="rId11"/>
    <p:sldId id="288" r:id="rId12"/>
    <p:sldId id="290" r:id="rId13"/>
    <p:sldId id="291" r:id="rId14"/>
    <p:sldId id="292" r:id="rId15"/>
    <p:sldId id="295" r:id="rId16"/>
    <p:sldId id="296" r:id="rId17"/>
    <p:sldId id="297" r:id="rId18"/>
    <p:sldId id="298" r:id="rId19"/>
    <p:sldId id="307" r:id="rId20"/>
    <p:sldId id="299"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D75"/>
    <a:srgbClr val="4D4E55"/>
    <a:srgbClr val="2B6CA5"/>
    <a:srgbClr val="F8F8F8"/>
    <a:srgbClr val="F4F4F4"/>
    <a:srgbClr val="A7AAB6"/>
    <a:srgbClr val="FEC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6"/>
    <p:restoredTop sz="96327" autoAdjust="0"/>
  </p:normalViewPr>
  <p:slideViewPr>
    <p:cSldViewPr snapToObjects="1">
      <p:cViewPr varScale="1">
        <p:scale>
          <a:sx n="114" d="100"/>
          <a:sy n="114" d="100"/>
        </p:scale>
        <p:origin x="1542" y="114"/>
      </p:cViewPr>
      <p:guideLst/>
    </p:cSldViewPr>
  </p:slideViewPr>
  <p:notesTextViewPr>
    <p:cViewPr>
      <p:scale>
        <a:sx n="1" d="1"/>
        <a:sy n="1" d="1"/>
      </p:scale>
      <p:origin x="0" y="0"/>
    </p:cViewPr>
  </p:notesTextViewPr>
  <p:notesViewPr>
    <p:cSldViewPr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ebo" pitchFamily="2"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ebo" pitchFamily="2" charset="-79"/>
              </a:defRPr>
            </a:lvl1pPr>
          </a:lstStyle>
          <a:p>
            <a:fld id="{8E6DE148-86DA-4F56-BBE8-257C900E2E59}" type="datetimeFigureOut">
              <a:rPr lang="en-US" smtClean="0"/>
              <a:pPr/>
              <a:t>9/26/2022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ebo" pitchFamily="2"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ebo" pitchFamily="2" charset="-79"/>
              </a:defRPr>
            </a:lvl1pPr>
          </a:lstStyle>
          <a:p>
            <a:fld id="{2A479559-F524-4BC3-85C5-FFC69B45E040}" type="slidenum">
              <a:rPr lang="en-US" smtClean="0"/>
              <a:pPr/>
              <a:t>‹#›</a:t>
            </a:fld>
            <a:endParaRPr lang="en-US" dirty="0"/>
          </a:p>
        </p:txBody>
      </p:sp>
    </p:spTree>
    <p:extLst>
      <p:ext uri="{BB962C8B-B14F-4D97-AF65-F5344CB8AC3E}">
        <p14:creationId xmlns:p14="http://schemas.microsoft.com/office/powerpoint/2010/main" val="408956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ebo" pitchFamily="2" charset="-79"/>
        <a:ea typeface="+mn-ea"/>
        <a:cs typeface="+mn-cs"/>
      </a:defRPr>
    </a:lvl1pPr>
    <a:lvl2pPr marL="457200" algn="l" defTabSz="914400" rtl="0" eaLnBrk="1" latinLnBrk="0" hangingPunct="1">
      <a:defRPr sz="1200" b="0" i="0" kern="1200">
        <a:solidFill>
          <a:schemeClr val="tx1"/>
        </a:solidFill>
        <a:latin typeface="Heebo" pitchFamily="2" charset="-79"/>
        <a:ea typeface="+mn-ea"/>
        <a:cs typeface="+mn-cs"/>
      </a:defRPr>
    </a:lvl2pPr>
    <a:lvl3pPr marL="914400" algn="l" defTabSz="914400" rtl="0" eaLnBrk="1" latinLnBrk="0" hangingPunct="1">
      <a:defRPr sz="1200" b="0" i="0" kern="1200">
        <a:solidFill>
          <a:schemeClr val="tx1"/>
        </a:solidFill>
        <a:latin typeface="Heebo" pitchFamily="2" charset="-79"/>
        <a:ea typeface="+mn-ea"/>
        <a:cs typeface="+mn-cs"/>
      </a:defRPr>
    </a:lvl3pPr>
    <a:lvl4pPr marL="1371600" algn="l" defTabSz="914400" rtl="0" eaLnBrk="1" latinLnBrk="0" hangingPunct="1">
      <a:defRPr sz="1200" b="0" i="0" kern="1200">
        <a:solidFill>
          <a:schemeClr val="tx1"/>
        </a:solidFill>
        <a:latin typeface="Heebo" pitchFamily="2" charset="-79"/>
        <a:ea typeface="+mn-ea"/>
        <a:cs typeface="+mn-cs"/>
      </a:defRPr>
    </a:lvl4pPr>
    <a:lvl5pPr marL="1828800" algn="l" defTabSz="914400" rtl="0" eaLnBrk="1" latinLnBrk="0" hangingPunct="1">
      <a:defRPr sz="1200" b="0" i="0" kern="1200">
        <a:solidFill>
          <a:schemeClr val="tx1"/>
        </a:solidFill>
        <a:latin typeface="Heebo" pitchFamily="2"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479559-F524-4BC3-85C5-FFC69B45E040}" type="slidenum">
              <a:rPr lang="en-US" smtClean="0"/>
              <a:t>2</a:t>
            </a:fld>
            <a:endParaRPr lang="en-US"/>
          </a:p>
        </p:txBody>
      </p:sp>
    </p:spTree>
    <p:extLst>
      <p:ext uri="{BB962C8B-B14F-4D97-AF65-F5344CB8AC3E}">
        <p14:creationId xmlns:p14="http://schemas.microsoft.com/office/powerpoint/2010/main" val="104711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79559-F524-4BC3-85C5-FFC69B45E040}" type="slidenum">
              <a:rPr lang="en-US" smtClean="0"/>
              <a:t>3</a:t>
            </a:fld>
            <a:endParaRPr lang="en-US"/>
          </a:p>
        </p:txBody>
      </p:sp>
    </p:spTree>
    <p:extLst>
      <p:ext uri="{BB962C8B-B14F-4D97-AF65-F5344CB8AC3E}">
        <p14:creationId xmlns:p14="http://schemas.microsoft.com/office/powerpoint/2010/main" val="220143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79559-F524-4BC3-85C5-FFC69B45E040}" type="slidenum">
              <a:rPr lang="en-US" smtClean="0"/>
              <a:t>4</a:t>
            </a:fld>
            <a:endParaRPr lang="en-US"/>
          </a:p>
        </p:txBody>
      </p:sp>
    </p:spTree>
    <p:extLst>
      <p:ext uri="{BB962C8B-B14F-4D97-AF65-F5344CB8AC3E}">
        <p14:creationId xmlns:p14="http://schemas.microsoft.com/office/powerpoint/2010/main" val="27097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79559-F524-4BC3-85C5-FFC69B45E040}" type="slidenum">
              <a:rPr lang="en-US" smtClean="0"/>
              <a:t>5</a:t>
            </a:fld>
            <a:endParaRPr lang="en-US"/>
          </a:p>
        </p:txBody>
      </p:sp>
    </p:spTree>
    <p:extLst>
      <p:ext uri="{BB962C8B-B14F-4D97-AF65-F5344CB8AC3E}">
        <p14:creationId xmlns:p14="http://schemas.microsoft.com/office/powerpoint/2010/main" val="168913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79559-F524-4BC3-85C5-FFC69B45E040}" type="slidenum">
              <a:rPr lang="en-US" smtClean="0"/>
              <a:t>6</a:t>
            </a:fld>
            <a:endParaRPr lang="en-US"/>
          </a:p>
        </p:txBody>
      </p:sp>
    </p:spTree>
    <p:extLst>
      <p:ext uri="{BB962C8B-B14F-4D97-AF65-F5344CB8AC3E}">
        <p14:creationId xmlns:p14="http://schemas.microsoft.com/office/powerpoint/2010/main" val="268806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79559-F524-4BC3-85C5-FFC69B45E040}" type="slidenum">
              <a:rPr lang="en-US" smtClean="0"/>
              <a:t>7</a:t>
            </a:fld>
            <a:endParaRPr lang="en-US"/>
          </a:p>
        </p:txBody>
      </p:sp>
    </p:spTree>
    <p:extLst>
      <p:ext uri="{BB962C8B-B14F-4D97-AF65-F5344CB8AC3E}">
        <p14:creationId xmlns:p14="http://schemas.microsoft.com/office/powerpoint/2010/main" val="81655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479559-F524-4BC3-85C5-FFC69B45E040}" type="slidenum">
              <a:rPr lang="en-US" smtClean="0"/>
              <a:t>21</a:t>
            </a:fld>
            <a:endParaRPr lang="en-US"/>
          </a:p>
        </p:txBody>
      </p:sp>
    </p:spTree>
    <p:extLst>
      <p:ext uri="{BB962C8B-B14F-4D97-AF65-F5344CB8AC3E}">
        <p14:creationId xmlns:p14="http://schemas.microsoft.com/office/powerpoint/2010/main" val="217492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lIns="0" tIns="0" rIns="0" bIns="0" anchor="b">
            <a:noAutofit/>
          </a:bodyPr>
          <a:lstStyle>
            <a:lvl1pPr algn="ctr">
              <a:defRPr sz="3600">
                <a:solidFill>
                  <a:srgbClr val="4D4E55"/>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lIns="0" tIns="0" rIns="0" bIns="0">
            <a:noAutofit/>
          </a:bodyPr>
          <a:lstStyle>
            <a:lvl1pPr marL="0" indent="0" algn="ctr">
              <a:lnSpc>
                <a:spcPct val="150000"/>
              </a:lnSpc>
              <a:buNone/>
              <a:defRPr sz="1800">
                <a:solidFill>
                  <a:srgbClr val="6C6D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picture containing shape&#10;&#10;Description automatically generated">
            <a:extLst>
              <a:ext uri="{FF2B5EF4-FFF2-40B4-BE49-F238E27FC236}">
                <a16:creationId xmlns:a16="http://schemas.microsoft.com/office/drawing/2014/main" id="{648DD582-E889-D14F-8A7D-E0B1025C183F}"/>
              </a:ext>
            </a:extLst>
          </p:cNvPr>
          <p:cNvPicPr>
            <a:picLocks noChangeAspect="1"/>
          </p:cNvPicPr>
          <p:nvPr userDrawn="1"/>
        </p:nvPicPr>
        <p:blipFill>
          <a:blip r:embed="rId2"/>
          <a:stretch>
            <a:fillRect/>
          </a:stretch>
        </p:blipFill>
        <p:spPr>
          <a:xfrm>
            <a:off x="8288020" y="6055360"/>
            <a:ext cx="635000" cy="609600"/>
          </a:xfrm>
          <a:prstGeom prst="rect">
            <a:avLst/>
          </a:prstGeom>
        </p:spPr>
      </p:pic>
    </p:spTree>
    <p:extLst>
      <p:ext uri="{BB962C8B-B14F-4D97-AF65-F5344CB8AC3E}">
        <p14:creationId xmlns:p14="http://schemas.microsoft.com/office/powerpoint/2010/main" val="1087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Subhead + 2 Column Bod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A7803-E98F-B943-991C-D6CFAD095943}"/>
              </a:ext>
            </a:extLst>
          </p:cNvPr>
          <p:cNvSpPr/>
          <p:nvPr userDrawn="1"/>
        </p:nvSpPr>
        <p:spPr>
          <a:xfrm>
            <a:off x="0" y="0"/>
            <a:ext cx="9144000" cy="157988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ebo" pitchFamily="2" charset="-79"/>
            </a:endParaRPr>
          </a:p>
        </p:txBody>
      </p:sp>
      <p:sp>
        <p:nvSpPr>
          <p:cNvPr id="6" name="Subtitle 2">
            <a:extLst>
              <a:ext uri="{FF2B5EF4-FFF2-40B4-BE49-F238E27FC236}">
                <a16:creationId xmlns:a16="http://schemas.microsoft.com/office/drawing/2014/main" id="{9C8C81D1-25FE-8044-9BC2-CF272D1121F7}"/>
              </a:ext>
            </a:extLst>
          </p:cNvPr>
          <p:cNvSpPr>
            <a:spLocks noGrp="1"/>
          </p:cNvSpPr>
          <p:nvPr>
            <p:ph type="subTitle" idx="1"/>
          </p:nvPr>
        </p:nvSpPr>
        <p:spPr>
          <a:xfrm>
            <a:off x="467360" y="1869440"/>
            <a:ext cx="8239760" cy="1127760"/>
          </a:xfrm>
        </p:spPr>
        <p:txBody>
          <a:bodyPr lIns="0" tIns="0" rIns="0" bIns="0" numCol="1" spcCol="228600" anchor="t">
            <a:noAutofit/>
          </a:bodyPr>
          <a:lstStyle>
            <a:lvl1pPr marL="0" indent="0" algn="l">
              <a:lnSpc>
                <a:spcPct val="100000"/>
              </a:lnSpc>
              <a:buNone/>
              <a:defRPr sz="1400">
                <a:solidFill>
                  <a:srgbClr val="6C6D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6">
            <a:extLst>
              <a:ext uri="{FF2B5EF4-FFF2-40B4-BE49-F238E27FC236}">
                <a16:creationId xmlns:a16="http://schemas.microsoft.com/office/drawing/2014/main" id="{061FAC66-D887-7446-B3F0-AE203E44E8A6}"/>
              </a:ext>
            </a:extLst>
          </p:cNvPr>
          <p:cNvSpPr>
            <a:spLocks noGrp="1"/>
          </p:cNvSpPr>
          <p:nvPr>
            <p:ph type="pic" sz="quarter" idx="10"/>
          </p:nvPr>
        </p:nvSpPr>
        <p:spPr>
          <a:xfrm>
            <a:off x="0" y="0"/>
            <a:ext cx="9144000" cy="701675"/>
          </a:xfrm>
        </p:spPr>
        <p:txBody>
          <a:bodyPr/>
          <a:lstStyle/>
          <a:p>
            <a:endParaRPr lang="en-US"/>
          </a:p>
        </p:txBody>
      </p:sp>
      <p:sp>
        <p:nvSpPr>
          <p:cNvPr id="4" name="Text Placeholder 3">
            <a:extLst>
              <a:ext uri="{FF2B5EF4-FFF2-40B4-BE49-F238E27FC236}">
                <a16:creationId xmlns:a16="http://schemas.microsoft.com/office/drawing/2014/main" id="{54AB1A02-F72B-864B-8334-BC1729B03CB9}"/>
              </a:ext>
            </a:extLst>
          </p:cNvPr>
          <p:cNvSpPr>
            <a:spLocks noGrp="1"/>
          </p:cNvSpPr>
          <p:nvPr>
            <p:ph type="body" sz="quarter" idx="11"/>
          </p:nvPr>
        </p:nvSpPr>
        <p:spPr>
          <a:xfrm>
            <a:off x="466883" y="2997200"/>
            <a:ext cx="8240713" cy="3373120"/>
          </a:xfrm>
        </p:spPr>
        <p:txBody>
          <a:bodyPr numCol="2" spcCol="365760"/>
          <a:lstStyle>
            <a:lvl1pPr marL="0" indent="0" algn="l" defTabSz="914400" rtl="0" eaLnBrk="1" latinLnBrk="0" hangingPunct="1">
              <a:lnSpc>
                <a:spcPct val="100000"/>
              </a:lnSpc>
              <a:spcBef>
                <a:spcPts val="1000"/>
              </a:spcBef>
              <a:buFont typeface="Arial" panose="020B0604020202020204" pitchFamily="34" charset="0"/>
              <a:buNone/>
              <a:defRPr lang="en-US" sz="1400" kern="1200" dirty="0" smtClean="0">
                <a:solidFill>
                  <a:srgbClr val="6C6D75"/>
                </a:solidFill>
                <a:latin typeface="Heebo" pitchFamily="2" charset="-79"/>
                <a:ea typeface="+mn-ea"/>
                <a:cs typeface="Heebo" pitchFamily="2" charset="-79"/>
              </a:defRPr>
            </a:lvl1pPr>
            <a:lvl2pPr marL="0" indent="0" algn="l" defTabSz="914400" rtl="0" eaLnBrk="1" latinLnBrk="0" hangingPunct="1">
              <a:lnSpc>
                <a:spcPct val="100000"/>
              </a:lnSpc>
              <a:spcBef>
                <a:spcPts val="1000"/>
              </a:spcBef>
              <a:buFont typeface="Arial" panose="020B0604020202020204" pitchFamily="34" charset="0"/>
              <a:buNone/>
              <a:defRPr lang="en-US" sz="1400" kern="1200" dirty="0" smtClean="0">
                <a:solidFill>
                  <a:srgbClr val="6C6D75"/>
                </a:solidFill>
                <a:latin typeface="Heebo" pitchFamily="2" charset="-79"/>
                <a:ea typeface="+mn-ea"/>
                <a:cs typeface="Heebo" pitchFamily="2" charset="-79"/>
              </a:defRPr>
            </a:lvl2pPr>
            <a:lvl3pPr marL="0" indent="0" algn="l" defTabSz="914400" rtl="0" eaLnBrk="1" latinLnBrk="0" hangingPunct="1">
              <a:lnSpc>
                <a:spcPct val="100000"/>
              </a:lnSpc>
              <a:spcBef>
                <a:spcPts val="1000"/>
              </a:spcBef>
              <a:buFont typeface="Arial" panose="020B0604020202020204" pitchFamily="34" charset="0"/>
              <a:buNone/>
              <a:defRPr lang="en-US" sz="1400" kern="1200" dirty="0" smtClean="0">
                <a:solidFill>
                  <a:srgbClr val="6C6D75"/>
                </a:solidFill>
                <a:latin typeface="Heebo" pitchFamily="2" charset="-79"/>
                <a:ea typeface="+mn-ea"/>
                <a:cs typeface="Heebo" pitchFamily="2" charset="-79"/>
              </a:defRPr>
            </a:lvl3pPr>
            <a:lvl4pPr marL="0" indent="0" algn="l" defTabSz="914400" rtl="0" eaLnBrk="1" latinLnBrk="0" hangingPunct="1">
              <a:lnSpc>
                <a:spcPct val="100000"/>
              </a:lnSpc>
              <a:spcBef>
                <a:spcPts val="1000"/>
              </a:spcBef>
              <a:buFont typeface="Arial" panose="020B0604020202020204" pitchFamily="34" charset="0"/>
              <a:buNone/>
              <a:defRPr lang="en-US" sz="1400" kern="1200" dirty="0" smtClean="0">
                <a:solidFill>
                  <a:srgbClr val="6C6D75"/>
                </a:solidFill>
                <a:latin typeface="Heebo" pitchFamily="2" charset="-79"/>
                <a:ea typeface="+mn-ea"/>
                <a:cs typeface="Heebo" pitchFamily="2" charset="-79"/>
              </a:defRPr>
            </a:lvl4pPr>
            <a:lvl5pPr marL="0" indent="0" algn="l" defTabSz="914400" rtl="0" eaLnBrk="1" latinLnBrk="0" hangingPunct="1">
              <a:lnSpc>
                <a:spcPct val="100000"/>
              </a:lnSpc>
              <a:spcBef>
                <a:spcPts val="1000"/>
              </a:spcBef>
              <a:buFont typeface="Arial" panose="020B0604020202020204" pitchFamily="34" charset="0"/>
              <a:buNone/>
              <a:defRPr lang="en-US" sz="1400" kern="1200" dirty="0">
                <a:solidFill>
                  <a:srgbClr val="6C6D75"/>
                </a:solidFill>
                <a:latin typeface="Heebo" pitchFamily="2" charset="-79"/>
                <a:ea typeface="+mn-ea"/>
                <a:cs typeface="Heebo" pitchFamily="2" charset="-79"/>
              </a:defRPr>
            </a:lvl5pPr>
          </a:lstStyle>
          <a:p>
            <a:pPr lvl="0"/>
            <a:r>
              <a:rPr lang="en-US" dirty="0"/>
              <a:t>Click to edit Master text styles</a:t>
            </a:r>
          </a:p>
        </p:txBody>
      </p:sp>
      <p:pic>
        <p:nvPicPr>
          <p:cNvPr id="8" name="Picture 7" descr="A picture containing shape&#10;&#10;Description automatically generated">
            <a:extLst>
              <a:ext uri="{FF2B5EF4-FFF2-40B4-BE49-F238E27FC236}">
                <a16:creationId xmlns:a16="http://schemas.microsoft.com/office/drawing/2014/main" id="{7AB1ABBD-E24F-5045-A457-AD2204138580}"/>
              </a:ext>
            </a:extLst>
          </p:cNvPr>
          <p:cNvPicPr>
            <a:picLocks noChangeAspect="1"/>
          </p:cNvPicPr>
          <p:nvPr userDrawn="1"/>
        </p:nvPicPr>
        <p:blipFill>
          <a:blip r:embed="rId2"/>
          <a:stretch>
            <a:fillRect/>
          </a:stretch>
        </p:blipFill>
        <p:spPr>
          <a:xfrm>
            <a:off x="8288020" y="6055360"/>
            <a:ext cx="635000" cy="609600"/>
          </a:xfrm>
          <a:prstGeom prst="rect">
            <a:avLst/>
          </a:prstGeom>
        </p:spPr>
      </p:pic>
      <p:sp>
        <p:nvSpPr>
          <p:cNvPr id="9" name="Title 1">
            <a:extLst>
              <a:ext uri="{FF2B5EF4-FFF2-40B4-BE49-F238E27FC236}">
                <a16:creationId xmlns:a16="http://schemas.microsoft.com/office/drawing/2014/main" id="{66F25541-D99A-FA47-8066-603EF945AA0D}"/>
              </a:ext>
            </a:extLst>
          </p:cNvPr>
          <p:cNvSpPr>
            <a:spLocks noGrp="1"/>
          </p:cNvSpPr>
          <p:nvPr>
            <p:ph type="ctrTitle"/>
          </p:nvPr>
        </p:nvSpPr>
        <p:spPr>
          <a:xfrm>
            <a:off x="467360" y="731519"/>
            <a:ext cx="8138160" cy="792481"/>
          </a:xfrm>
        </p:spPr>
        <p:txBody>
          <a:bodyPr lIns="0" tIns="0" rIns="0" bIns="0" anchor="b">
            <a:noAutofit/>
          </a:bodyPr>
          <a:lstStyle>
            <a:lvl1pPr algn="l">
              <a:lnSpc>
                <a:spcPct val="100000"/>
              </a:lnSpc>
              <a:defRPr sz="2800" b="1" i="0">
                <a:solidFill>
                  <a:srgbClr val="4D4E55"/>
                </a:solidFill>
                <a:latin typeface="Crimson Text SemiBold" panose="02000503000000000000" pitchFamily="2" charset="77"/>
              </a:defRPr>
            </a:lvl1pPr>
          </a:lstStyle>
          <a:p>
            <a:r>
              <a:rPr lang="en-US" dirty="0"/>
              <a:t>Click to edit Master title style</a:t>
            </a:r>
          </a:p>
        </p:txBody>
      </p:sp>
    </p:spTree>
    <p:extLst>
      <p:ext uri="{BB962C8B-B14F-4D97-AF65-F5344CB8AC3E}">
        <p14:creationId xmlns:p14="http://schemas.microsoft.com/office/powerpoint/2010/main" val="105097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entered Header Plain">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7B44EF7-DFBA-BD41-9BDB-CF6517A31FAC}"/>
              </a:ext>
            </a:extLst>
          </p:cNvPr>
          <p:cNvPicPr>
            <a:picLocks noChangeAspect="1"/>
          </p:cNvPicPr>
          <p:nvPr userDrawn="1"/>
        </p:nvPicPr>
        <p:blipFill>
          <a:blip r:embed="rId2"/>
          <a:stretch>
            <a:fillRect/>
          </a:stretch>
        </p:blipFill>
        <p:spPr>
          <a:xfrm>
            <a:off x="8288020" y="6055360"/>
            <a:ext cx="635000" cy="609600"/>
          </a:xfrm>
          <a:prstGeom prst="rect">
            <a:avLst/>
          </a:prstGeom>
        </p:spPr>
      </p:pic>
      <p:sp>
        <p:nvSpPr>
          <p:cNvPr id="8" name="Rectangle 7">
            <a:extLst>
              <a:ext uri="{FF2B5EF4-FFF2-40B4-BE49-F238E27FC236}">
                <a16:creationId xmlns:a16="http://schemas.microsoft.com/office/drawing/2014/main" id="{677CEC2D-9C26-B748-A292-54F1CB01200D}"/>
              </a:ext>
            </a:extLst>
          </p:cNvPr>
          <p:cNvSpPr/>
          <p:nvPr userDrawn="1"/>
        </p:nvSpPr>
        <p:spPr>
          <a:xfrm>
            <a:off x="0" y="0"/>
            <a:ext cx="9144000" cy="157988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ebo" pitchFamily="2" charset="-79"/>
            </a:endParaRPr>
          </a:p>
        </p:txBody>
      </p:sp>
      <p:sp>
        <p:nvSpPr>
          <p:cNvPr id="10" name="Picture Placeholder 6">
            <a:extLst>
              <a:ext uri="{FF2B5EF4-FFF2-40B4-BE49-F238E27FC236}">
                <a16:creationId xmlns:a16="http://schemas.microsoft.com/office/drawing/2014/main" id="{B9771F67-CD3A-FF42-AC99-CAF8CC9CAE7E}"/>
              </a:ext>
            </a:extLst>
          </p:cNvPr>
          <p:cNvSpPr>
            <a:spLocks noGrp="1"/>
          </p:cNvSpPr>
          <p:nvPr>
            <p:ph type="pic" sz="quarter" idx="10"/>
          </p:nvPr>
        </p:nvSpPr>
        <p:spPr>
          <a:xfrm>
            <a:off x="0" y="0"/>
            <a:ext cx="9144000" cy="701675"/>
          </a:xfrm>
        </p:spPr>
        <p:txBody>
          <a:bodyPr/>
          <a:lstStyle/>
          <a:p>
            <a:endParaRPr lang="en-US"/>
          </a:p>
        </p:txBody>
      </p:sp>
      <p:sp>
        <p:nvSpPr>
          <p:cNvPr id="14" name="Title 1">
            <a:extLst>
              <a:ext uri="{FF2B5EF4-FFF2-40B4-BE49-F238E27FC236}">
                <a16:creationId xmlns:a16="http://schemas.microsoft.com/office/drawing/2014/main" id="{EB179A76-86EB-F042-B5CB-532C8CF22BDC}"/>
              </a:ext>
            </a:extLst>
          </p:cNvPr>
          <p:cNvSpPr>
            <a:spLocks noGrp="1"/>
          </p:cNvSpPr>
          <p:nvPr>
            <p:ph type="ctrTitle"/>
          </p:nvPr>
        </p:nvSpPr>
        <p:spPr>
          <a:xfrm>
            <a:off x="518001" y="787399"/>
            <a:ext cx="8138160" cy="792481"/>
          </a:xfrm>
        </p:spPr>
        <p:txBody>
          <a:bodyPr lIns="0" tIns="0" rIns="0" bIns="0" anchor="b">
            <a:noAutofit/>
          </a:bodyPr>
          <a:lstStyle>
            <a:lvl1pPr algn="ctr">
              <a:lnSpc>
                <a:spcPct val="100000"/>
              </a:lnSpc>
              <a:defRPr sz="2800" b="1" i="0">
                <a:solidFill>
                  <a:srgbClr val="4D4E55"/>
                </a:solidFill>
                <a:latin typeface="Crimson Text SemiBold" panose="02000503000000000000" pitchFamily="2" charset="77"/>
              </a:defRPr>
            </a:lvl1pPr>
          </a:lstStyle>
          <a:p>
            <a:r>
              <a:rPr lang="en-US" dirty="0"/>
              <a:t>Click to edit Master title style</a:t>
            </a:r>
          </a:p>
        </p:txBody>
      </p:sp>
    </p:spTree>
    <p:extLst>
      <p:ext uri="{BB962C8B-B14F-4D97-AF65-F5344CB8AC3E}">
        <p14:creationId xmlns:p14="http://schemas.microsoft.com/office/powerpoint/2010/main" val="97896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ntered Header + Subhead Plain">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2AFDEF-FB0A-DD45-807C-0EA7289DA606}"/>
              </a:ext>
            </a:extLst>
          </p:cNvPr>
          <p:cNvSpPr>
            <a:spLocks noGrp="1"/>
          </p:cNvSpPr>
          <p:nvPr>
            <p:ph type="subTitle" idx="1"/>
          </p:nvPr>
        </p:nvSpPr>
        <p:spPr>
          <a:xfrm>
            <a:off x="467360" y="1676400"/>
            <a:ext cx="8239760" cy="477520"/>
          </a:xfrm>
        </p:spPr>
        <p:txBody>
          <a:bodyPr lIns="0" tIns="0" rIns="0" bIns="0" numCol="1" spcCol="228600" anchor="t">
            <a:noAutofit/>
          </a:bodyPr>
          <a:lstStyle>
            <a:lvl1pPr marL="0" indent="0" algn="ctr">
              <a:lnSpc>
                <a:spcPct val="100000"/>
              </a:lnSpc>
              <a:buNone/>
              <a:defRPr sz="1400">
                <a:solidFill>
                  <a:srgbClr val="6C6D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picture containing shape&#10;&#10;Description automatically generated">
            <a:extLst>
              <a:ext uri="{FF2B5EF4-FFF2-40B4-BE49-F238E27FC236}">
                <a16:creationId xmlns:a16="http://schemas.microsoft.com/office/drawing/2014/main" id="{FDE97063-25A9-5848-9E98-6993382B04A6}"/>
              </a:ext>
            </a:extLst>
          </p:cNvPr>
          <p:cNvPicPr>
            <a:picLocks noChangeAspect="1"/>
          </p:cNvPicPr>
          <p:nvPr userDrawn="1"/>
        </p:nvPicPr>
        <p:blipFill>
          <a:blip r:embed="rId2"/>
          <a:stretch>
            <a:fillRect/>
          </a:stretch>
        </p:blipFill>
        <p:spPr>
          <a:xfrm>
            <a:off x="8288020" y="6055360"/>
            <a:ext cx="635000" cy="609600"/>
          </a:xfrm>
          <a:prstGeom prst="rect">
            <a:avLst/>
          </a:prstGeom>
        </p:spPr>
      </p:pic>
      <p:sp>
        <p:nvSpPr>
          <p:cNvPr id="5" name="Rectangle 4">
            <a:extLst>
              <a:ext uri="{FF2B5EF4-FFF2-40B4-BE49-F238E27FC236}">
                <a16:creationId xmlns:a16="http://schemas.microsoft.com/office/drawing/2014/main" id="{DAFE06E0-04F0-3847-92C4-A762DD258A54}"/>
              </a:ext>
            </a:extLst>
          </p:cNvPr>
          <p:cNvSpPr/>
          <p:nvPr userDrawn="1"/>
        </p:nvSpPr>
        <p:spPr>
          <a:xfrm>
            <a:off x="0" y="0"/>
            <a:ext cx="9144000" cy="157988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ebo" pitchFamily="2" charset="-79"/>
            </a:endParaRPr>
          </a:p>
        </p:txBody>
      </p:sp>
      <p:sp>
        <p:nvSpPr>
          <p:cNvPr id="8" name="Picture Placeholder 6">
            <a:extLst>
              <a:ext uri="{FF2B5EF4-FFF2-40B4-BE49-F238E27FC236}">
                <a16:creationId xmlns:a16="http://schemas.microsoft.com/office/drawing/2014/main" id="{1E73E559-35E3-FD4A-B765-C5E2C584E156}"/>
              </a:ext>
            </a:extLst>
          </p:cNvPr>
          <p:cNvSpPr>
            <a:spLocks noGrp="1"/>
          </p:cNvSpPr>
          <p:nvPr>
            <p:ph type="pic" sz="quarter" idx="10"/>
          </p:nvPr>
        </p:nvSpPr>
        <p:spPr>
          <a:xfrm>
            <a:off x="0" y="0"/>
            <a:ext cx="9144000" cy="701675"/>
          </a:xfrm>
        </p:spPr>
        <p:txBody>
          <a:bodyPr/>
          <a:lstStyle/>
          <a:p>
            <a:endParaRPr lang="en-US"/>
          </a:p>
        </p:txBody>
      </p:sp>
      <p:sp>
        <p:nvSpPr>
          <p:cNvPr id="12" name="Title 1">
            <a:extLst>
              <a:ext uri="{FF2B5EF4-FFF2-40B4-BE49-F238E27FC236}">
                <a16:creationId xmlns:a16="http://schemas.microsoft.com/office/drawing/2014/main" id="{0FE78093-46E1-DF40-AA8E-712232ACD461}"/>
              </a:ext>
            </a:extLst>
          </p:cNvPr>
          <p:cNvSpPr>
            <a:spLocks noGrp="1"/>
          </p:cNvSpPr>
          <p:nvPr>
            <p:ph type="ctrTitle"/>
          </p:nvPr>
        </p:nvSpPr>
        <p:spPr>
          <a:xfrm>
            <a:off x="518001" y="787399"/>
            <a:ext cx="8138160" cy="792481"/>
          </a:xfrm>
        </p:spPr>
        <p:txBody>
          <a:bodyPr lIns="0" tIns="0" rIns="0" bIns="0" anchor="b">
            <a:noAutofit/>
          </a:bodyPr>
          <a:lstStyle>
            <a:lvl1pPr algn="ctr">
              <a:lnSpc>
                <a:spcPct val="100000"/>
              </a:lnSpc>
              <a:defRPr sz="2800" b="1" i="0">
                <a:solidFill>
                  <a:srgbClr val="4D4E55"/>
                </a:solidFill>
                <a:latin typeface="Crimson Text SemiBold" panose="02000503000000000000" pitchFamily="2" charset="77"/>
              </a:defRPr>
            </a:lvl1pPr>
          </a:lstStyle>
          <a:p>
            <a:r>
              <a:rPr lang="en-US" dirty="0"/>
              <a:t>Click to edit Master title style</a:t>
            </a:r>
          </a:p>
        </p:txBody>
      </p:sp>
    </p:spTree>
    <p:extLst>
      <p:ext uri="{BB962C8B-B14F-4D97-AF65-F5344CB8AC3E}">
        <p14:creationId xmlns:p14="http://schemas.microsoft.com/office/powerpoint/2010/main" val="10746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ntered Header + Smart Graphic">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057539F2-9EEF-5247-99E5-60C6C79BBBA0}"/>
              </a:ext>
            </a:extLst>
          </p:cNvPr>
          <p:cNvSpPr>
            <a:spLocks noGrp="1"/>
          </p:cNvSpPr>
          <p:nvPr>
            <p:ph type="dgm" sz="quarter" idx="10"/>
          </p:nvPr>
        </p:nvSpPr>
        <p:spPr>
          <a:xfrm>
            <a:off x="466725" y="2244724"/>
            <a:ext cx="8240713" cy="4227514"/>
          </a:xfrm>
        </p:spPr>
        <p:txBody>
          <a:bodyPr/>
          <a:lstStyle/>
          <a:p>
            <a:endParaRPr lang="en-US"/>
          </a:p>
        </p:txBody>
      </p:sp>
      <p:pic>
        <p:nvPicPr>
          <p:cNvPr id="5" name="Picture 4" descr="A picture containing shape&#10;&#10;Description automatically generated">
            <a:extLst>
              <a:ext uri="{FF2B5EF4-FFF2-40B4-BE49-F238E27FC236}">
                <a16:creationId xmlns:a16="http://schemas.microsoft.com/office/drawing/2014/main" id="{2CE308A8-5FF9-C54B-BF8A-412C1844664B}"/>
              </a:ext>
            </a:extLst>
          </p:cNvPr>
          <p:cNvPicPr>
            <a:picLocks noChangeAspect="1"/>
          </p:cNvPicPr>
          <p:nvPr userDrawn="1"/>
        </p:nvPicPr>
        <p:blipFill>
          <a:blip r:embed="rId2"/>
          <a:stretch>
            <a:fillRect/>
          </a:stretch>
        </p:blipFill>
        <p:spPr>
          <a:xfrm>
            <a:off x="8288020" y="6055360"/>
            <a:ext cx="635000" cy="609600"/>
          </a:xfrm>
          <a:prstGeom prst="rect">
            <a:avLst/>
          </a:prstGeom>
        </p:spPr>
      </p:pic>
      <p:sp>
        <p:nvSpPr>
          <p:cNvPr id="8" name="Subtitle 2">
            <a:extLst>
              <a:ext uri="{FF2B5EF4-FFF2-40B4-BE49-F238E27FC236}">
                <a16:creationId xmlns:a16="http://schemas.microsoft.com/office/drawing/2014/main" id="{4B896980-0E4C-9A41-9826-A26CFC986BB5}"/>
              </a:ext>
            </a:extLst>
          </p:cNvPr>
          <p:cNvSpPr>
            <a:spLocks noGrp="1"/>
          </p:cNvSpPr>
          <p:nvPr>
            <p:ph type="subTitle" idx="1"/>
          </p:nvPr>
        </p:nvSpPr>
        <p:spPr>
          <a:xfrm>
            <a:off x="467201" y="1676400"/>
            <a:ext cx="8239760" cy="477520"/>
          </a:xfrm>
        </p:spPr>
        <p:txBody>
          <a:bodyPr lIns="0" tIns="0" rIns="0" bIns="0" numCol="1" spcCol="228600" anchor="t">
            <a:noAutofit/>
          </a:bodyPr>
          <a:lstStyle>
            <a:lvl1pPr marL="0" indent="0" algn="ctr">
              <a:lnSpc>
                <a:spcPct val="100000"/>
              </a:lnSpc>
              <a:buNone/>
              <a:defRPr sz="1400">
                <a:solidFill>
                  <a:srgbClr val="6C6D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F014AC33-DD93-4944-A8DC-7291F131124B}"/>
              </a:ext>
            </a:extLst>
          </p:cNvPr>
          <p:cNvSpPr/>
          <p:nvPr userDrawn="1"/>
        </p:nvSpPr>
        <p:spPr>
          <a:xfrm>
            <a:off x="0" y="0"/>
            <a:ext cx="9144000" cy="157988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ebo" pitchFamily="2" charset="-79"/>
            </a:endParaRPr>
          </a:p>
        </p:txBody>
      </p:sp>
      <p:sp>
        <p:nvSpPr>
          <p:cNvPr id="11" name="Picture Placeholder 6">
            <a:extLst>
              <a:ext uri="{FF2B5EF4-FFF2-40B4-BE49-F238E27FC236}">
                <a16:creationId xmlns:a16="http://schemas.microsoft.com/office/drawing/2014/main" id="{1B2977A0-64AC-B547-9BA4-6DEFEAC9C54C}"/>
              </a:ext>
            </a:extLst>
          </p:cNvPr>
          <p:cNvSpPr>
            <a:spLocks noGrp="1"/>
          </p:cNvSpPr>
          <p:nvPr>
            <p:ph type="pic" sz="quarter" idx="11"/>
          </p:nvPr>
        </p:nvSpPr>
        <p:spPr>
          <a:xfrm>
            <a:off x="0" y="0"/>
            <a:ext cx="9144000" cy="701675"/>
          </a:xfrm>
        </p:spPr>
        <p:txBody>
          <a:bodyPr/>
          <a:lstStyle/>
          <a:p>
            <a:endParaRPr lang="en-US"/>
          </a:p>
        </p:txBody>
      </p:sp>
      <p:sp>
        <p:nvSpPr>
          <p:cNvPr id="13" name="Title 1">
            <a:extLst>
              <a:ext uri="{FF2B5EF4-FFF2-40B4-BE49-F238E27FC236}">
                <a16:creationId xmlns:a16="http://schemas.microsoft.com/office/drawing/2014/main" id="{0D24A32C-F466-3640-9412-D4A6CE5ECCCD}"/>
              </a:ext>
            </a:extLst>
          </p:cNvPr>
          <p:cNvSpPr>
            <a:spLocks noGrp="1"/>
          </p:cNvSpPr>
          <p:nvPr>
            <p:ph type="ctrTitle"/>
          </p:nvPr>
        </p:nvSpPr>
        <p:spPr>
          <a:xfrm>
            <a:off x="518001" y="787399"/>
            <a:ext cx="8138160" cy="792481"/>
          </a:xfrm>
        </p:spPr>
        <p:txBody>
          <a:bodyPr lIns="0" tIns="0" rIns="0" bIns="0" anchor="b">
            <a:noAutofit/>
          </a:bodyPr>
          <a:lstStyle>
            <a:lvl1pPr algn="ctr">
              <a:lnSpc>
                <a:spcPct val="100000"/>
              </a:lnSpc>
              <a:defRPr sz="2800" b="1" i="0">
                <a:solidFill>
                  <a:srgbClr val="4D4E55"/>
                </a:solidFill>
                <a:latin typeface="Crimson Text SemiBold" panose="02000503000000000000" pitchFamily="2" charset="77"/>
              </a:defRPr>
            </a:lvl1pPr>
          </a:lstStyle>
          <a:p>
            <a:r>
              <a:rPr lang="en-US" dirty="0"/>
              <a:t>Click to edit Master title style</a:t>
            </a:r>
          </a:p>
        </p:txBody>
      </p:sp>
    </p:spTree>
    <p:extLst>
      <p:ext uri="{BB962C8B-B14F-4D97-AF65-F5344CB8AC3E}">
        <p14:creationId xmlns:p14="http://schemas.microsoft.com/office/powerpoint/2010/main" val="371283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Right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5929" y="812167"/>
            <a:ext cx="4970835" cy="782954"/>
          </a:xfrm>
        </p:spPr>
        <p:txBody>
          <a:bodyPr lIns="0" tIns="0" rIns="91440" bIns="0" anchor="b">
            <a:noAutofit/>
          </a:bodyPr>
          <a:lstStyle>
            <a:lvl1pPr>
              <a:defRPr sz="2800" b="1" i="0">
                <a:solidFill>
                  <a:srgbClr val="4D4E55"/>
                </a:solidFill>
                <a:latin typeface="Crimson Text SemiBold" panose="02000503000000000000" pitchFamily="2" charset="77"/>
              </a:defRPr>
            </a:lvl1pPr>
          </a:lstStyle>
          <a:p>
            <a:r>
              <a:rPr lang="en-US" dirty="0"/>
              <a:t>Click to edit Master title style</a:t>
            </a:r>
          </a:p>
        </p:txBody>
      </p:sp>
      <p:sp>
        <p:nvSpPr>
          <p:cNvPr id="7" name="Text Placeholder 6">
            <a:extLst>
              <a:ext uri="{FF2B5EF4-FFF2-40B4-BE49-F238E27FC236}">
                <a16:creationId xmlns:a16="http://schemas.microsoft.com/office/drawing/2014/main" id="{AB442CC5-B024-8F46-B1F1-FF6FB975125C}"/>
              </a:ext>
            </a:extLst>
          </p:cNvPr>
          <p:cNvSpPr>
            <a:spLocks noGrp="1"/>
          </p:cNvSpPr>
          <p:nvPr>
            <p:ph type="body" sz="quarter" idx="10"/>
          </p:nvPr>
        </p:nvSpPr>
        <p:spPr>
          <a:xfrm>
            <a:off x="455929" y="1828800"/>
            <a:ext cx="4970835" cy="4105275"/>
          </a:xfrm>
        </p:spPr>
        <p:txBody>
          <a:bodyPr lIns="0" tIns="0" rIns="0" bIns="0">
            <a:noAutofit/>
          </a:bodyPr>
          <a:lstStyle>
            <a:lvl1pPr marL="0" indent="0">
              <a:lnSpc>
                <a:spcPct val="100000"/>
              </a:lnSpc>
              <a:buNone/>
              <a:defRPr sz="1400">
                <a:solidFill>
                  <a:srgbClr val="6C6D75"/>
                </a:solidFill>
              </a:defRPr>
            </a:lvl1pPr>
            <a:lvl2pPr marL="457200" indent="0">
              <a:lnSpc>
                <a:spcPct val="100000"/>
              </a:lnSpc>
              <a:buNone/>
              <a:defRPr sz="1400">
                <a:solidFill>
                  <a:srgbClr val="6C6D75"/>
                </a:solidFill>
              </a:defRPr>
            </a:lvl2pPr>
            <a:lvl3pPr marL="914400" indent="0">
              <a:lnSpc>
                <a:spcPct val="100000"/>
              </a:lnSpc>
              <a:buNone/>
              <a:defRPr sz="1400">
                <a:solidFill>
                  <a:srgbClr val="6C6D75"/>
                </a:solidFill>
              </a:defRPr>
            </a:lvl3pPr>
            <a:lvl4pPr marL="1371600" indent="0">
              <a:lnSpc>
                <a:spcPct val="100000"/>
              </a:lnSpc>
              <a:buNone/>
              <a:defRPr sz="1400">
                <a:solidFill>
                  <a:srgbClr val="6C6D75"/>
                </a:solidFill>
              </a:defRPr>
            </a:lvl4pPr>
            <a:lvl5pPr marL="1828800" indent="0">
              <a:lnSpc>
                <a:spcPct val="100000"/>
              </a:lnSpc>
              <a:buNone/>
              <a:defRPr sz="1400">
                <a:solidFill>
                  <a:srgbClr val="6C6D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25663DBA-F625-B343-BFD2-66769D2FCE20}"/>
              </a:ext>
            </a:extLst>
          </p:cNvPr>
          <p:cNvSpPr>
            <a:spLocks noGrp="1"/>
          </p:cNvSpPr>
          <p:nvPr>
            <p:ph type="pic" sz="quarter" idx="11"/>
          </p:nvPr>
        </p:nvSpPr>
        <p:spPr>
          <a:xfrm>
            <a:off x="5844207" y="0"/>
            <a:ext cx="3299794" cy="6858000"/>
          </a:xfrm>
        </p:spPr>
        <p:txBody>
          <a:bodyPr/>
          <a:lstStyle/>
          <a:p>
            <a:endParaRPr lang="en-US"/>
          </a:p>
        </p:txBody>
      </p:sp>
      <p:pic>
        <p:nvPicPr>
          <p:cNvPr id="5" name="Picture 4" descr="Logo&#10;&#10;Description automatically generated">
            <a:extLst>
              <a:ext uri="{FF2B5EF4-FFF2-40B4-BE49-F238E27FC236}">
                <a16:creationId xmlns:a16="http://schemas.microsoft.com/office/drawing/2014/main" id="{008DDC56-830E-BA4E-B19E-D65DB04158A7}"/>
              </a:ext>
            </a:extLst>
          </p:cNvPr>
          <p:cNvPicPr>
            <a:picLocks noChangeAspect="1"/>
          </p:cNvPicPr>
          <p:nvPr userDrawn="1"/>
        </p:nvPicPr>
        <p:blipFill>
          <a:blip r:embed="rId2"/>
          <a:stretch>
            <a:fillRect/>
          </a:stretch>
        </p:blipFill>
        <p:spPr>
          <a:xfrm>
            <a:off x="220980" y="6055358"/>
            <a:ext cx="1492471" cy="609601"/>
          </a:xfrm>
          <a:prstGeom prst="rect">
            <a:avLst/>
          </a:prstGeom>
        </p:spPr>
      </p:pic>
    </p:spTree>
    <p:extLst>
      <p:ext uri="{BB962C8B-B14F-4D97-AF65-F5344CB8AC3E}">
        <p14:creationId xmlns:p14="http://schemas.microsoft.com/office/powerpoint/2010/main" val="3194065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 Right White 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D56E14-D748-5A4D-B670-17A7DC2362CB}"/>
              </a:ext>
            </a:extLst>
          </p:cNvPr>
          <p:cNvPicPr>
            <a:picLocks noChangeAspect="1"/>
          </p:cNvPicPr>
          <p:nvPr userDrawn="1"/>
        </p:nvPicPr>
        <p:blipFill>
          <a:blip r:embed="rId2"/>
          <a:stretch>
            <a:fillRect/>
          </a:stretch>
        </p:blipFill>
        <p:spPr>
          <a:xfrm>
            <a:off x="251239" y="6306413"/>
            <a:ext cx="3716020" cy="332282"/>
          </a:xfrm>
          <a:prstGeom prst="rect">
            <a:avLst/>
          </a:prstGeom>
        </p:spPr>
      </p:pic>
      <p:sp>
        <p:nvSpPr>
          <p:cNvPr id="10" name="Picture Placeholder 8">
            <a:extLst>
              <a:ext uri="{FF2B5EF4-FFF2-40B4-BE49-F238E27FC236}">
                <a16:creationId xmlns:a16="http://schemas.microsoft.com/office/drawing/2014/main" id="{E1EDA20E-1171-3F43-9385-F9B720AE65F1}"/>
              </a:ext>
            </a:extLst>
          </p:cNvPr>
          <p:cNvSpPr>
            <a:spLocks noGrp="1"/>
          </p:cNvSpPr>
          <p:nvPr>
            <p:ph type="pic" sz="quarter" idx="11"/>
          </p:nvPr>
        </p:nvSpPr>
        <p:spPr>
          <a:xfrm>
            <a:off x="5844207" y="0"/>
            <a:ext cx="3299794" cy="6858000"/>
          </a:xfrm>
        </p:spPr>
        <p:txBody>
          <a:bodyPr/>
          <a:lstStyle/>
          <a:p>
            <a:endParaRPr lang="en-US"/>
          </a:p>
        </p:txBody>
      </p:sp>
      <p:sp>
        <p:nvSpPr>
          <p:cNvPr id="11" name="Title 1">
            <a:extLst>
              <a:ext uri="{FF2B5EF4-FFF2-40B4-BE49-F238E27FC236}">
                <a16:creationId xmlns:a16="http://schemas.microsoft.com/office/drawing/2014/main" id="{F4F9A1C5-5A62-0048-9BF8-06201FF0EC61}"/>
              </a:ext>
            </a:extLst>
          </p:cNvPr>
          <p:cNvSpPr>
            <a:spLocks noGrp="1"/>
          </p:cNvSpPr>
          <p:nvPr>
            <p:ph type="title"/>
          </p:nvPr>
        </p:nvSpPr>
        <p:spPr>
          <a:xfrm>
            <a:off x="455929" y="812167"/>
            <a:ext cx="4970835" cy="782954"/>
          </a:xfrm>
        </p:spPr>
        <p:txBody>
          <a:bodyPr lIns="0" tIns="0" rIns="91440" bIns="0" anchor="b">
            <a:noAutofit/>
          </a:bodyPr>
          <a:lstStyle>
            <a:lvl1pPr>
              <a:defRPr sz="2800" b="1" i="0">
                <a:solidFill>
                  <a:srgbClr val="4D4E55"/>
                </a:solidFill>
                <a:latin typeface="Crimson Text SemiBold" panose="02000503000000000000" pitchFamily="2" charset="77"/>
              </a:defRPr>
            </a:lvl1pPr>
          </a:lstStyle>
          <a:p>
            <a:r>
              <a:rPr lang="en-US" dirty="0"/>
              <a:t>Click to edit Master title style</a:t>
            </a:r>
          </a:p>
        </p:txBody>
      </p:sp>
      <p:sp>
        <p:nvSpPr>
          <p:cNvPr id="12" name="Text Placeholder 6">
            <a:extLst>
              <a:ext uri="{FF2B5EF4-FFF2-40B4-BE49-F238E27FC236}">
                <a16:creationId xmlns:a16="http://schemas.microsoft.com/office/drawing/2014/main" id="{72EBCAB0-A1F1-744F-9A37-9B38FEBA6420}"/>
              </a:ext>
            </a:extLst>
          </p:cNvPr>
          <p:cNvSpPr>
            <a:spLocks noGrp="1"/>
          </p:cNvSpPr>
          <p:nvPr>
            <p:ph type="body" sz="quarter" idx="10"/>
          </p:nvPr>
        </p:nvSpPr>
        <p:spPr>
          <a:xfrm>
            <a:off x="455929" y="1828800"/>
            <a:ext cx="4970835" cy="4105275"/>
          </a:xfrm>
        </p:spPr>
        <p:txBody>
          <a:bodyPr lIns="0" tIns="0" rIns="0" bIns="0">
            <a:noAutofit/>
          </a:bodyPr>
          <a:lstStyle>
            <a:lvl1pPr marL="0" indent="0">
              <a:lnSpc>
                <a:spcPct val="100000"/>
              </a:lnSpc>
              <a:buNone/>
              <a:defRPr sz="1400">
                <a:solidFill>
                  <a:srgbClr val="6C6D75"/>
                </a:solidFill>
              </a:defRPr>
            </a:lvl1pPr>
            <a:lvl2pPr marL="457200" indent="0">
              <a:lnSpc>
                <a:spcPct val="100000"/>
              </a:lnSpc>
              <a:buNone/>
              <a:defRPr sz="1400">
                <a:solidFill>
                  <a:srgbClr val="6C6D75"/>
                </a:solidFill>
              </a:defRPr>
            </a:lvl2pPr>
            <a:lvl3pPr marL="914400" indent="0">
              <a:lnSpc>
                <a:spcPct val="100000"/>
              </a:lnSpc>
              <a:buNone/>
              <a:defRPr sz="1400">
                <a:solidFill>
                  <a:srgbClr val="6C6D75"/>
                </a:solidFill>
              </a:defRPr>
            </a:lvl3pPr>
            <a:lvl4pPr marL="1371600" indent="0">
              <a:lnSpc>
                <a:spcPct val="100000"/>
              </a:lnSpc>
              <a:buNone/>
              <a:defRPr sz="1400">
                <a:solidFill>
                  <a:srgbClr val="6C6D75"/>
                </a:solidFill>
              </a:defRPr>
            </a:lvl4pPr>
            <a:lvl5pPr marL="1828800" indent="0">
              <a:lnSpc>
                <a:spcPct val="100000"/>
              </a:lnSpc>
              <a:buNone/>
              <a:defRPr sz="1400">
                <a:solidFill>
                  <a:srgbClr val="6C6D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0630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eft White Backgroun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4654FB41-E770-1645-9F01-A6DC981AD79B}"/>
              </a:ext>
            </a:extLst>
          </p:cNvPr>
          <p:cNvPicPr>
            <a:picLocks noChangeAspect="1"/>
          </p:cNvPicPr>
          <p:nvPr userDrawn="1"/>
        </p:nvPicPr>
        <p:blipFill>
          <a:blip r:embed="rId2"/>
          <a:stretch>
            <a:fillRect/>
          </a:stretch>
        </p:blipFill>
        <p:spPr>
          <a:xfrm>
            <a:off x="8288020" y="6055360"/>
            <a:ext cx="635000" cy="609600"/>
          </a:xfrm>
          <a:prstGeom prst="rect">
            <a:avLst/>
          </a:prstGeom>
        </p:spPr>
      </p:pic>
      <p:sp>
        <p:nvSpPr>
          <p:cNvPr id="8" name="Picture Placeholder 8">
            <a:extLst>
              <a:ext uri="{FF2B5EF4-FFF2-40B4-BE49-F238E27FC236}">
                <a16:creationId xmlns:a16="http://schemas.microsoft.com/office/drawing/2014/main" id="{C641B302-79B7-2C4C-86AF-419568C6CA05}"/>
              </a:ext>
            </a:extLst>
          </p:cNvPr>
          <p:cNvSpPr>
            <a:spLocks noGrp="1"/>
          </p:cNvSpPr>
          <p:nvPr>
            <p:ph type="pic" sz="quarter" idx="11"/>
          </p:nvPr>
        </p:nvSpPr>
        <p:spPr>
          <a:xfrm>
            <a:off x="0" y="0"/>
            <a:ext cx="3299794" cy="6858000"/>
          </a:xfrm>
        </p:spPr>
        <p:txBody>
          <a:bodyPr/>
          <a:lstStyle/>
          <a:p>
            <a:endParaRPr lang="en-US"/>
          </a:p>
        </p:txBody>
      </p:sp>
      <p:sp>
        <p:nvSpPr>
          <p:cNvPr id="10" name="Title 1">
            <a:extLst>
              <a:ext uri="{FF2B5EF4-FFF2-40B4-BE49-F238E27FC236}">
                <a16:creationId xmlns:a16="http://schemas.microsoft.com/office/drawing/2014/main" id="{648C92DD-2E37-7244-8159-6875EF89DE3D}"/>
              </a:ext>
            </a:extLst>
          </p:cNvPr>
          <p:cNvSpPr>
            <a:spLocks noGrp="1"/>
          </p:cNvSpPr>
          <p:nvPr>
            <p:ph type="title"/>
          </p:nvPr>
        </p:nvSpPr>
        <p:spPr>
          <a:xfrm>
            <a:off x="3636450" y="812167"/>
            <a:ext cx="4970835" cy="782954"/>
          </a:xfrm>
        </p:spPr>
        <p:txBody>
          <a:bodyPr lIns="0" tIns="0" rIns="91440" bIns="0" anchor="b">
            <a:noAutofit/>
          </a:bodyPr>
          <a:lstStyle>
            <a:lvl1pPr>
              <a:defRPr sz="2800" b="1" i="0">
                <a:solidFill>
                  <a:srgbClr val="4D4E55"/>
                </a:solidFill>
                <a:latin typeface="Crimson Text SemiBold" panose="02000503000000000000" pitchFamily="2" charset="77"/>
              </a:defRPr>
            </a:lvl1pPr>
          </a:lstStyle>
          <a:p>
            <a:r>
              <a:rPr lang="en-US" dirty="0"/>
              <a:t>Click to edit Master title style</a:t>
            </a:r>
          </a:p>
        </p:txBody>
      </p:sp>
      <p:sp>
        <p:nvSpPr>
          <p:cNvPr id="11" name="Text Placeholder 6">
            <a:extLst>
              <a:ext uri="{FF2B5EF4-FFF2-40B4-BE49-F238E27FC236}">
                <a16:creationId xmlns:a16="http://schemas.microsoft.com/office/drawing/2014/main" id="{CC3192A7-8BC2-A442-955F-A8CADBC47855}"/>
              </a:ext>
            </a:extLst>
          </p:cNvPr>
          <p:cNvSpPr>
            <a:spLocks noGrp="1"/>
          </p:cNvSpPr>
          <p:nvPr>
            <p:ph type="body" sz="quarter" idx="10"/>
          </p:nvPr>
        </p:nvSpPr>
        <p:spPr>
          <a:xfrm>
            <a:off x="3636450" y="1828800"/>
            <a:ext cx="4970835" cy="4105275"/>
          </a:xfrm>
        </p:spPr>
        <p:txBody>
          <a:bodyPr lIns="0" tIns="0" rIns="0" bIns="0">
            <a:noAutofit/>
          </a:bodyPr>
          <a:lstStyle>
            <a:lvl1pPr marL="0" indent="0">
              <a:lnSpc>
                <a:spcPct val="100000"/>
              </a:lnSpc>
              <a:buNone/>
              <a:defRPr sz="1400">
                <a:solidFill>
                  <a:srgbClr val="6C6D75"/>
                </a:solidFill>
              </a:defRPr>
            </a:lvl1pPr>
            <a:lvl2pPr marL="457200" indent="0">
              <a:lnSpc>
                <a:spcPct val="100000"/>
              </a:lnSpc>
              <a:buNone/>
              <a:defRPr sz="1400">
                <a:solidFill>
                  <a:srgbClr val="6C6D75"/>
                </a:solidFill>
              </a:defRPr>
            </a:lvl2pPr>
            <a:lvl3pPr marL="914400" indent="0">
              <a:lnSpc>
                <a:spcPct val="100000"/>
              </a:lnSpc>
              <a:buNone/>
              <a:defRPr sz="1400">
                <a:solidFill>
                  <a:srgbClr val="6C6D75"/>
                </a:solidFill>
              </a:defRPr>
            </a:lvl3pPr>
            <a:lvl4pPr marL="1371600" indent="0">
              <a:lnSpc>
                <a:spcPct val="100000"/>
              </a:lnSpc>
              <a:buNone/>
              <a:defRPr sz="1400">
                <a:solidFill>
                  <a:srgbClr val="6C6D75"/>
                </a:solidFill>
              </a:defRPr>
            </a:lvl4pPr>
            <a:lvl5pPr marL="1828800" indent="0">
              <a:lnSpc>
                <a:spcPct val="100000"/>
              </a:lnSpc>
              <a:buNone/>
              <a:defRPr sz="1400">
                <a:solidFill>
                  <a:srgbClr val="6C6D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2094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Right Gray Background">
    <p:bg>
      <p:bgPr>
        <a:solidFill>
          <a:srgbClr val="6C6D7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49DDDA-F18C-444F-B9B8-4A8E1B6641D3}"/>
              </a:ext>
            </a:extLst>
          </p:cNvPr>
          <p:cNvSpPr>
            <a:spLocks noGrp="1"/>
          </p:cNvSpPr>
          <p:nvPr>
            <p:ph type="title"/>
          </p:nvPr>
        </p:nvSpPr>
        <p:spPr>
          <a:xfrm>
            <a:off x="455929" y="791847"/>
            <a:ext cx="5040409" cy="782954"/>
          </a:xfrm>
        </p:spPr>
        <p:txBody>
          <a:bodyPr lIns="0" tIns="0" rIns="91440" bIns="0" anchor="b">
            <a:noAutofit/>
          </a:bodyPr>
          <a:lstStyle>
            <a:lvl1pPr>
              <a:defRPr sz="2800" b="1" i="0">
                <a:solidFill>
                  <a:schemeClr val="bg1"/>
                </a:solidFill>
                <a:latin typeface="Crimson Text SemiBold" panose="02000503000000000000" pitchFamily="2" charset="77"/>
              </a:defRPr>
            </a:lvl1pPr>
          </a:lstStyle>
          <a:p>
            <a:r>
              <a:rPr lang="en-US" dirty="0"/>
              <a:t>Click to edit Master title style</a:t>
            </a:r>
          </a:p>
        </p:txBody>
      </p:sp>
      <p:sp>
        <p:nvSpPr>
          <p:cNvPr id="6" name="Text Placeholder 6">
            <a:extLst>
              <a:ext uri="{FF2B5EF4-FFF2-40B4-BE49-F238E27FC236}">
                <a16:creationId xmlns:a16="http://schemas.microsoft.com/office/drawing/2014/main" id="{FD69E9E3-2DB6-AC48-8BD8-CFDD42291403}"/>
              </a:ext>
            </a:extLst>
          </p:cNvPr>
          <p:cNvSpPr>
            <a:spLocks noGrp="1"/>
          </p:cNvSpPr>
          <p:nvPr>
            <p:ph type="body" sz="quarter" idx="10"/>
          </p:nvPr>
        </p:nvSpPr>
        <p:spPr>
          <a:xfrm>
            <a:off x="455929" y="1828800"/>
            <a:ext cx="5040409" cy="4105275"/>
          </a:xfrm>
        </p:spPr>
        <p:txBody>
          <a:bodyPr lIns="0" tIns="0" rIns="0" bIns="0">
            <a:noAutofit/>
          </a:bodyPr>
          <a:lstStyle>
            <a:lvl1pPr marL="0" indent="0">
              <a:lnSpc>
                <a:spcPct val="100000"/>
              </a:lnSpc>
              <a:buNone/>
              <a:defRPr sz="1400">
                <a:solidFill>
                  <a:schemeClr val="bg1"/>
                </a:solidFill>
              </a:defRPr>
            </a:lvl1pPr>
            <a:lvl2pPr marL="457200" indent="0">
              <a:lnSpc>
                <a:spcPct val="100000"/>
              </a:lnSpc>
              <a:buNone/>
              <a:defRPr sz="1400">
                <a:solidFill>
                  <a:schemeClr val="bg1"/>
                </a:solidFill>
              </a:defRPr>
            </a:lvl2pPr>
            <a:lvl3pPr marL="914400" indent="0">
              <a:lnSpc>
                <a:spcPct val="100000"/>
              </a:lnSpc>
              <a:buNone/>
              <a:defRPr sz="1400">
                <a:solidFill>
                  <a:schemeClr val="bg1"/>
                </a:solidFill>
              </a:defRPr>
            </a:lvl3pPr>
            <a:lvl4pPr marL="1371600" indent="0">
              <a:lnSpc>
                <a:spcPct val="100000"/>
              </a:lnSpc>
              <a:buNone/>
              <a:defRPr sz="1400">
                <a:solidFill>
                  <a:schemeClr val="bg1"/>
                </a:solidFill>
              </a:defRPr>
            </a:lvl4pPr>
            <a:lvl5pPr marL="1828800" indent="0">
              <a:lnSpc>
                <a:spcPct val="100000"/>
              </a:lnSpc>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EFEB4BFA-886F-6348-BF13-72B2E51CCD65}"/>
              </a:ext>
            </a:extLst>
          </p:cNvPr>
          <p:cNvPicPr>
            <a:picLocks noChangeAspect="1"/>
          </p:cNvPicPr>
          <p:nvPr userDrawn="1"/>
        </p:nvPicPr>
        <p:blipFill>
          <a:blip r:embed="rId2"/>
          <a:stretch>
            <a:fillRect/>
          </a:stretch>
        </p:blipFill>
        <p:spPr>
          <a:xfrm>
            <a:off x="220980" y="6055358"/>
            <a:ext cx="1492471" cy="609601"/>
          </a:xfrm>
          <a:prstGeom prst="rect">
            <a:avLst/>
          </a:prstGeom>
        </p:spPr>
      </p:pic>
      <p:sp>
        <p:nvSpPr>
          <p:cNvPr id="10" name="Picture Placeholder 8">
            <a:extLst>
              <a:ext uri="{FF2B5EF4-FFF2-40B4-BE49-F238E27FC236}">
                <a16:creationId xmlns:a16="http://schemas.microsoft.com/office/drawing/2014/main" id="{6B4ABFB8-0B80-4648-A18E-5D0729366521}"/>
              </a:ext>
            </a:extLst>
          </p:cNvPr>
          <p:cNvSpPr>
            <a:spLocks noGrp="1"/>
          </p:cNvSpPr>
          <p:nvPr>
            <p:ph type="pic" sz="quarter" idx="11"/>
          </p:nvPr>
        </p:nvSpPr>
        <p:spPr>
          <a:xfrm>
            <a:off x="5844207" y="0"/>
            <a:ext cx="3299794" cy="6858000"/>
          </a:xfrm>
        </p:spPr>
        <p:txBody>
          <a:bodyPr/>
          <a:lstStyle/>
          <a:p>
            <a:endParaRPr lang="en-US"/>
          </a:p>
        </p:txBody>
      </p:sp>
    </p:spTree>
    <p:extLst>
      <p:ext uri="{BB962C8B-B14F-4D97-AF65-F5344CB8AC3E}">
        <p14:creationId xmlns:p14="http://schemas.microsoft.com/office/powerpoint/2010/main" val="3912280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Left Gray Background">
    <p:bg>
      <p:bgPr>
        <a:solidFill>
          <a:srgbClr val="6C6D7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8AF627-5D87-5D43-9BEC-ABC977D99C42}"/>
              </a:ext>
            </a:extLst>
          </p:cNvPr>
          <p:cNvSpPr>
            <a:spLocks noGrp="1"/>
          </p:cNvSpPr>
          <p:nvPr>
            <p:ph type="title"/>
          </p:nvPr>
        </p:nvSpPr>
        <p:spPr>
          <a:xfrm>
            <a:off x="3672895" y="791847"/>
            <a:ext cx="4745990" cy="782954"/>
          </a:xfrm>
        </p:spPr>
        <p:txBody>
          <a:bodyPr lIns="0" tIns="0" rIns="91440" bIns="0" anchor="b">
            <a:noAutofit/>
          </a:bodyPr>
          <a:lstStyle>
            <a:lvl1pPr>
              <a:defRPr sz="2800" b="1" i="0">
                <a:solidFill>
                  <a:schemeClr val="bg1"/>
                </a:solidFill>
                <a:latin typeface="Crimson Text SemiBold" panose="02000503000000000000" pitchFamily="2" charset="77"/>
              </a:defRPr>
            </a:lvl1pPr>
          </a:lstStyle>
          <a:p>
            <a:r>
              <a:rPr lang="en-US" dirty="0"/>
              <a:t>Click to edit Master title style</a:t>
            </a:r>
          </a:p>
        </p:txBody>
      </p:sp>
      <p:sp>
        <p:nvSpPr>
          <p:cNvPr id="8" name="Text Placeholder 6">
            <a:extLst>
              <a:ext uri="{FF2B5EF4-FFF2-40B4-BE49-F238E27FC236}">
                <a16:creationId xmlns:a16="http://schemas.microsoft.com/office/drawing/2014/main" id="{F6A0B04D-66F6-5C44-B5E7-0F24E810EA7C}"/>
              </a:ext>
            </a:extLst>
          </p:cNvPr>
          <p:cNvSpPr>
            <a:spLocks noGrp="1"/>
          </p:cNvSpPr>
          <p:nvPr>
            <p:ph type="body" sz="quarter" idx="10"/>
          </p:nvPr>
        </p:nvSpPr>
        <p:spPr>
          <a:xfrm>
            <a:off x="3672895" y="1828800"/>
            <a:ext cx="4745990" cy="4105275"/>
          </a:xfrm>
        </p:spPr>
        <p:txBody>
          <a:bodyPr lIns="0" tIns="0" rIns="0" bIns="0">
            <a:noAutofit/>
          </a:bodyPr>
          <a:lstStyle>
            <a:lvl1pPr marL="0" indent="0">
              <a:lnSpc>
                <a:spcPct val="100000"/>
              </a:lnSpc>
              <a:buNone/>
              <a:defRPr sz="1400">
                <a:solidFill>
                  <a:schemeClr val="bg1"/>
                </a:solidFill>
              </a:defRPr>
            </a:lvl1pPr>
            <a:lvl2pPr marL="457200" indent="0">
              <a:lnSpc>
                <a:spcPct val="100000"/>
              </a:lnSpc>
              <a:buNone/>
              <a:defRPr sz="1400">
                <a:solidFill>
                  <a:schemeClr val="bg1"/>
                </a:solidFill>
              </a:defRPr>
            </a:lvl2pPr>
            <a:lvl3pPr marL="914400" indent="0">
              <a:lnSpc>
                <a:spcPct val="100000"/>
              </a:lnSpc>
              <a:buNone/>
              <a:defRPr sz="1400">
                <a:solidFill>
                  <a:schemeClr val="bg1"/>
                </a:solidFill>
              </a:defRPr>
            </a:lvl3pPr>
            <a:lvl4pPr marL="1371600" indent="0">
              <a:lnSpc>
                <a:spcPct val="100000"/>
              </a:lnSpc>
              <a:buNone/>
              <a:defRPr sz="1400">
                <a:solidFill>
                  <a:schemeClr val="bg1"/>
                </a:solidFill>
              </a:defRPr>
            </a:lvl4pPr>
            <a:lvl5pPr marL="1828800" indent="0">
              <a:lnSpc>
                <a:spcPct val="100000"/>
              </a:lnSpc>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picture containing shape&#10;&#10;Description automatically generated">
            <a:extLst>
              <a:ext uri="{FF2B5EF4-FFF2-40B4-BE49-F238E27FC236}">
                <a16:creationId xmlns:a16="http://schemas.microsoft.com/office/drawing/2014/main" id="{6A96DD02-E5B5-1041-9DEC-B22335F60216}"/>
              </a:ext>
            </a:extLst>
          </p:cNvPr>
          <p:cNvPicPr>
            <a:picLocks noChangeAspect="1"/>
          </p:cNvPicPr>
          <p:nvPr userDrawn="1"/>
        </p:nvPicPr>
        <p:blipFill>
          <a:blip r:embed="rId2"/>
          <a:stretch>
            <a:fillRect/>
          </a:stretch>
        </p:blipFill>
        <p:spPr>
          <a:xfrm>
            <a:off x="8288020" y="6055360"/>
            <a:ext cx="635000" cy="609600"/>
          </a:xfrm>
          <a:prstGeom prst="rect">
            <a:avLst/>
          </a:prstGeom>
        </p:spPr>
      </p:pic>
      <p:sp>
        <p:nvSpPr>
          <p:cNvPr id="9" name="Picture Placeholder 8">
            <a:extLst>
              <a:ext uri="{FF2B5EF4-FFF2-40B4-BE49-F238E27FC236}">
                <a16:creationId xmlns:a16="http://schemas.microsoft.com/office/drawing/2014/main" id="{0BDE5F0F-85ED-7343-8CC9-94AE99840690}"/>
              </a:ext>
            </a:extLst>
          </p:cNvPr>
          <p:cNvSpPr>
            <a:spLocks noGrp="1"/>
          </p:cNvSpPr>
          <p:nvPr>
            <p:ph type="pic" sz="quarter" idx="11"/>
          </p:nvPr>
        </p:nvSpPr>
        <p:spPr>
          <a:xfrm>
            <a:off x="0" y="0"/>
            <a:ext cx="3299794" cy="6858000"/>
          </a:xfrm>
        </p:spPr>
        <p:txBody>
          <a:bodyPr/>
          <a:lstStyle/>
          <a:p>
            <a:endParaRPr lang="en-US"/>
          </a:p>
        </p:txBody>
      </p:sp>
    </p:spTree>
    <p:extLst>
      <p:ext uri="{BB962C8B-B14F-4D97-AF65-F5344CB8AC3E}">
        <p14:creationId xmlns:p14="http://schemas.microsoft.com/office/powerpoint/2010/main" val="4221794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98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pared For Cli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0941E6-C393-4046-AF09-6A7A57064A95}"/>
              </a:ext>
            </a:extLst>
          </p:cNvPr>
          <p:cNvPicPr>
            <a:picLocks noChangeAspect="1"/>
          </p:cNvPicPr>
          <p:nvPr userDrawn="1"/>
        </p:nvPicPr>
        <p:blipFill>
          <a:blip r:embed="rId2"/>
          <a:stretch>
            <a:fillRect/>
          </a:stretch>
        </p:blipFill>
        <p:spPr>
          <a:xfrm>
            <a:off x="685800" y="1638300"/>
            <a:ext cx="7772400" cy="1790700"/>
          </a:xfrm>
          <a:prstGeom prst="rect">
            <a:avLst/>
          </a:prstGeom>
        </p:spPr>
      </p:pic>
      <p:sp>
        <p:nvSpPr>
          <p:cNvPr id="15" name="Picture Placeholder 14" descr="Client Logo">
            <a:extLst>
              <a:ext uri="{FF2B5EF4-FFF2-40B4-BE49-F238E27FC236}">
                <a16:creationId xmlns:a16="http://schemas.microsoft.com/office/drawing/2014/main" id="{E040EABB-02C8-4249-B6C3-9425DE933750}"/>
              </a:ext>
            </a:extLst>
          </p:cNvPr>
          <p:cNvSpPr>
            <a:spLocks noGrp="1"/>
          </p:cNvSpPr>
          <p:nvPr>
            <p:ph type="pic" sz="quarter" idx="10" hasCustomPrompt="1"/>
          </p:nvPr>
        </p:nvSpPr>
        <p:spPr>
          <a:xfrm>
            <a:off x="2790825" y="4061822"/>
            <a:ext cx="3562350" cy="2041525"/>
          </a:xfrm>
        </p:spPr>
        <p:txBody>
          <a:bodyPr/>
          <a:lstStyle>
            <a:lvl1pPr algn="ctr">
              <a:defRPr/>
            </a:lvl1pPr>
          </a:lstStyle>
          <a:p>
            <a:r>
              <a:rPr lang="en-US" dirty="0"/>
              <a:t>Client Logo</a:t>
            </a:r>
          </a:p>
        </p:txBody>
      </p:sp>
      <p:pic>
        <p:nvPicPr>
          <p:cNvPr id="5" name="Picture 4" descr="Logo&#10;&#10;Description automatically generated">
            <a:extLst>
              <a:ext uri="{FF2B5EF4-FFF2-40B4-BE49-F238E27FC236}">
                <a16:creationId xmlns:a16="http://schemas.microsoft.com/office/drawing/2014/main" id="{F8E0A668-7156-784E-AC49-43983F3D8989}"/>
              </a:ext>
            </a:extLst>
          </p:cNvPr>
          <p:cNvPicPr>
            <a:picLocks noChangeAspect="1"/>
          </p:cNvPicPr>
          <p:nvPr userDrawn="1"/>
        </p:nvPicPr>
        <p:blipFill>
          <a:blip r:embed="rId3"/>
          <a:stretch>
            <a:fillRect/>
          </a:stretch>
        </p:blipFill>
        <p:spPr>
          <a:xfrm>
            <a:off x="220980" y="6055358"/>
            <a:ext cx="1492471" cy="609601"/>
          </a:xfrm>
          <a:prstGeom prst="rect">
            <a:avLst/>
          </a:prstGeom>
        </p:spPr>
      </p:pic>
    </p:spTree>
    <p:extLst>
      <p:ext uri="{BB962C8B-B14F-4D97-AF65-F5344CB8AC3E}">
        <p14:creationId xmlns:p14="http://schemas.microsoft.com/office/powerpoint/2010/main" val="362243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Gray Callout ">
    <p:bg>
      <p:bgPr>
        <a:solidFill>
          <a:srgbClr val="6C6D7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500" y="1427163"/>
            <a:ext cx="7772400" cy="696277"/>
          </a:xfrm>
        </p:spPr>
        <p:txBody>
          <a:bodyPr lIns="0" tIns="0" rIns="0" bIns="0" anchor="b">
            <a:noAutofit/>
          </a:bodyPr>
          <a:lstStyle>
            <a:lvl1pPr algn="ctr">
              <a:defRPr sz="3600" b="1" i="0">
                <a:solidFill>
                  <a:schemeClr val="bg1"/>
                </a:solidFill>
                <a:latin typeface="Crimson Text SemiBold" panose="02000503000000000000" pitchFamily="2" charset="77"/>
              </a:defRPr>
            </a:lvl1pPr>
          </a:lstStyle>
          <a:p>
            <a:r>
              <a:rPr lang="en-US" dirty="0"/>
              <a:t>Click to edit Master title style</a:t>
            </a:r>
          </a:p>
        </p:txBody>
      </p:sp>
      <p:sp>
        <p:nvSpPr>
          <p:cNvPr id="3" name="Subtitle 2"/>
          <p:cNvSpPr>
            <a:spLocks noGrp="1"/>
          </p:cNvSpPr>
          <p:nvPr>
            <p:ph type="subTitle" idx="1"/>
          </p:nvPr>
        </p:nvSpPr>
        <p:spPr>
          <a:xfrm>
            <a:off x="698500" y="2123440"/>
            <a:ext cx="7772400" cy="3134360"/>
          </a:xfrm>
        </p:spPr>
        <p:txBody>
          <a:bodyPr lIns="0" tIns="0" rIns="0" bIns="0" anchor="ctr">
            <a:noAutofit/>
          </a:bodyPr>
          <a:lstStyle>
            <a:lvl1pPr marL="0" indent="0" algn="ctr">
              <a:lnSpc>
                <a:spcPct val="10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picture containing shape&#10;&#10;Description automatically generated">
            <a:extLst>
              <a:ext uri="{FF2B5EF4-FFF2-40B4-BE49-F238E27FC236}">
                <a16:creationId xmlns:a16="http://schemas.microsoft.com/office/drawing/2014/main" id="{87286B08-8281-574A-AE78-8D29159B3115}"/>
              </a:ext>
            </a:extLst>
          </p:cNvPr>
          <p:cNvPicPr>
            <a:picLocks noChangeAspect="1"/>
          </p:cNvPicPr>
          <p:nvPr userDrawn="1"/>
        </p:nvPicPr>
        <p:blipFill>
          <a:blip r:embed="rId2"/>
          <a:stretch>
            <a:fillRect/>
          </a:stretch>
        </p:blipFill>
        <p:spPr>
          <a:xfrm>
            <a:off x="8288020" y="6055360"/>
            <a:ext cx="635000" cy="609600"/>
          </a:xfrm>
          <a:prstGeom prst="rect">
            <a:avLst/>
          </a:prstGeom>
        </p:spPr>
      </p:pic>
    </p:spTree>
    <p:extLst>
      <p:ext uri="{BB962C8B-B14F-4D97-AF65-F5344CB8AC3E}">
        <p14:creationId xmlns:p14="http://schemas.microsoft.com/office/powerpoint/2010/main" val="311938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White Call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8500" y="1427163"/>
            <a:ext cx="7772400" cy="696277"/>
          </a:xfrm>
        </p:spPr>
        <p:txBody>
          <a:bodyPr lIns="0" tIns="0" rIns="0" bIns="0" anchor="b">
            <a:noAutofit/>
          </a:bodyPr>
          <a:lstStyle>
            <a:lvl1pPr algn="ctr">
              <a:defRPr sz="3600" b="1" i="0">
                <a:solidFill>
                  <a:srgbClr val="4D4E55"/>
                </a:solidFill>
                <a:latin typeface="Crimson Text SemiBold" panose="02000503000000000000" pitchFamily="2" charset="77"/>
              </a:defRPr>
            </a:lvl1pPr>
          </a:lstStyle>
          <a:p>
            <a:r>
              <a:rPr lang="en-US" dirty="0"/>
              <a:t>Click to edit Master title style</a:t>
            </a:r>
          </a:p>
        </p:txBody>
      </p:sp>
      <p:sp>
        <p:nvSpPr>
          <p:cNvPr id="3" name="Subtitle 2"/>
          <p:cNvSpPr>
            <a:spLocks noGrp="1"/>
          </p:cNvSpPr>
          <p:nvPr>
            <p:ph type="subTitle" idx="1"/>
          </p:nvPr>
        </p:nvSpPr>
        <p:spPr>
          <a:xfrm>
            <a:off x="698500" y="2123440"/>
            <a:ext cx="7772400" cy="3134360"/>
          </a:xfrm>
        </p:spPr>
        <p:txBody>
          <a:bodyPr lIns="0" tIns="0" rIns="0" bIns="0" anchor="ctr">
            <a:noAutofit/>
          </a:bodyPr>
          <a:lstStyle>
            <a:lvl1pPr marL="0" indent="0" algn="ctr">
              <a:lnSpc>
                <a:spcPct val="100000"/>
              </a:lnSpc>
              <a:buNone/>
              <a:defRPr sz="1800">
                <a:solidFill>
                  <a:srgbClr val="6C6D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picture containing shape&#10;&#10;Description automatically generated">
            <a:extLst>
              <a:ext uri="{FF2B5EF4-FFF2-40B4-BE49-F238E27FC236}">
                <a16:creationId xmlns:a16="http://schemas.microsoft.com/office/drawing/2014/main" id="{B98550CD-205E-CB4B-9528-2D1D94FF664A}"/>
              </a:ext>
            </a:extLst>
          </p:cNvPr>
          <p:cNvPicPr>
            <a:picLocks noChangeAspect="1"/>
          </p:cNvPicPr>
          <p:nvPr userDrawn="1"/>
        </p:nvPicPr>
        <p:blipFill>
          <a:blip r:embed="rId2"/>
          <a:stretch>
            <a:fillRect/>
          </a:stretch>
        </p:blipFill>
        <p:spPr>
          <a:xfrm>
            <a:off x="8288020" y="6055360"/>
            <a:ext cx="635000" cy="609600"/>
          </a:xfrm>
          <a:prstGeom prst="rect">
            <a:avLst/>
          </a:prstGeom>
        </p:spPr>
      </p:pic>
    </p:spTree>
    <p:extLst>
      <p:ext uri="{BB962C8B-B14F-4D97-AF65-F5344CB8AC3E}">
        <p14:creationId xmlns:p14="http://schemas.microsoft.com/office/powerpoint/2010/main" val="334575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3EB759A-BEC9-464A-88B6-92159F6B2AA8}"/>
              </a:ext>
            </a:extLst>
          </p:cNvPr>
          <p:cNvSpPr>
            <a:spLocks noGrp="1"/>
          </p:cNvSpPr>
          <p:nvPr>
            <p:ph type="body" sz="quarter" idx="10"/>
          </p:nvPr>
        </p:nvSpPr>
        <p:spPr>
          <a:xfrm>
            <a:off x="455929" y="1828800"/>
            <a:ext cx="4970835" cy="4105275"/>
          </a:xfrm>
        </p:spPr>
        <p:txBody>
          <a:bodyPr lIns="0" tIns="0" rIns="0" bIns="0">
            <a:noAutofit/>
          </a:bodyPr>
          <a:lstStyle>
            <a:lvl1pPr marL="285750" indent="-285750">
              <a:lnSpc>
                <a:spcPct val="100000"/>
              </a:lnSpc>
              <a:buFont typeface="Arial" panose="020B0604020202020204" pitchFamily="34" charset="0"/>
              <a:buChar char="•"/>
              <a:defRPr sz="1400">
                <a:solidFill>
                  <a:srgbClr val="6C6D75"/>
                </a:solidFill>
              </a:defRPr>
            </a:lvl1pPr>
            <a:lvl2pPr marL="742950" indent="-285750">
              <a:lnSpc>
                <a:spcPct val="100000"/>
              </a:lnSpc>
              <a:buFont typeface="Arial" panose="020B0604020202020204" pitchFamily="34" charset="0"/>
              <a:buChar char="•"/>
              <a:defRPr sz="1400">
                <a:solidFill>
                  <a:srgbClr val="6C6D75"/>
                </a:solidFill>
              </a:defRPr>
            </a:lvl2pPr>
            <a:lvl3pPr marL="1200150" indent="-285750">
              <a:lnSpc>
                <a:spcPct val="100000"/>
              </a:lnSpc>
              <a:buFont typeface="Arial" panose="020B0604020202020204" pitchFamily="34" charset="0"/>
              <a:buChar char="•"/>
              <a:defRPr sz="1400">
                <a:solidFill>
                  <a:srgbClr val="6C6D75"/>
                </a:solidFill>
              </a:defRPr>
            </a:lvl3pPr>
            <a:lvl4pPr marL="1657350" indent="-285750">
              <a:lnSpc>
                <a:spcPct val="100000"/>
              </a:lnSpc>
              <a:buFont typeface="Arial" panose="020B0604020202020204" pitchFamily="34" charset="0"/>
              <a:buChar char="•"/>
              <a:defRPr sz="1400">
                <a:solidFill>
                  <a:srgbClr val="6C6D75"/>
                </a:solidFill>
              </a:defRPr>
            </a:lvl4pPr>
            <a:lvl5pPr marL="2114550" indent="-285750">
              <a:lnSpc>
                <a:spcPct val="100000"/>
              </a:lnSpc>
              <a:buFont typeface="Arial" panose="020B0604020202020204" pitchFamily="34" charset="0"/>
              <a:buChar char="•"/>
              <a:defRPr sz="1400">
                <a:solidFill>
                  <a:srgbClr val="6C6D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8">
            <a:extLst>
              <a:ext uri="{FF2B5EF4-FFF2-40B4-BE49-F238E27FC236}">
                <a16:creationId xmlns:a16="http://schemas.microsoft.com/office/drawing/2014/main" id="{E0E99835-6656-CD44-B355-91EDA70DC33A}"/>
              </a:ext>
            </a:extLst>
          </p:cNvPr>
          <p:cNvSpPr>
            <a:spLocks noGrp="1"/>
          </p:cNvSpPr>
          <p:nvPr>
            <p:ph type="pic" sz="quarter" idx="11"/>
          </p:nvPr>
        </p:nvSpPr>
        <p:spPr>
          <a:xfrm>
            <a:off x="5844207" y="0"/>
            <a:ext cx="3299794" cy="6858000"/>
          </a:xfrm>
        </p:spPr>
        <p:txBody>
          <a:bodyPr/>
          <a:lstStyle/>
          <a:p>
            <a:endParaRPr lang="en-US"/>
          </a:p>
        </p:txBody>
      </p:sp>
      <p:sp>
        <p:nvSpPr>
          <p:cNvPr id="6" name="TextBox 5">
            <a:extLst>
              <a:ext uri="{FF2B5EF4-FFF2-40B4-BE49-F238E27FC236}">
                <a16:creationId xmlns:a16="http://schemas.microsoft.com/office/drawing/2014/main" id="{A99C8654-2D0C-E447-B2CB-DF7B83E23836}"/>
              </a:ext>
            </a:extLst>
          </p:cNvPr>
          <p:cNvSpPr txBox="1"/>
          <p:nvPr userDrawn="1"/>
        </p:nvSpPr>
        <p:spPr>
          <a:xfrm>
            <a:off x="437321" y="1071901"/>
            <a:ext cx="2097157" cy="584775"/>
          </a:xfrm>
          <a:prstGeom prst="rect">
            <a:avLst/>
          </a:prstGeom>
          <a:noFill/>
        </p:spPr>
        <p:txBody>
          <a:bodyPr wrap="square" lIns="0" rtlCol="0">
            <a:spAutoFit/>
          </a:bodyPr>
          <a:lstStyle/>
          <a:p>
            <a:r>
              <a:rPr lang="en-US" sz="3200" b="1" i="0" dirty="0">
                <a:solidFill>
                  <a:srgbClr val="4D4E55"/>
                </a:solidFill>
                <a:latin typeface="Crimson Text SemiBold" panose="02000503000000000000" pitchFamily="2" charset="77"/>
              </a:rPr>
              <a:t>Agenda</a:t>
            </a:r>
          </a:p>
        </p:txBody>
      </p:sp>
      <p:pic>
        <p:nvPicPr>
          <p:cNvPr id="7" name="Picture 6" descr="Logo&#10;&#10;Description automatically generated">
            <a:extLst>
              <a:ext uri="{FF2B5EF4-FFF2-40B4-BE49-F238E27FC236}">
                <a16:creationId xmlns:a16="http://schemas.microsoft.com/office/drawing/2014/main" id="{74C12060-D90D-9C4B-9549-8A3526E3A911}"/>
              </a:ext>
            </a:extLst>
          </p:cNvPr>
          <p:cNvPicPr>
            <a:picLocks noChangeAspect="1"/>
          </p:cNvPicPr>
          <p:nvPr userDrawn="1"/>
        </p:nvPicPr>
        <p:blipFill>
          <a:blip r:embed="rId2"/>
          <a:stretch>
            <a:fillRect/>
          </a:stretch>
        </p:blipFill>
        <p:spPr>
          <a:xfrm>
            <a:off x="220980" y="6055358"/>
            <a:ext cx="1492471" cy="609601"/>
          </a:xfrm>
          <a:prstGeom prst="rect">
            <a:avLst/>
          </a:prstGeom>
        </p:spPr>
      </p:pic>
    </p:spTree>
    <p:extLst>
      <p:ext uri="{BB962C8B-B14F-4D97-AF65-F5344CB8AC3E}">
        <p14:creationId xmlns:p14="http://schemas.microsoft.com/office/powerpoint/2010/main" val="345791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3EB759A-BEC9-464A-88B6-92159F6B2AA8}"/>
              </a:ext>
            </a:extLst>
          </p:cNvPr>
          <p:cNvSpPr>
            <a:spLocks noGrp="1"/>
          </p:cNvSpPr>
          <p:nvPr>
            <p:ph type="body" sz="quarter" idx="10"/>
          </p:nvPr>
        </p:nvSpPr>
        <p:spPr>
          <a:xfrm>
            <a:off x="3676208" y="1828800"/>
            <a:ext cx="4970835" cy="4105275"/>
          </a:xfrm>
        </p:spPr>
        <p:txBody>
          <a:bodyPr lIns="0" tIns="0" rIns="0" bIns="0">
            <a:noAutofit/>
          </a:bodyPr>
          <a:lstStyle>
            <a:lvl1pPr marL="285750" indent="-285750">
              <a:lnSpc>
                <a:spcPct val="100000"/>
              </a:lnSpc>
              <a:buFont typeface="Arial" panose="020B0604020202020204" pitchFamily="34" charset="0"/>
              <a:buChar char="•"/>
              <a:defRPr sz="1400">
                <a:solidFill>
                  <a:srgbClr val="6C6D75"/>
                </a:solidFill>
              </a:defRPr>
            </a:lvl1pPr>
            <a:lvl2pPr marL="742950" indent="-285750">
              <a:lnSpc>
                <a:spcPct val="100000"/>
              </a:lnSpc>
              <a:buFont typeface="Arial" panose="020B0604020202020204" pitchFamily="34" charset="0"/>
              <a:buChar char="•"/>
              <a:defRPr sz="1400">
                <a:solidFill>
                  <a:srgbClr val="6C6D75"/>
                </a:solidFill>
              </a:defRPr>
            </a:lvl2pPr>
            <a:lvl3pPr marL="1200150" indent="-285750">
              <a:lnSpc>
                <a:spcPct val="100000"/>
              </a:lnSpc>
              <a:buFont typeface="Arial" panose="020B0604020202020204" pitchFamily="34" charset="0"/>
              <a:buChar char="•"/>
              <a:defRPr sz="1400">
                <a:solidFill>
                  <a:srgbClr val="6C6D75"/>
                </a:solidFill>
              </a:defRPr>
            </a:lvl3pPr>
            <a:lvl4pPr marL="1657350" indent="-285750">
              <a:lnSpc>
                <a:spcPct val="100000"/>
              </a:lnSpc>
              <a:buFont typeface="Arial" panose="020B0604020202020204" pitchFamily="34" charset="0"/>
              <a:buChar char="•"/>
              <a:defRPr sz="1400">
                <a:solidFill>
                  <a:srgbClr val="6C6D75"/>
                </a:solidFill>
              </a:defRPr>
            </a:lvl4pPr>
            <a:lvl5pPr marL="2114550" indent="-285750">
              <a:lnSpc>
                <a:spcPct val="100000"/>
              </a:lnSpc>
              <a:buFont typeface="Arial" panose="020B0604020202020204" pitchFamily="34" charset="0"/>
              <a:buChar char="•"/>
              <a:defRPr sz="1400">
                <a:solidFill>
                  <a:srgbClr val="6C6D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8">
            <a:extLst>
              <a:ext uri="{FF2B5EF4-FFF2-40B4-BE49-F238E27FC236}">
                <a16:creationId xmlns:a16="http://schemas.microsoft.com/office/drawing/2014/main" id="{E0E99835-6656-CD44-B355-91EDA70DC33A}"/>
              </a:ext>
            </a:extLst>
          </p:cNvPr>
          <p:cNvSpPr>
            <a:spLocks noGrp="1"/>
          </p:cNvSpPr>
          <p:nvPr>
            <p:ph type="pic" sz="quarter" idx="11"/>
          </p:nvPr>
        </p:nvSpPr>
        <p:spPr>
          <a:xfrm>
            <a:off x="0" y="0"/>
            <a:ext cx="3299794" cy="6858000"/>
          </a:xfrm>
        </p:spPr>
        <p:txBody>
          <a:bodyPr/>
          <a:lstStyle/>
          <a:p>
            <a:endParaRPr lang="en-US"/>
          </a:p>
        </p:txBody>
      </p:sp>
      <p:sp>
        <p:nvSpPr>
          <p:cNvPr id="6" name="TextBox 5">
            <a:extLst>
              <a:ext uri="{FF2B5EF4-FFF2-40B4-BE49-F238E27FC236}">
                <a16:creationId xmlns:a16="http://schemas.microsoft.com/office/drawing/2014/main" id="{A99C8654-2D0C-E447-B2CB-DF7B83E23836}"/>
              </a:ext>
            </a:extLst>
          </p:cNvPr>
          <p:cNvSpPr txBox="1"/>
          <p:nvPr userDrawn="1"/>
        </p:nvSpPr>
        <p:spPr>
          <a:xfrm>
            <a:off x="3657600" y="1071901"/>
            <a:ext cx="2097157" cy="584775"/>
          </a:xfrm>
          <a:prstGeom prst="rect">
            <a:avLst/>
          </a:prstGeom>
          <a:noFill/>
        </p:spPr>
        <p:txBody>
          <a:bodyPr wrap="square" lIns="0" rtlCol="0">
            <a:spAutoFit/>
          </a:bodyPr>
          <a:lstStyle/>
          <a:p>
            <a:r>
              <a:rPr lang="en-US" sz="3200" b="1" i="0" dirty="0">
                <a:solidFill>
                  <a:srgbClr val="4D4E55"/>
                </a:solidFill>
                <a:latin typeface="Crimson Text SemiBold" panose="02000503000000000000" pitchFamily="2" charset="77"/>
              </a:rPr>
              <a:t>Agenda</a:t>
            </a:r>
          </a:p>
        </p:txBody>
      </p:sp>
      <p:pic>
        <p:nvPicPr>
          <p:cNvPr id="7" name="Picture 6" descr="A picture containing shape&#10;&#10;Description automatically generated">
            <a:extLst>
              <a:ext uri="{FF2B5EF4-FFF2-40B4-BE49-F238E27FC236}">
                <a16:creationId xmlns:a16="http://schemas.microsoft.com/office/drawing/2014/main" id="{78BA894F-338E-A94B-8232-6EAA793FE490}"/>
              </a:ext>
            </a:extLst>
          </p:cNvPr>
          <p:cNvPicPr>
            <a:picLocks noChangeAspect="1"/>
          </p:cNvPicPr>
          <p:nvPr userDrawn="1"/>
        </p:nvPicPr>
        <p:blipFill>
          <a:blip r:embed="rId2"/>
          <a:stretch>
            <a:fillRect/>
          </a:stretch>
        </p:blipFill>
        <p:spPr>
          <a:xfrm>
            <a:off x="8288020" y="6055360"/>
            <a:ext cx="635000" cy="609600"/>
          </a:xfrm>
          <a:prstGeom prst="rect">
            <a:avLst/>
          </a:prstGeom>
        </p:spPr>
      </p:pic>
    </p:spTree>
    <p:extLst>
      <p:ext uri="{BB962C8B-B14F-4D97-AF65-F5344CB8AC3E}">
        <p14:creationId xmlns:p14="http://schemas.microsoft.com/office/powerpoint/2010/main" val="223615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Quote Large Text Only">
    <p:bg>
      <p:bgPr>
        <a:solidFill>
          <a:srgbClr val="2B6CA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4592637"/>
          </a:xfrm>
        </p:spPr>
        <p:txBody>
          <a:bodyPr lIns="0" tIns="0" rIns="0" bIns="0" anchor="ctr">
            <a:noAutofit/>
          </a:bodyPr>
          <a:lstStyle>
            <a:lvl1pPr algn="ctr">
              <a:lnSpc>
                <a:spcPct val="150000"/>
              </a:lnSpc>
              <a:defRPr sz="2800" b="1" i="0">
                <a:solidFill>
                  <a:schemeClr val="bg1"/>
                </a:solidFill>
                <a:latin typeface="Crimson Text SemiBold" panose="02000503000000000000" pitchFamily="2" charset="77"/>
              </a:defRPr>
            </a:lvl1pPr>
          </a:lstStyle>
          <a:p>
            <a:r>
              <a:rPr lang="en-US" dirty="0"/>
              <a:t>Click to edit Master title style</a:t>
            </a:r>
          </a:p>
        </p:txBody>
      </p:sp>
      <p:pic>
        <p:nvPicPr>
          <p:cNvPr id="3" name="Picture 2" descr="A picture containing shape&#10;&#10;Description automatically generated">
            <a:extLst>
              <a:ext uri="{FF2B5EF4-FFF2-40B4-BE49-F238E27FC236}">
                <a16:creationId xmlns:a16="http://schemas.microsoft.com/office/drawing/2014/main" id="{25B83C2B-863C-F640-B9F5-0F14D8540239}"/>
              </a:ext>
            </a:extLst>
          </p:cNvPr>
          <p:cNvPicPr>
            <a:picLocks noChangeAspect="1"/>
          </p:cNvPicPr>
          <p:nvPr userDrawn="1"/>
        </p:nvPicPr>
        <p:blipFill>
          <a:blip r:embed="rId2"/>
          <a:stretch>
            <a:fillRect/>
          </a:stretch>
        </p:blipFill>
        <p:spPr>
          <a:xfrm>
            <a:off x="8288020" y="6055360"/>
            <a:ext cx="635000" cy="609600"/>
          </a:xfrm>
          <a:prstGeom prst="rect">
            <a:avLst/>
          </a:prstGeom>
        </p:spPr>
      </p:pic>
    </p:spTree>
    <p:extLst>
      <p:ext uri="{BB962C8B-B14F-4D97-AF65-F5344CB8AC3E}">
        <p14:creationId xmlns:p14="http://schemas.microsoft.com/office/powerpoint/2010/main" val="94655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ackground Callou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850FBA-DA16-764A-93F8-A8012E0D521A}"/>
              </a:ext>
            </a:extLst>
          </p:cNvPr>
          <p:cNvSpPr>
            <a:spLocks noGrp="1"/>
          </p:cNvSpPr>
          <p:nvPr>
            <p:ph type="pic" sz="quarter" idx="10"/>
          </p:nvPr>
        </p:nvSpPr>
        <p:spPr>
          <a:xfrm>
            <a:off x="0" y="0"/>
            <a:ext cx="9144000" cy="6858000"/>
          </a:xfrm>
        </p:spPr>
        <p:txBody>
          <a:bodyPr/>
          <a:lstStyle/>
          <a:p>
            <a:endParaRPr lang="en-US" dirty="0"/>
          </a:p>
        </p:txBody>
      </p:sp>
      <p:sp>
        <p:nvSpPr>
          <p:cNvPr id="5" name="Title 1">
            <a:extLst>
              <a:ext uri="{FF2B5EF4-FFF2-40B4-BE49-F238E27FC236}">
                <a16:creationId xmlns:a16="http://schemas.microsoft.com/office/drawing/2014/main" id="{B17E3F54-863F-624D-A037-EB0F13F43608}"/>
              </a:ext>
            </a:extLst>
          </p:cNvPr>
          <p:cNvSpPr>
            <a:spLocks noGrp="1"/>
          </p:cNvSpPr>
          <p:nvPr>
            <p:ph type="ctrTitle"/>
          </p:nvPr>
        </p:nvSpPr>
        <p:spPr>
          <a:xfrm>
            <a:off x="698500" y="1427163"/>
            <a:ext cx="7772400" cy="696277"/>
          </a:xfrm>
        </p:spPr>
        <p:txBody>
          <a:bodyPr lIns="0" tIns="0" rIns="0" bIns="0" anchor="b">
            <a:noAutofit/>
          </a:bodyPr>
          <a:lstStyle>
            <a:lvl1pPr algn="ctr">
              <a:defRPr sz="3600" b="1" i="0">
                <a:solidFill>
                  <a:schemeClr val="bg1"/>
                </a:solidFill>
                <a:latin typeface="Crimson Text SemiBold" panose="02000503000000000000" pitchFamily="2" charset="77"/>
              </a:defRPr>
            </a:lvl1pPr>
          </a:lstStyle>
          <a:p>
            <a:r>
              <a:rPr lang="en-US" dirty="0"/>
              <a:t>Click to edit Master title style</a:t>
            </a:r>
          </a:p>
        </p:txBody>
      </p:sp>
      <p:sp>
        <p:nvSpPr>
          <p:cNvPr id="6" name="Subtitle 2">
            <a:extLst>
              <a:ext uri="{FF2B5EF4-FFF2-40B4-BE49-F238E27FC236}">
                <a16:creationId xmlns:a16="http://schemas.microsoft.com/office/drawing/2014/main" id="{9C8C81D1-25FE-8044-9BC2-CF272D1121F7}"/>
              </a:ext>
            </a:extLst>
          </p:cNvPr>
          <p:cNvSpPr>
            <a:spLocks noGrp="1"/>
          </p:cNvSpPr>
          <p:nvPr>
            <p:ph type="subTitle" idx="1"/>
          </p:nvPr>
        </p:nvSpPr>
        <p:spPr>
          <a:xfrm>
            <a:off x="698500" y="2123440"/>
            <a:ext cx="7772400" cy="3134360"/>
          </a:xfrm>
        </p:spPr>
        <p:txBody>
          <a:bodyPr lIns="0" tIns="0" rIns="0" bIns="0" anchor="ctr">
            <a:noAutofit/>
          </a:bodyPr>
          <a:lstStyle>
            <a:lvl1pPr marL="0" indent="0" algn="ctr">
              <a:lnSpc>
                <a:spcPct val="100000"/>
              </a:lnSpc>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267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2 Column Bod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A7803-E98F-B943-991C-D6CFAD095943}"/>
              </a:ext>
            </a:extLst>
          </p:cNvPr>
          <p:cNvSpPr/>
          <p:nvPr userDrawn="1"/>
        </p:nvSpPr>
        <p:spPr>
          <a:xfrm>
            <a:off x="0" y="0"/>
            <a:ext cx="9144000" cy="157988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ebo" pitchFamily="2" charset="-79"/>
            </a:endParaRPr>
          </a:p>
        </p:txBody>
      </p:sp>
      <p:sp>
        <p:nvSpPr>
          <p:cNvPr id="5" name="Title 1">
            <a:extLst>
              <a:ext uri="{FF2B5EF4-FFF2-40B4-BE49-F238E27FC236}">
                <a16:creationId xmlns:a16="http://schemas.microsoft.com/office/drawing/2014/main" id="{B17E3F54-863F-624D-A037-EB0F13F43608}"/>
              </a:ext>
            </a:extLst>
          </p:cNvPr>
          <p:cNvSpPr>
            <a:spLocks noGrp="1"/>
          </p:cNvSpPr>
          <p:nvPr>
            <p:ph type="ctrTitle"/>
          </p:nvPr>
        </p:nvSpPr>
        <p:spPr>
          <a:xfrm>
            <a:off x="467360" y="731519"/>
            <a:ext cx="8138160" cy="792481"/>
          </a:xfrm>
        </p:spPr>
        <p:txBody>
          <a:bodyPr lIns="0" tIns="0" rIns="0" bIns="0" anchor="b">
            <a:noAutofit/>
          </a:bodyPr>
          <a:lstStyle>
            <a:lvl1pPr algn="l">
              <a:lnSpc>
                <a:spcPct val="100000"/>
              </a:lnSpc>
              <a:defRPr sz="2800" b="1" i="0">
                <a:solidFill>
                  <a:srgbClr val="4D4E55"/>
                </a:solidFill>
                <a:latin typeface="Crimson Text SemiBold" panose="02000503000000000000" pitchFamily="2" charset="77"/>
              </a:defRPr>
            </a:lvl1pPr>
          </a:lstStyle>
          <a:p>
            <a:r>
              <a:rPr lang="en-US" dirty="0"/>
              <a:t>Click to edit Master title style</a:t>
            </a:r>
          </a:p>
        </p:txBody>
      </p:sp>
      <p:sp>
        <p:nvSpPr>
          <p:cNvPr id="6" name="Subtitle 2">
            <a:extLst>
              <a:ext uri="{FF2B5EF4-FFF2-40B4-BE49-F238E27FC236}">
                <a16:creationId xmlns:a16="http://schemas.microsoft.com/office/drawing/2014/main" id="{9C8C81D1-25FE-8044-9BC2-CF272D1121F7}"/>
              </a:ext>
            </a:extLst>
          </p:cNvPr>
          <p:cNvSpPr>
            <a:spLocks noGrp="1"/>
          </p:cNvSpPr>
          <p:nvPr>
            <p:ph type="subTitle" idx="1"/>
          </p:nvPr>
        </p:nvSpPr>
        <p:spPr>
          <a:xfrm>
            <a:off x="467360" y="1869440"/>
            <a:ext cx="8239760" cy="4490720"/>
          </a:xfrm>
        </p:spPr>
        <p:txBody>
          <a:bodyPr lIns="0" tIns="0" rIns="0" bIns="0" numCol="2" spcCol="411480" anchor="t">
            <a:noAutofit/>
          </a:bodyPr>
          <a:lstStyle>
            <a:lvl1pPr marL="0" indent="0" algn="l">
              <a:lnSpc>
                <a:spcPct val="100000"/>
              </a:lnSpc>
              <a:buNone/>
              <a:defRPr sz="1400">
                <a:solidFill>
                  <a:srgbClr val="6C6D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6">
            <a:extLst>
              <a:ext uri="{FF2B5EF4-FFF2-40B4-BE49-F238E27FC236}">
                <a16:creationId xmlns:a16="http://schemas.microsoft.com/office/drawing/2014/main" id="{061FAC66-D887-7446-B3F0-AE203E44E8A6}"/>
              </a:ext>
            </a:extLst>
          </p:cNvPr>
          <p:cNvSpPr>
            <a:spLocks noGrp="1"/>
          </p:cNvSpPr>
          <p:nvPr>
            <p:ph type="pic" sz="quarter" idx="10"/>
          </p:nvPr>
        </p:nvSpPr>
        <p:spPr>
          <a:xfrm>
            <a:off x="0" y="0"/>
            <a:ext cx="9144000" cy="701675"/>
          </a:xfrm>
        </p:spPr>
        <p:txBody>
          <a:bodyPr/>
          <a:lstStyle/>
          <a:p>
            <a:endParaRPr lang="en-US"/>
          </a:p>
        </p:txBody>
      </p:sp>
      <p:pic>
        <p:nvPicPr>
          <p:cNvPr id="9" name="Picture 8" descr="A picture containing shape&#10;&#10;Description automatically generated">
            <a:extLst>
              <a:ext uri="{FF2B5EF4-FFF2-40B4-BE49-F238E27FC236}">
                <a16:creationId xmlns:a16="http://schemas.microsoft.com/office/drawing/2014/main" id="{859C7732-91D8-3047-B4D4-9A820A252F4B}"/>
              </a:ext>
            </a:extLst>
          </p:cNvPr>
          <p:cNvPicPr>
            <a:picLocks noChangeAspect="1"/>
          </p:cNvPicPr>
          <p:nvPr userDrawn="1"/>
        </p:nvPicPr>
        <p:blipFill>
          <a:blip r:embed="rId2"/>
          <a:stretch>
            <a:fillRect/>
          </a:stretch>
        </p:blipFill>
        <p:spPr>
          <a:xfrm>
            <a:off x="8288020" y="6055360"/>
            <a:ext cx="635000" cy="609600"/>
          </a:xfrm>
          <a:prstGeom prst="rect">
            <a:avLst/>
          </a:prstGeom>
        </p:spPr>
      </p:pic>
    </p:spTree>
    <p:extLst>
      <p:ext uri="{BB962C8B-B14F-4D97-AF65-F5344CB8AC3E}">
        <p14:creationId xmlns:p14="http://schemas.microsoft.com/office/powerpoint/2010/main" val="1324994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6677900"/>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77" r:id="rId3"/>
    <p:sldLayoutId id="2147483678" r:id="rId4"/>
    <p:sldLayoutId id="2147483687" r:id="rId5"/>
    <p:sldLayoutId id="2147483688" r:id="rId6"/>
    <p:sldLayoutId id="2147483672" r:id="rId7"/>
    <p:sldLayoutId id="2147483673" r:id="rId8"/>
    <p:sldLayoutId id="2147483679" r:id="rId9"/>
    <p:sldLayoutId id="2147483680" r:id="rId10"/>
    <p:sldLayoutId id="2147483681" r:id="rId11"/>
    <p:sldLayoutId id="2147483683" r:id="rId12"/>
    <p:sldLayoutId id="2147483684" r:id="rId13"/>
    <p:sldLayoutId id="2147483666" r:id="rId14"/>
    <p:sldLayoutId id="2147483686" r:id="rId15"/>
    <p:sldLayoutId id="2147483674" r:id="rId16"/>
    <p:sldLayoutId id="2147483675" r:id="rId17"/>
    <p:sldLayoutId id="2147483676" r:id="rId18"/>
    <p:sldLayoutId id="2147483682" r:id="rId19"/>
  </p:sldLayoutIdLst>
  <p:txStyles>
    <p:titleStyle>
      <a:lvl1pPr algn="l" defTabSz="914400" rtl="0" eaLnBrk="1" latinLnBrk="0" hangingPunct="1">
        <a:lnSpc>
          <a:spcPct val="90000"/>
        </a:lnSpc>
        <a:spcBef>
          <a:spcPct val="0"/>
        </a:spcBef>
        <a:buNone/>
        <a:defRPr sz="4400" kern="1200">
          <a:solidFill>
            <a:srgbClr val="4D4E55"/>
          </a:solidFill>
          <a:latin typeface="Crimson Text" panose="02000503000000000000" pitchFamily="2" charset="77"/>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6C6D75"/>
          </a:solidFill>
          <a:latin typeface="Heebo" pitchFamily="2" charset="-79"/>
          <a:ea typeface="+mn-ea"/>
          <a:cs typeface="Heebo" pitchFamily="2" charset="-79"/>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6C6D75"/>
          </a:solidFill>
          <a:latin typeface="Heebo" pitchFamily="2" charset="-79"/>
          <a:ea typeface="+mn-ea"/>
          <a:cs typeface="Heebo" pitchFamily="2" charset="-79"/>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6C6D75"/>
          </a:solidFill>
          <a:latin typeface="Heebo" pitchFamily="2" charset="-79"/>
          <a:ea typeface="+mn-ea"/>
          <a:cs typeface="Heebo" pitchFamily="2" charset="-79"/>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6C6D75"/>
          </a:solidFill>
          <a:latin typeface="Heebo" pitchFamily="2" charset="-79"/>
          <a:ea typeface="+mn-ea"/>
          <a:cs typeface="Heebo" pitchFamily="2" charset="-79"/>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6C6D75"/>
          </a:solidFill>
          <a:latin typeface="Heebo" pitchFamily="2" charset="-79"/>
          <a:ea typeface="+mn-ea"/>
          <a:cs typeface="Heebo"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emf"/><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jpeg"/><Relationship Id="rId2" Type="http://schemas.openxmlformats.org/officeDocument/2006/relationships/image" Target="../media/image33.jpeg"/><Relationship Id="rId16" Type="http://schemas.openxmlformats.org/officeDocument/2006/relationships/image" Target="../media/image47.jpeg"/><Relationship Id="rId20"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37.emf"/><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jp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emf"/><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D422-F45F-1042-99FF-28BB20D342F2}"/>
              </a:ext>
            </a:extLst>
          </p:cNvPr>
          <p:cNvSpPr>
            <a:spLocks noGrp="1"/>
          </p:cNvSpPr>
          <p:nvPr>
            <p:ph type="ctrTitle" idx="4294967295"/>
          </p:nvPr>
        </p:nvSpPr>
        <p:spPr>
          <a:xfrm>
            <a:off x="0" y="3040062"/>
            <a:ext cx="9144000" cy="777875"/>
          </a:xfrm>
        </p:spPr>
        <p:txBody>
          <a:bodyPr/>
          <a:lstStyle/>
          <a:p>
            <a:pPr algn="ctr"/>
            <a:r>
              <a:rPr lang="en-US" b="1" dirty="0">
                <a:solidFill>
                  <a:schemeClr val="bg1"/>
                </a:solidFill>
                <a:latin typeface="Crimson Text SemiBold" panose="02000503000000000000" pitchFamily="2" charset="77"/>
              </a:rPr>
              <a:t>We make Medicare simple.</a:t>
            </a:r>
          </a:p>
        </p:txBody>
      </p:sp>
      <p:pic>
        <p:nvPicPr>
          <p:cNvPr id="5" name="Picture 4">
            <a:extLst>
              <a:ext uri="{FF2B5EF4-FFF2-40B4-BE49-F238E27FC236}">
                <a16:creationId xmlns:a16="http://schemas.microsoft.com/office/drawing/2014/main" id="{74C297F2-BD94-3845-889E-F1C14CEF7565}"/>
              </a:ext>
            </a:extLst>
          </p:cNvPr>
          <p:cNvPicPr>
            <a:picLocks noChangeAspect="1"/>
          </p:cNvPicPr>
          <p:nvPr/>
        </p:nvPicPr>
        <p:blipFill>
          <a:blip r:embed="rId3"/>
          <a:stretch>
            <a:fillRect/>
          </a:stretch>
        </p:blipFill>
        <p:spPr>
          <a:xfrm>
            <a:off x="245617" y="182679"/>
            <a:ext cx="1816538" cy="617623"/>
          </a:xfrm>
          <a:prstGeom prst="rect">
            <a:avLst/>
          </a:prstGeom>
        </p:spPr>
      </p:pic>
      <p:sp>
        <p:nvSpPr>
          <p:cNvPr id="7" name="TextBox 6">
            <a:extLst>
              <a:ext uri="{FF2B5EF4-FFF2-40B4-BE49-F238E27FC236}">
                <a16:creationId xmlns:a16="http://schemas.microsoft.com/office/drawing/2014/main" id="{2295404D-D893-464C-B965-75E17C7FB5A6}"/>
              </a:ext>
            </a:extLst>
          </p:cNvPr>
          <p:cNvSpPr txBox="1"/>
          <p:nvPr/>
        </p:nvSpPr>
        <p:spPr>
          <a:xfrm>
            <a:off x="5915698" y="183713"/>
            <a:ext cx="2982685" cy="307777"/>
          </a:xfrm>
          <a:prstGeom prst="rect">
            <a:avLst/>
          </a:prstGeom>
          <a:noFill/>
        </p:spPr>
        <p:txBody>
          <a:bodyPr wrap="square" rtlCol="0" anchor="ctr">
            <a:spAutoFit/>
          </a:bodyPr>
          <a:lstStyle/>
          <a:p>
            <a:pPr algn="r"/>
            <a:r>
              <a:rPr lang="en-US" sz="1400" spc="120" dirty="0" err="1">
                <a:solidFill>
                  <a:schemeClr val="bg1"/>
                </a:solidFill>
                <a:latin typeface="Heebo" pitchFamily="2" charset="-79"/>
              </a:rPr>
              <a:t>www.sgiamedicare.com</a:t>
            </a:r>
            <a:endParaRPr lang="en-US" sz="1400" spc="120" dirty="0">
              <a:solidFill>
                <a:schemeClr val="bg1"/>
              </a:solidFill>
              <a:latin typeface="Heebo" pitchFamily="2" charset="-79"/>
            </a:endParaRPr>
          </a:p>
        </p:txBody>
      </p:sp>
    </p:spTree>
    <p:extLst>
      <p:ext uri="{BB962C8B-B14F-4D97-AF65-F5344CB8AC3E}">
        <p14:creationId xmlns:p14="http://schemas.microsoft.com/office/powerpoint/2010/main" val="56039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4D80B48-5557-B141-A0A1-F502A29A789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70AF411B-CB4E-6A4B-8DD4-E46C10E163C1}"/>
              </a:ext>
            </a:extLst>
          </p:cNvPr>
          <p:cNvSpPr>
            <a:spLocks noGrp="1"/>
          </p:cNvSpPr>
          <p:nvPr>
            <p:ph type="title"/>
          </p:nvPr>
        </p:nvSpPr>
        <p:spPr/>
        <p:txBody>
          <a:bodyPr/>
          <a:lstStyle/>
          <a:p>
            <a:r>
              <a:rPr lang="en-US" dirty="0"/>
              <a:t>Medicare Supplement Plan</a:t>
            </a:r>
          </a:p>
        </p:txBody>
      </p:sp>
      <p:sp>
        <p:nvSpPr>
          <p:cNvPr id="4" name="Text Placeholder 3">
            <a:extLst>
              <a:ext uri="{FF2B5EF4-FFF2-40B4-BE49-F238E27FC236}">
                <a16:creationId xmlns:a16="http://schemas.microsoft.com/office/drawing/2014/main" id="{86E962F2-A722-4E43-B881-C83F68925DCC}"/>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Access to any doctor that accepts Medicare, anywhere in the US.</a:t>
            </a:r>
          </a:p>
          <a:p>
            <a:pPr marL="285750" indent="-285750">
              <a:buFont typeface="Arial" panose="020B0604020202020204" pitchFamily="34" charset="0"/>
              <a:buChar char="•"/>
            </a:pPr>
            <a:r>
              <a:rPr lang="en-US" dirty="0"/>
              <a:t>Medicare Supplement plans pick up the deductibles and coinsurance of Medicare Part A and Part B.</a:t>
            </a:r>
          </a:p>
          <a:p>
            <a:pPr marL="285750" indent="-285750">
              <a:buFont typeface="Arial" panose="020B0604020202020204" pitchFamily="34" charset="0"/>
              <a:buChar char="•"/>
            </a:pPr>
            <a:r>
              <a:rPr lang="en-US" dirty="0"/>
              <a:t>Monthly premiums apply.</a:t>
            </a:r>
          </a:p>
          <a:p>
            <a:pPr marL="285750" indent="-285750">
              <a:buFont typeface="Arial" panose="020B0604020202020204" pitchFamily="34" charset="0"/>
              <a:buChar char="•"/>
            </a:pPr>
            <a:r>
              <a:rPr lang="en-US" dirty="0"/>
              <a:t>Premiums vary by plan design, age, health status and location.</a:t>
            </a:r>
          </a:p>
          <a:p>
            <a:pPr marL="285750" indent="-285750">
              <a:buFont typeface="Arial" panose="020B0604020202020204" pitchFamily="34" charset="0"/>
              <a:buChar char="•"/>
            </a:pPr>
            <a:r>
              <a:rPr lang="en-US" dirty="0"/>
              <a:t>Prescription coverage is NOT included.</a:t>
            </a:r>
          </a:p>
          <a:p>
            <a:pPr marL="285750" indent="-285750">
              <a:buFont typeface="Arial" panose="020B0604020202020204" pitchFamily="34" charset="0"/>
              <a:buChar char="•"/>
            </a:pPr>
            <a:r>
              <a:rPr lang="en-US" dirty="0"/>
              <a:t>Separate Prescription Drug Plan (Part D) is needed to cover prescriptions.</a:t>
            </a:r>
          </a:p>
        </p:txBody>
      </p:sp>
    </p:spTree>
    <p:extLst>
      <p:ext uri="{BB962C8B-B14F-4D97-AF65-F5344CB8AC3E}">
        <p14:creationId xmlns:p14="http://schemas.microsoft.com/office/powerpoint/2010/main" val="28943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nut 6">
            <a:extLst>
              <a:ext uri="{FF2B5EF4-FFF2-40B4-BE49-F238E27FC236}">
                <a16:creationId xmlns:a16="http://schemas.microsoft.com/office/drawing/2014/main" id="{2549C410-DE03-7B42-BFA2-F874969171E2}"/>
              </a:ext>
            </a:extLst>
          </p:cNvPr>
          <p:cNvSpPr/>
          <p:nvPr/>
        </p:nvSpPr>
        <p:spPr>
          <a:xfrm>
            <a:off x="3267456" y="1905000"/>
            <a:ext cx="4572000" cy="4572000"/>
          </a:xfrm>
          <a:prstGeom prst="donut">
            <a:avLst>
              <a:gd name="adj" fmla="val 30599"/>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ebo" pitchFamily="2" charset="-79"/>
            </a:endParaRPr>
          </a:p>
        </p:txBody>
      </p:sp>
      <p:sp>
        <p:nvSpPr>
          <p:cNvPr id="3" name="Subtitle 2">
            <a:extLst>
              <a:ext uri="{FF2B5EF4-FFF2-40B4-BE49-F238E27FC236}">
                <a16:creationId xmlns:a16="http://schemas.microsoft.com/office/drawing/2014/main" id="{B2D9FAA8-C33E-1049-A1D6-280CB3F6A1E8}"/>
              </a:ext>
            </a:extLst>
          </p:cNvPr>
          <p:cNvSpPr>
            <a:spLocks noGrp="1"/>
          </p:cNvSpPr>
          <p:nvPr>
            <p:ph type="subTitle" idx="1"/>
          </p:nvPr>
        </p:nvSpPr>
        <p:spPr/>
        <p:txBody>
          <a:bodyPr/>
          <a:lstStyle/>
          <a:p>
            <a:r>
              <a:rPr lang="en-US" dirty="0"/>
              <a:t>2022 Part D Benefit Levels</a:t>
            </a:r>
          </a:p>
        </p:txBody>
      </p:sp>
      <p:pic>
        <p:nvPicPr>
          <p:cNvPr id="10" name="Picture Placeholder 9" descr="A tray of donuts&#10;&#10;Description automatically generated with low confidence">
            <a:extLst>
              <a:ext uri="{FF2B5EF4-FFF2-40B4-BE49-F238E27FC236}">
                <a16:creationId xmlns:a16="http://schemas.microsoft.com/office/drawing/2014/main" id="{7D1365E8-7722-2F40-8AD0-01DD212ECA1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1DAEACB1-8364-BF4E-B1F1-B42544FA4C72}"/>
              </a:ext>
            </a:extLst>
          </p:cNvPr>
          <p:cNvSpPr>
            <a:spLocks noGrp="1"/>
          </p:cNvSpPr>
          <p:nvPr>
            <p:ph type="ctrTitle"/>
          </p:nvPr>
        </p:nvSpPr>
        <p:spPr/>
        <p:txBody>
          <a:bodyPr/>
          <a:lstStyle/>
          <a:p>
            <a:r>
              <a:rPr lang="en-US" dirty="0"/>
              <a:t>Prescription Drug Plans (PDP)</a:t>
            </a:r>
          </a:p>
        </p:txBody>
      </p:sp>
      <p:sp>
        <p:nvSpPr>
          <p:cNvPr id="4" name="Down Arrow Callout 3">
            <a:extLst>
              <a:ext uri="{FF2B5EF4-FFF2-40B4-BE49-F238E27FC236}">
                <a16:creationId xmlns:a16="http://schemas.microsoft.com/office/drawing/2014/main" id="{6985FD0B-0106-CE40-8079-A9CCEFDA616D}"/>
              </a:ext>
            </a:extLst>
          </p:cNvPr>
          <p:cNvSpPr/>
          <p:nvPr/>
        </p:nvSpPr>
        <p:spPr>
          <a:xfrm>
            <a:off x="4422145" y="2288880"/>
            <a:ext cx="2299317" cy="1242874"/>
          </a:xfrm>
          <a:prstGeom prst="downArrowCallout">
            <a:avLst>
              <a:gd name="adj1" fmla="val 9601"/>
              <a:gd name="adj2" fmla="val 10457"/>
              <a:gd name="adj3" fmla="val 13879"/>
              <a:gd name="adj4" fmla="val 64977"/>
            </a:avLst>
          </a:prstGeom>
          <a:solidFill>
            <a:srgbClr val="4D4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Heebo" pitchFamily="2" charset="-79"/>
              <a:cs typeface="Heebo" pitchFamily="2" charset="-79"/>
            </a:endParaRPr>
          </a:p>
          <a:p>
            <a:pPr algn="ctr"/>
            <a:r>
              <a:rPr lang="en-US" sz="1400" dirty="0">
                <a:solidFill>
                  <a:schemeClr val="bg1"/>
                </a:solidFill>
                <a:latin typeface="Heebo" pitchFamily="2" charset="-79"/>
                <a:cs typeface="Heebo" pitchFamily="2" charset="-79"/>
              </a:rPr>
              <a:t>Once you reach $4,430, you’re headed for the “donut hole”</a:t>
            </a:r>
          </a:p>
          <a:p>
            <a:pPr algn="ctr"/>
            <a:endParaRPr lang="en-US" sz="1400" dirty="0">
              <a:latin typeface="Heebo" pitchFamily="2" charset="-79"/>
              <a:cs typeface="Heebo" pitchFamily="2" charset="-79"/>
            </a:endParaRPr>
          </a:p>
        </p:txBody>
      </p:sp>
      <p:graphicFrame>
        <p:nvGraphicFramePr>
          <p:cNvPr id="5" name="Table 13">
            <a:extLst>
              <a:ext uri="{FF2B5EF4-FFF2-40B4-BE49-F238E27FC236}">
                <a16:creationId xmlns:a16="http://schemas.microsoft.com/office/drawing/2014/main" id="{FA0B2E3D-24E3-714B-BCA2-4ECFB7A469C0}"/>
              </a:ext>
            </a:extLst>
          </p:cNvPr>
          <p:cNvGraphicFramePr>
            <a:graphicFrameLocks noGrp="1"/>
          </p:cNvGraphicFramePr>
          <p:nvPr>
            <p:extLst>
              <p:ext uri="{D42A27DB-BD31-4B8C-83A1-F6EECF244321}">
                <p14:modId xmlns:p14="http://schemas.microsoft.com/office/powerpoint/2010/main" val="1747883840"/>
              </p:ext>
            </p:extLst>
          </p:nvPr>
        </p:nvGraphicFramePr>
        <p:xfrm>
          <a:off x="685800" y="3554302"/>
          <a:ext cx="7772400" cy="237744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170627085"/>
                    </a:ext>
                  </a:extLst>
                </a:gridCol>
                <a:gridCol w="1943100">
                  <a:extLst>
                    <a:ext uri="{9D8B030D-6E8A-4147-A177-3AD203B41FA5}">
                      <a16:colId xmlns:a16="http://schemas.microsoft.com/office/drawing/2014/main" val="2056609698"/>
                    </a:ext>
                  </a:extLst>
                </a:gridCol>
                <a:gridCol w="1943100">
                  <a:extLst>
                    <a:ext uri="{9D8B030D-6E8A-4147-A177-3AD203B41FA5}">
                      <a16:colId xmlns:a16="http://schemas.microsoft.com/office/drawing/2014/main" val="4126333582"/>
                    </a:ext>
                  </a:extLst>
                </a:gridCol>
                <a:gridCol w="1943100">
                  <a:extLst>
                    <a:ext uri="{9D8B030D-6E8A-4147-A177-3AD203B41FA5}">
                      <a16:colId xmlns:a16="http://schemas.microsoft.com/office/drawing/2014/main" val="1227779836"/>
                    </a:ext>
                  </a:extLst>
                </a:gridCol>
              </a:tblGrid>
              <a:tr h="370840">
                <a:tc>
                  <a:txBody>
                    <a:bodyPr/>
                    <a:lstStyle/>
                    <a:p>
                      <a:pPr algn="ctr"/>
                      <a:r>
                        <a:rPr lang="en-US" sz="1700" b="1" i="0" baseline="0" dirty="0">
                          <a:solidFill>
                            <a:srgbClr val="4D4E55"/>
                          </a:solidFill>
                          <a:latin typeface="Crimson Text" panose="02000503000000000000" pitchFamily="2" charset="77"/>
                          <a:cs typeface="Heebo" pitchFamily="2" charset="-79"/>
                        </a:rPr>
                        <a:t>Your Annual Deductible</a:t>
                      </a:r>
                    </a:p>
                  </a:txBody>
                  <a:tcPr marL="182880" marR="182880" anchorCtr="1">
                    <a:lnL w="12700" cmpd="sng">
                      <a:noFill/>
                    </a:lnL>
                    <a:lnR w="12700" cmpd="sng">
                      <a:noFill/>
                    </a:lnR>
                    <a:lnT w="12700" cmpd="sng">
                      <a:noFill/>
                    </a:lnT>
                    <a:lnB w="571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4D4E55"/>
                          </a:solidFill>
                          <a:effectLst/>
                          <a:uLnTx/>
                          <a:uFillTx/>
                          <a:latin typeface="Crimson Text" panose="02000503000000000000" pitchFamily="2" charset="77"/>
                          <a:ea typeface="+mn-ea"/>
                          <a:cs typeface="Heebo" pitchFamily="2" charset="-79"/>
                        </a:rPr>
                        <a:t>Initial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4D4E55"/>
                          </a:solidFill>
                          <a:effectLst/>
                          <a:uLnTx/>
                          <a:uFillTx/>
                          <a:latin typeface="Crimson Text" panose="02000503000000000000" pitchFamily="2" charset="77"/>
                          <a:ea typeface="+mn-ea"/>
                          <a:cs typeface="Heebo" pitchFamily="2" charset="-79"/>
                        </a:rPr>
                        <a:t>Coverage</a:t>
                      </a:r>
                    </a:p>
                  </a:txBody>
                  <a:tcPr marL="182880" marR="182880" anchorCtr="1">
                    <a:lnL w="12700" cmpd="sng">
                      <a:noFill/>
                    </a:lnL>
                    <a:lnR w="12700" cmpd="sng">
                      <a:noFill/>
                    </a:lnR>
                    <a:lnT w="12700" cmpd="sng">
                      <a:noFill/>
                    </a:lnT>
                    <a:lnB w="571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4D4E55"/>
                          </a:solidFill>
                          <a:effectLst/>
                          <a:uLnTx/>
                          <a:uFillTx/>
                          <a:latin typeface="Crimson Text" panose="02000503000000000000" pitchFamily="2" charset="77"/>
                          <a:ea typeface="+mn-ea"/>
                          <a:cs typeface="Heebo" pitchFamily="2" charset="-79"/>
                        </a:rPr>
                        <a:t>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4D4E55"/>
                          </a:solidFill>
                          <a:effectLst/>
                          <a:uLnTx/>
                          <a:uFillTx/>
                          <a:latin typeface="Crimson Text" panose="02000503000000000000" pitchFamily="2" charset="77"/>
                          <a:ea typeface="+mn-ea"/>
                          <a:cs typeface="Heebo" pitchFamily="2" charset="-79"/>
                        </a:rPr>
                        <a:t>Gap</a:t>
                      </a:r>
                    </a:p>
                  </a:txBody>
                  <a:tcPr marL="182880" marR="182880" anchorCtr="1">
                    <a:lnL w="12700" cmpd="sng">
                      <a:noFill/>
                    </a:lnL>
                    <a:lnR w="12700" cmpd="sng">
                      <a:noFill/>
                    </a:lnR>
                    <a:lnT w="12700" cmpd="sng">
                      <a:noFill/>
                    </a:lnT>
                    <a:lnB w="571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aseline="0" dirty="0">
                          <a:solidFill>
                            <a:srgbClr val="4D4E55"/>
                          </a:solidFill>
                          <a:latin typeface="Crimson Text" panose="02000503000000000000" pitchFamily="2" charset="77"/>
                          <a:cs typeface="Heebo" pitchFamily="2" charset="-79"/>
                        </a:rPr>
                        <a:t>Catastrophic Coverage</a:t>
                      </a:r>
                    </a:p>
                  </a:txBody>
                  <a:tcPr marL="182880" marR="182880" anchorCtr="1">
                    <a:lnL w="12700" cmpd="sng">
                      <a:noFill/>
                    </a:lnL>
                    <a:lnR w="12700" cmpd="sng">
                      <a:noFill/>
                    </a:lnR>
                    <a:lnT w="12700" cmpd="sng">
                      <a:noFill/>
                    </a:lnT>
                    <a:lnB w="571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8448007"/>
                  </a:ext>
                </a:extLst>
              </a:tr>
              <a:tr h="370840">
                <a:tc>
                  <a:txBody>
                    <a:bodyPr/>
                    <a:lstStyle/>
                    <a:p>
                      <a:pPr algn="ctr"/>
                      <a:r>
                        <a:rPr lang="en-US" sz="1600" dirty="0">
                          <a:solidFill>
                            <a:srgbClr val="4D4E55"/>
                          </a:solidFill>
                          <a:latin typeface="Heebo" pitchFamily="2" charset="-79"/>
                          <a:cs typeface="Heebo" pitchFamily="2" charset="-79"/>
                        </a:rPr>
                        <a:t>$480</a:t>
                      </a:r>
                    </a:p>
                    <a:p>
                      <a:pPr algn="ctr"/>
                      <a:endParaRPr lang="en-US" sz="1600" dirty="0">
                        <a:solidFill>
                          <a:srgbClr val="4D4E55"/>
                        </a:solidFill>
                        <a:latin typeface="Heebo" pitchFamily="2" charset="-79"/>
                        <a:cs typeface="Heebo" pitchFamily="2" charset="-79"/>
                      </a:endParaRPr>
                    </a:p>
                  </a:txBody>
                  <a:tcPr marL="182880" marR="182880" anchor="ctr" anchorCtr="1">
                    <a:lnL w="12700" cmpd="sng">
                      <a:noFill/>
                    </a:lnL>
                    <a:lnR w="12700" cmpd="sng">
                      <a:noFill/>
                    </a:lnR>
                    <a:lnT w="5715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solidFill>
                            <a:srgbClr val="4D4E55"/>
                          </a:solidFill>
                          <a:latin typeface="Heebo" pitchFamily="2" charset="-79"/>
                          <a:cs typeface="Heebo" pitchFamily="2" charset="-79"/>
                        </a:rPr>
                        <a:t>Up to $4,430</a:t>
                      </a:r>
                    </a:p>
                    <a:p>
                      <a:pPr algn="ctr"/>
                      <a:endParaRPr lang="en-US" sz="1600" dirty="0">
                        <a:solidFill>
                          <a:srgbClr val="4D4E55"/>
                        </a:solidFill>
                        <a:latin typeface="Heebo" pitchFamily="2" charset="-79"/>
                        <a:cs typeface="Heebo" pitchFamily="2" charset="-79"/>
                      </a:endParaRPr>
                    </a:p>
                  </a:txBody>
                  <a:tcPr marL="182880" marR="182880" anchor="ctr" anchorCtr="1">
                    <a:lnL w="12700" cmpd="sng">
                      <a:noFill/>
                    </a:lnL>
                    <a:lnR w="12700" cmpd="sng">
                      <a:noFill/>
                    </a:lnR>
                    <a:lnT w="5715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solidFill>
                            <a:srgbClr val="4D4E55"/>
                          </a:solidFill>
                          <a:latin typeface="Heebo" pitchFamily="2" charset="-79"/>
                          <a:cs typeface="Heebo" pitchFamily="2" charset="-79"/>
                        </a:rPr>
                        <a:t>$4,430 to $7,050</a:t>
                      </a:r>
                    </a:p>
                    <a:p>
                      <a:pPr algn="ctr"/>
                      <a:endParaRPr lang="en-US" sz="1600" dirty="0">
                        <a:solidFill>
                          <a:srgbClr val="4D4E55"/>
                        </a:solidFill>
                        <a:latin typeface="Heebo" pitchFamily="2" charset="-79"/>
                        <a:cs typeface="Heebo" pitchFamily="2" charset="-79"/>
                      </a:endParaRPr>
                    </a:p>
                  </a:txBody>
                  <a:tcPr marL="182880" marR="182880" anchor="ctr" anchorCtr="1">
                    <a:lnL w="12700" cmpd="sng">
                      <a:noFill/>
                    </a:lnL>
                    <a:lnR w="12700" cmpd="sng">
                      <a:noFill/>
                    </a:lnR>
                    <a:lnT w="5715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solidFill>
                            <a:srgbClr val="4D4E55"/>
                          </a:solidFill>
                          <a:latin typeface="Heebo" pitchFamily="2" charset="-79"/>
                          <a:cs typeface="Heebo" pitchFamily="2" charset="-79"/>
                        </a:rPr>
                        <a:t>$7,050 and over</a:t>
                      </a:r>
                    </a:p>
                    <a:p>
                      <a:pPr algn="ctr"/>
                      <a:endParaRPr lang="en-US" sz="1600" dirty="0">
                        <a:solidFill>
                          <a:srgbClr val="4D4E55"/>
                        </a:solidFill>
                        <a:latin typeface="Heebo" pitchFamily="2" charset="-79"/>
                        <a:cs typeface="Heebo" pitchFamily="2" charset="-79"/>
                      </a:endParaRPr>
                    </a:p>
                  </a:txBody>
                  <a:tcPr marL="182880" marR="182880" anchor="ctr" anchorCtr="1">
                    <a:lnL w="12700" cmpd="sng">
                      <a:noFill/>
                    </a:lnL>
                    <a:lnR w="12700" cmpd="sng">
                      <a:noFill/>
                    </a:lnR>
                    <a:lnT w="5715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4736671"/>
                  </a:ext>
                </a:extLst>
              </a:tr>
              <a:tr h="370840">
                <a:tc>
                  <a:txBody>
                    <a:bodyPr/>
                    <a:lstStyle/>
                    <a:p>
                      <a:pPr algn="ctr"/>
                      <a:r>
                        <a:rPr lang="en-US" sz="1200" b="0" i="0" dirty="0">
                          <a:solidFill>
                            <a:srgbClr val="4D4E55"/>
                          </a:solidFill>
                          <a:latin typeface="Heebo" pitchFamily="2" charset="-79"/>
                          <a:cs typeface="Heebo" pitchFamily="2" charset="-79"/>
                        </a:rPr>
                        <a:t>You pay 100% during the deductible</a:t>
                      </a:r>
                      <a:endParaRPr lang="en-US" sz="1200" dirty="0">
                        <a:solidFill>
                          <a:srgbClr val="4D4E55"/>
                        </a:solidFill>
                        <a:latin typeface="Heebo" pitchFamily="2" charset="-79"/>
                        <a:cs typeface="Heebo" pitchFamily="2" charset="-79"/>
                      </a:endParaRPr>
                    </a:p>
                  </a:txBody>
                  <a:tcPr marL="182880" marR="1828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i="0" dirty="0">
                          <a:solidFill>
                            <a:srgbClr val="4D4E55"/>
                          </a:solidFill>
                          <a:latin typeface="Heebo" pitchFamily="2" charset="-79"/>
                          <a:cs typeface="Heebo" pitchFamily="2" charset="-79"/>
                        </a:rPr>
                        <a:t>After the deductible, you pay a percentage of prescription drug costs, up to $4,430</a:t>
                      </a:r>
                    </a:p>
                  </a:txBody>
                  <a:tcPr marL="182880" marR="1828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i="0" dirty="0">
                          <a:solidFill>
                            <a:srgbClr val="4D4E55"/>
                          </a:solidFill>
                          <a:latin typeface="Heebo" pitchFamily="2" charset="-79"/>
                          <a:cs typeface="Heebo" pitchFamily="2" charset="-79"/>
                        </a:rPr>
                        <a:t>You pay 25% of </a:t>
                      </a:r>
                      <a:br>
                        <a:rPr lang="en-US" sz="1200" b="0" i="0" dirty="0">
                          <a:solidFill>
                            <a:srgbClr val="4D4E55"/>
                          </a:solidFill>
                          <a:latin typeface="Heebo" pitchFamily="2" charset="-79"/>
                          <a:cs typeface="Heebo" pitchFamily="2" charset="-79"/>
                        </a:rPr>
                      </a:br>
                      <a:r>
                        <a:rPr lang="en-US" sz="1200" b="0" i="0" dirty="0">
                          <a:solidFill>
                            <a:srgbClr val="4D4E55"/>
                          </a:solidFill>
                          <a:latin typeface="Heebo" pitchFamily="2" charset="-79"/>
                          <a:cs typeface="Heebo" pitchFamily="2" charset="-79"/>
                        </a:rPr>
                        <a:t>the cost of brand name and generic drugs. You also receive a credit for your “donut hole” exclusion amount.</a:t>
                      </a:r>
                    </a:p>
                  </a:txBody>
                  <a:tcPr marL="182880" marR="1828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i="0" dirty="0">
                          <a:solidFill>
                            <a:srgbClr val="4D4E55"/>
                          </a:solidFill>
                          <a:latin typeface="Heebo" pitchFamily="2" charset="-79"/>
                          <a:cs typeface="Heebo" pitchFamily="2" charset="-79"/>
                        </a:rPr>
                        <a:t>After your prescription drug costs have reach $7,050, you pay 5% </a:t>
                      </a:r>
                      <a:br>
                        <a:rPr lang="en-US" sz="1200" b="0" i="0" dirty="0">
                          <a:solidFill>
                            <a:srgbClr val="4D4E55"/>
                          </a:solidFill>
                          <a:latin typeface="Heebo" pitchFamily="2" charset="-79"/>
                          <a:cs typeface="Heebo" pitchFamily="2" charset="-79"/>
                        </a:rPr>
                      </a:br>
                      <a:r>
                        <a:rPr lang="en-US" sz="1200" b="0" i="0" dirty="0">
                          <a:solidFill>
                            <a:srgbClr val="4D4E55"/>
                          </a:solidFill>
                          <a:latin typeface="Heebo" pitchFamily="2" charset="-79"/>
                          <a:cs typeface="Heebo" pitchFamily="2" charset="-79"/>
                        </a:rPr>
                        <a:t>of the cost.</a:t>
                      </a:r>
                    </a:p>
                  </a:txBody>
                  <a:tcPr marL="182880" marR="18288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8428210"/>
                  </a:ext>
                </a:extLst>
              </a:tr>
            </a:tbl>
          </a:graphicData>
        </a:graphic>
      </p:graphicFrame>
      <p:cxnSp>
        <p:nvCxnSpPr>
          <p:cNvPr id="11" name="Straight Connector 10">
            <a:extLst>
              <a:ext uri="{FF2B5EF4-FFF2-40B4-BE49-F238E27FC236}">
                <a16:creationId xmlns:a16="http://schemas.microsoft.com/office/drawing/2014/main" id="{B888A1BF-87D0-A04F-BF9C-76859F3C0F39}"/>
              </a:ext>
            </a:extLst>
          </p:cNvPr>
          <p:cNvCxnSpPr/>
          <p:nvPr/>
        </p:nvCxnSpPr>
        <p:spPr>
          <a:xfrm>
            <a:off x="1255776" y="4620768"/>
            <a:ext cx="8534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9F363F-A7AB-044F-896F-DFA087A346E4}"/>
              </a:ext>
            </a:extLst>
          </p:cNvPr>
          <p:cNvCxnSpPr/>
          <p:nvPr/>
        </p:nvCxnSpPr>
        <p:spPr>
          <a:xfrm>
            <a:off x="3194304" y="4620768"/>
            <a:ext cx="8534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EF6B993-73E4-B047-8CD4-88CDC6AD0F73}"/>
              </a:ext>
            </a:extLst>
          </p:cNvPr>
          <p:cNvCxnSpPr/>
          <p:nvPr/>
        </p:nvCxnSpPr>
        <p:spPr>
          <a:xfrm>
            <a:off x="5132832" y="4620768"/>
            <a:ext cx="8534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48ECD8-EB96-4049-B0BC-DF03F6EB6713}"/>
              </a:ext>
            </a:extLst>
          </p:cNvPr>
          <p:cNvCxnSpPr/>
          <p:nvPr/>
        </p:nvCxnSpPr>
        <p:spPr>
          <a:xfrm>
            <a:off x="7071360" y="4620768"/>
            <a:ext cx="85344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5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6D9AB40-4C83-B546-984C-FB1F2013D205}"/>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2C15741D-F34E-564D-A86D-7A3F2B6C2246}"/>
              </a:ext>
            </a:extLst>
          </p:cNvPr>
          <p:cNvSpPr>
            <a:spLocks noGrp="1"/>
          </p:cNvSpPr>
          <p:nvPr>
            <p:ph type="title"/>
          </p:nvPr>
        </p:nvSpPr>
        <p:spPr/>
        <p:txBody>
          <a:bodyPr/>
          <a:lstStyle/>
          <a:p>
            <a:r>
              <a:rPr lang="en-US" dirty="0"/>
              <a:t>What should they do? </a:t>
            </a:r>
            <a:br>
              <a:rPr lang="en-US" dirty="0"/>
            </a:br>
            <a:r>
              <a:rPr lang="en-US" dirty="0"/>
              <a:t>Potential Employee Scenario 1</a:t>
            </a:r>
          </a:p>
        </p:txBody>
      </p:sp>
      <p:sp>
        <p:nvSpPr>
          <p:cNvPr id="4" name="Text Placeholder 3">
            <a:extLst>
              <a:ext uri="{FF2B5EF4-FFF2-40B4-BE49-F238E27FC236}">
                <a16:creationId xmlns:a16="http://schemas.microsoft.com/office/drawing/2014/main" id="{E92CC145-8D43-2C45-8DB6-E16058680725}"/>
              </a:ext>
            </a:extLst>
          </p:cNvPr>
          <p:cNvSpPr>
            <a:spLocks noGrp="1"/>
          </p:cNvSpPr>
          <p:nvPr>
            <p:ph type="body" sz="quarter" idx="10"/>
          </p:nvPr>
        </p:nvSpPr>
        <p:spPr/>
        <p:txBody>
          <a:bodyPr/>
          <a:lstStyle/>
          <a:p>
            <a:r>
              <a:rPr lang="en-US" dirty="0">
                <a:latin typeface="Heebo Medium" pitchFamily="2" charset="-79"/>
                <a:cs typeface="Heebo Medium" pitchFamily="2" charset="-79"/>
              </a:rPr>
              <a:t>Employee is turning 65 and not planning on retiring.</a:t>
            </a:r>
          </a:p>
          <a:p>
            <a:pPr marL="285750" indent="-285750">
              <a:buFont typeface="Arial" panose="020B0604020202020204" pitchFamily="34" charset="0"/>
              <a:buChar char="•"/>
            </a:pPr>
            <a:r>
              <a:rPr lang="en-US" dirty="0"/>
              <a:t>Employee should enroll in Medicare Part A only. (Assuming employee is NOT enrolled in an HSA based plan)</a:t>
            </a:r>
          </a:p>
          <a:p>
            <a:pPr marL="285750" indent="-285750">
              <a:buFont typeface="Arial" panose="020B0604020202020204" pitchFamily="34" charset="0"/>
              <a:buChar char="•"/>
            </a:pPr>
            <a:r>
              <a:rPr lang="en-US" dirty="0"/>
              <a:t>Application is done online. Employee will need </a:t>
            </a:r>
            <a:br>
              <a:rPr lang="en-US" dirty="0"/>
            </a:br>
            <a:r>
              <a:rPr lang="en-US" dirty="0"/>
              <a:t>to create a My Social Security Account at </a:t>
            </a:r>
            <a:r>
              <a:rPr lang="en-US" dirty="0" err="1"/>
              <a:t>www.ssa.gov</a:t>
            </a:r>
            <a:r>
              <a:rPr lang="en-US" dirty="0"/>
              <a:t>/</a:t>
            </a:r>
            <a:r>
              <a:rPr lang="en-US" dirty="0" err="1"/>
              <a:t>myaccount</a:t>
            </a:r>
            <a:endParaRPr lang="en-US" dirty="0"/>
          </a:p>
          <a:p>
            <a:pPr marL="285750" indent="-285750">
              <a:buFont typeface="Arial" panose="020B0604020202020204" pitchFamily="34" charset="0"/>
              <a:buChar char="•"/>
            </a:pPr>
            <a:r>
              <a:rPr lang="en-US" dirty="0"/>
              <a:t>Employer health plan remains primary, and Medicare Part A is secondary.</a:t>
            </a:r>
          </a:p>
          <a:p>
            <a:pPr marL="285750" indent="-285750">
              <a:buFont typeface="Arial" panose="020B0604020202020204" pitchFamily="34" charset="0"/>
              <a:buChar char="•"/>
            </a:pPr>
            <a:r>
              <a:rPr lang="en-US" dirty="0"/>
              <a:t> Enrollment in Part B or D is not necessary.</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2924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6D9-B41A-B448-86E2-6DBDD4C86335}"/>
              </a:ext>
            </a:extLst>
          </p:cNvPr>
          <p:cNvSpPr>
            <a:spLocks noGrp="1"/>
          </p:cNvSpPr>
          <p:nvPr>
            <p:ph type="title"/>
          </p:nvPr>
        </p:nvSpPr>
        <p:spPr/>
        <p:txBody>
          <a:bodyPr/>
          <a:lstStyle/>
          <a:p>
            <a:r>
              <a:rPr lang="en-US" dirty="0"/>
              <a:t>What should they do? </a:t>
            </a:r>
            <a:br>
              <a:rPr lang="en-US" dirty="0"/>
            </a:br>
            <a:r>
              <a:rPr lang="en-US" dirty="0"/>
              <a:t>Potential Employee Scenario 2</a:t>
            </a:r>
          </a:p>
        </p:txBody>
      </p:sp>
      <p:sp>
        <p:nvSpPr>
          <p:cNvPr id="3" name="Text Placeholder 2">
            <a:extLst>
              <a:ext uri="{FF2B5EF4-FFF2-40B4-BE49-F238E27FC236}">
                <a16:creationId xmlns:a16="http://schemas.microsoft.com/office/drawing/2014/main" id="{D477A2E0-A027-A94C-BC98-A99DA1ADB395}"/>
              </a:ext>
            </a:extLst>
          </p:cNvPr>
          <p:cNvSpPr>
            <a:spLocks noGrp="1"/>
          </p:cNvSpPr>
          <p:nvPr>
            <p:ph type="body" sz="quarter" idx="10"/>
          </p:nvPr>
        </p:nvSpPr>
        <p:spPr/>
        <p:txBody>
          <a:bodyPr/>
          <a:lstStyle/>
          <a:p>
            <a:r>
              <a:rPr lang="en-US" dirty="0">
                <a:latin typeface="Heebo Medium" pitchFamily="2" charset="-79"/>
                <a:cs typeface="Heebo Medium" pitchFamily="2" charset="-79"/>
              </a:rPr>
              <a:t>Employee is post 65 and is retiring. </a:t>
            </a:r>
          </a:p>
          <a:p>
            <a:pPr marL="285750" indent="-285750">
              <a:buFont typeface="Arial" panose="020B0604020202020204" pitchFamily="34" charset="0"/>
              <a:buChar char="•"/>
            </a:pPr>
            <a:r>
              <a:rPr lang="en-US" dirty="0"/>
              <a:t>Employee will need to enroll in Medicare Part A &amp; Part B</a:t>
            </a:r>
          </a:p>
          <a:p>
            <a:pPr marL="285750" indent="-285750">
              <a:buFont typeface="Arial" panose="020B0604020202020204" pitchFamily="34" charset="0"/>
              <a:buChar char="•"/>
            </a:pPr>
            <a:r>
              <a:rPr lang="en-US" dirty="0"/>
              <a:t>Request for Employment Verification Form needed in order to enroll in Part B. </a:t>
            </a:r>
          </a:p>
          <a:p>
            <a:pPr marL="285750" indent="-285750">
              <a:buFont typeface="Arial" panose="020B0604020202020204" pitchFamily="34" charset="0"/>
              <a:buChar char="•"/>
            </a:pPr>
            <a:r>
              <a:rPr lang="en-US" dirty="0"/>
              <a:t>Part B and Part D penalties will not apply if employee/spouse was covered by Employer Group Health Plan, through active employment.</a:t>
            </a:r>
          </a:p>
          <a:p>
            <a:pPr marL="285750" indent="-285750">
              <a:buFont typeface="Arial" panose="020B0604020202020204" pitchFamily="34" charset="0"/>
              <a:buChar char="•"/>
            </a:pPr>
            <a:r>
              <a:rPr lang="en-US" dirty="0"/>
              <a:t>After enrollment, employee will want to call Medicare Coordination of Benefits </a:t>
            </a:r>
            <a:r>
              <a:rPr lang="en-US" b="1" dirty="0"/>
              <a:t>1-855-798-2627</a:t>
            </a:r>
            <a:r>
              <a:rPr lang="en-US" dirty="0"/>
              <a:t> to report group health plan is no longer active.  </a:t>
            </a:r>
          </a:p>
          <a:p>
            <a:pPr marL="285750" indent="-285750">
              <a:buFont typeface="Arial" panose="020B0604020202020204" pitchFamily="34" charset="0"/>
              <a:buChar char="•"/>
            </a:pPr>
            <a:r>
              <a:rPr lang="en-US" dirty="0"/>
              <a:t>Letter from Part D carrier will be sent to employee asking them to report who their prior prescription drug coverage was with.</a:t>
            </a:r>
          </a:p>
          <a:p>
            <a:endParaRPr lang="en-US" dirty="0"/>
          </a:p>
          <a:p>
            <a:endParaRPr lang="en-US" dirty="0"/>
          </a:p>
        </p:txBody>
      </p:sp>
      <p:pic>
        <p:nvPicPr>
          <p:cNvPr id="6" name="Picture Placeholder 5">
            <a:extLst>
              <a:ext uri="{FF2B5EF4-FFF2-40B4-BE49-F238E27FC236}">
                <a16:creationId xmlns:a16="http://schemas.microsoft.com/office/drawing/2014/main" id="{CA0A3047-5FBA-D440-A443-6F3384A8A59B}"/>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85371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tablet&#10;&#10;Description automatically generated with medium confidence">
            <a:extLst>
              <a:ext uri="{FF2B5EF4-FFF2-40B4-BE49-F238E27FC236}">
                <a16:creationId xmlns:a16="http://schemas.microsoft.com/office/drawing/2014/main" id="{AF0FD6E7-9B86-314D-89BC-AD923CF6D83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D07B31AF-5A3A-9744-BA6D-63E568CBABA9}"/>
              </a:ext>
            </a:extLst>
          </p:cNvPr>
          <p:cNvSpPr>
            <a:spLocks noGrp="1"/>
          </p:cNvSpPr>
          <p:nvPr>
            <p:ph type="title"/>
          </p:nvPr>
        </p:nvSpPr>
        <p:spPr/>
        <p:txBody>
          <a:bodyPr/>
          <a:lstStyle/>
          <a:p>
            <a:r>
              <a:rPr lang="en-US" dirty="0"/>
              <a:t>What should they do? </a:t>
            </a:r>
            <a:br>
              <a:rPr lang="en-US" dirty="0"/>
            </a:br>
            <a:r>
              <a:rPr lang="en-US" dirty="0"/>
              <a:t>Potential Employee Scenario 3</a:t>
            </a:r>
          </a:p>
        </p:txBody>
      </p:sp>
      <p:sp>
        <p:nvSpPr>
          <p:cNvPr id="4" name="Text Placeholder 3">
            <a:extLst>
              <a:ext uri="{FF2B5EF4-FFF2-40B4-BE49-F238E27FC236}">
                <a16:creationId xmlns:a16="http://schemas.microsoft.com/office/drawing/2014/main" id="{1FB8095A-CEFE-5B4D-8191-DDF0D6F6DBAD}"/>
              </a:ext>
            </a:extLst>
          </p:cNvPr>
          <p:cNvSpPr>
            <a:spLocks noGrp="1"/>
          </p:cNvSpPr>
          <p:nvPr>
            <p:ph type="body" sz="quarter" idx="10"/>
          </p:nvPr>
        </p:nvSpPr>
        <p:spPr/>
        <p:txBody>
          <a:bodyPr/>
          <a:lstStyle/>
          <a:p>
            <a:r>
              <a:rPr lang="en-US" dirty="0">
                <a:latin typeface="Heebo Medium" pitchFamily="2" charset="-79"/>
                <a:cs typeface="Heebo Medium" pitchFamily="2" charset="-79"/>
              </a:rPr>
              <a:t>Employee is on COBRA and becomes Medicare eligible.</a:t>
            </a:r>
          </a:p>
          <a:p>
            <a:pPr marL="285750" indent="-285750">
              <a:buFont typeface="Arial" panose="020B0604020202020204" pitchFamily="34" charset="0"/>
              <a:buChar char="•"/>
            </a:pPr>
            <a:r>
              <a:rPr lang="en-US" dirty="0"/>
              <a:t>Medicare becomes primary and enrollment in Part B is needed by the 8th month of COBRA to avoid Part B penalties.</a:t>
            </a:r>
          </a:p>
          <a:p>
            <a:pPr marL="285750" indent="-285750">
              <a:buFont typeface="Arial" panose="020B0604020202020204" pitchFamily="34" charset="0"/>
              <a:buChar char="•"/>
            </a:pPr>
            <a:r>
              <a:rPr lang="en-US" dirty="0"/>
              <a:t>Employee will need Request for Employment Verification Form completed in order to enroll for Part B. </a:t>
            </a:r>
          </a:p>
          <a:p>
            <a:pPr marL="285750" indent="-285750">
              <a:buFont typeface="Arial" panose="020B0604020202020204" pitchFamily="34" charset="0"/>
              <a:buChar char="•"/>
            </a:pPr>
            <a:r>
              <a:rPr lang="en-US" dirty="0"/>
              <a:t>Spouse has up to 36 months of COBRA from the date employee turns 65 if retiring on the 65th birth month.</a:t>
            </a:r>
          </a:p>
          <a:p>
            <a:endParaRPr lang="en-US" dirty="0"/>
          </a:p>
          <a:p>
            <a:endParaRPr lang="en-US" dirty="0"/>
          </a:p>
        </p:txBody>
      </p:sp>
    </p:spTree>
    <p:extLst>
      <p:ext uri="{BB962C8B-B14F-4D97-AF65-F5344CB8AC3E}">
        <p14:creationId xmlns:p14="http://schemas.microsoft.com/office/powerpoint/2010/main" val="364999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70C50B7-0B74-A64A-AAED-8C45C48CF62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a:xfrm flipH="1">
            <a:off x="0" y="0"/>
            <a:ext cx="3299794" cy="6858000"/>
          </a:xfrm>
        </p:spPr>
      </p:pic>
      <p:sp>
        <p:nvSpPr>
          <p:cNvPr id="3" name="Title 2">
            <a:extLst>
              <a:ext uri="{FF2B5EF4-FFF2-40B4-BE49-F238E27FC236}">
                <a16:creationId xmlns:a16="http://schemas.microsoft.com/office/drawing/2014/main" id="{FEB6801A-E660-5F4C-84F8-CA503CBA4BEE}"/>
              </a:ext>
            </a:extLst>
          </p:cNvPr>
          <p:cNvSpPr>
            <a:spLocks noGrp="1"/>
          </p:cNvSpPr>
          <p:nvPr>
            <p:ph type="title"/>
          </p:nvPr>
        </p:nvSpPr>
        <p:spPr/>
        <p:txBody>
          <a:bodyPr/>
          <a:lstStyle/>
          <a:p>
            <a:r>
              <a:rPr lang="en-US" dirty="0"/>
              <a:t>Resources</a:t>
            </a:r>
          </a:p>
        </p:txBody>
      </p:sp>
      <p:sp>
        <p:nvSpPr>
          <p:cNvPr id="4" name="Text Placeholder 3">
            <a:extLst>
              <a:ext uri="{FF2B5EF4-FFF2-40B4-BE49-F238E27FC236}">
                <a16:creationId xmlns:a16="http://schemas.microsoft.com/office/drawing/2014/main" id="{DA8581BE-DBA9-AB46-B7F7-BC0E6F7C9D94}"/>
              </a:ext>
            </a:extLst>
          </p:cNvPr>
          <p:cNvSpPr>
            <a:spLocks noGrp="1"/>
          </p:cNvSpPr>
          <p:nvPr>
            <p:ph type="body" sz="quarter" idx="10"/>
          </p:nvPr>
        </p:nvSpPr>
        <p:spPr/>
        <p:txBody>
          <a:bodyPr/>
          <a:lstStyle/>
          <a:p>
            <a:pPr marL="285750" indent="-285750">
              <a:buFont typeface="Arial" panose="020B0604020202020204" pitchFamily="34" charset="0"/>
              <a:buChar char="•"/>
            </a:pPr>
            <a:r>
              <a:rPr lang="en-US" b="1" dirty="0"/>
              <a:t>Contact Medicare at 1-800-MEDICARE</a:t>
            </a:r>
          </a:p>
          <a:p>
            <a:pPr marL="285750" indent="-285750">
              <a:buFont typeface="Arial" panose="020B0604020202020204" pitchFamily="34" charset="0"/>
              <a:buChar char="•"/>
            </a:pPr>
            <a:r>
              <a:rPr lang="en-US" dirty="0"/>
              <a:t>Visit </a:t>
            </a:r>
            <a:r>
              <a:rPr lang="en-US" dirty="0" err="1"/>
              <a:t>www.medicare.gov</a:t>
            </a:r>
            <a:endParaRPr lang="en-US" dirty="0"/>
          </a:p>
          <a:p>
            <a:pPr marL="285750" indent="-285750">
              <a:buFont typeface="Arial" panose="020B0604020202020204" pitchFamily="34" charset="0"/>
              <a:buChar char="•"/>
            </a:pPr>
            <a:r>
              <a:rPr lang="en-US" dirty="0"/>
              <a:t>Contact your carrier of choice directly</a:t>
            </a:r>
          </a:p>
          <a:p>
            <a:pPr marL="285750" indent="-285750">
              <a:buFont typeface="Arial" panose="020B0604020202020204" pitchFamily="34" charset="0"/>
              <a:buChar char="•"/>
            </a:pPr>
            <a:r>
              <a:rPr lang="en-US" dirty="0"/>
              <a:t>Work with an independent agent that represents many </a:t>
            </a:r>
          </a:p>
          <a:p>
            <a:pPr marL="285750" indent="-285750">
              <a:buFont typeface="Arial" panose="020B0604020202020204" pitchFamily="34" charset="0"/>
              <a:buChar char="•"/>
            </a:pPr>
            <a:r>
              <a:rPr lang="en-US" dirty="0"/>
              <a:t>Medicare insurance companies. Frequently, agents only offer limited options.</a:t>
            </a:r>
          </a:p>
          <a:p>
            <a:endParaRPr lang="en-US" dirty="0"/>
          </a:p>
          <a:p>
            <a:r>
              <a:rPr lang="en-US" b="1" dirty="0"/>
              <a:t>The agent is not paid by you. The agent is paid by the carrier and it does not impact the premiums.</a:t>
            </a:r>
          </a:p>
        </p:txBody>
      </p:sp>
    </p:spTree>
    <p:extLst>
      <p:ext uri="{BB962C8B-B14F-4D97-AF65-F5344CB8AC3E}">
        <p14:creationId xmlns:p14="http://schemas.microsoft.com/office/powerpoint/2010/main" val="381454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2638F8-0973-D444-AAAE-459F901EA32A}"/>
              </a:ext>
            </a:extLst>
          </p:cNvPr>
          <p:cNvSpPr>
            <a:spLocks noGrp="1"/>
          </p:cNvSpPr>
          <p:nvPr>
            <p:ph type="subTitle" idx="1"/>
          </p:nvPr>
        </p:nvSpPr>
        <p:spPr/>
        <p:txBody>
          <a:bodyPr/>
          <a:lstStyle/>
          <a:p>
            <a:r>
              <a:rPr lang="en-US" dirty="0"/>
              <a:t> We are licensed as an independent agency that works nationally with all major </a:t>
            </a:r>
            <a:br>
              <a:rPr lang="en-US" dirty="0"/>
            </a:br>
            <a:r>
              <a:rPr lang="en-US" dirty="0"/>
              <a:t>carriers providing unbiased, personalized service.</a:t>
            </a:r>
          </a:p>
        </p:txBody>
      </p:sp>
      <p:pic>
        <p:nvPicPr>
          <p:cNvPr id="12" name="Picture Placeholder 11">
            <a:extLst>
              <a:ext uri="{FF2B5EF4-FFF2-40B4-BE49-F238E27FC236}">
                <a16:creationId xmlns:a16="http://schemas.microsoft.com/office/drawing/2014/main" id="{14827D50-0A9F-7E4D-9FC6-C9D2B95B260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r="-165"/>
          <a:stretch/>
        </p:blipFill>
        <p:spPr>
          <a:xfrm flipH="1">
            <a:off x="0" y="0"/>
            <a:ext cx="9144000" cy="701675"/>
          </a:xfrm>
        </p:spPr>
      </p:pic>
      <p:sp>
        <p:nvSpPr>
          <p:cNvPr id="2" name="Title 1">
            <a:extLst>
              <a:ext uri="{FF2B5EF4-FFF2-40B4-BE49-F238E27FC236}">
                <a16:creationId xmlns:a16="http://schemas.microsoft.com/office/drawing/2014/main" id="{0798EF8D-76AE-114B-9A98-27D39723F744}"/>
              </a:ext>
            </a:extLst>
          </p:cNvPr>
          <p:cNvSpPr>
            <a:spLocks noGrp="1"/>
          </p:cNvSpPr>
          <p:nvPr>
            <p:ph type="ctrTitle"/>
          </p:nvPr>
        </p:nvSpPr>
        <p:spPr/>
        <p:txBody>
          <a:bodyPr/>
          <a:lstStyle/>
          <a:p>
            <a:r>
              <a:rPr lang="en-US" dirty="0"/>
              <a:t>Making Medicare Simple</a:t>
            </a:r>
          </a:p>
        </p:txBody>
      </p:sp>
      <p:pic>
        <p:nvPicPr>
          <p:cNvPr id="6" name="Picture 53" descr="AARP.gif">
            <a:extLst>
              <a:ext uri="{FF2B5EF4-FFF2-40B4-BE49-F238E27FC236}">
                <a16:creationId xmlns:a16="http://schemas.microsoft.com/office/drawing/2014/main" id="{74CD6EDE-07DC-CC49-8A71-3652B48A771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13330" y="2683706"/>
            <a:ext cx="1481576" cy="384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50" descr="UHC.gif">
            <a:extLst>
              <a:ext uri="{FF2B5EF4-FFF2-40B4-BE49-F238E27FC236}">
                <a16:creationId xmlns:a16="http://schemas.microsoft.com/office/drawing/2014/main" id="{2E72104D-AFE8-FA42-897C-AE27D7A9F56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55143" y="2748314"/>
            <a:ext cx="1871464" cy="2548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Picture 58" descr="Picture 11">
            <a:extLst>
              <a:ext uri="{FF2B5EF4-FFF2-40B4-BE49-F238E27FC236}">
                <a16:creationId xmlns:a16="http://schemas.microsoft.com/office/drawing/2014/main" id="{24BFF785-43E2-724A-9B75-1E8D0D94156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6844" y="2644763"/>
            <a:ext cx="1712389" cy="4619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5" name="Picture 3">
            <a:extLst>
              <a:ext uri="{FF2B5EF4-FFF2-40B4-BE49-F238E27FC236}">
                <a16:creationId xmlns:a16="http://schemas.microsoft.com/office/drawing/2014/main" id="{D12E5820-68E5-7240-8641-849685A91805}"/>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55356" y="2646533"/>
            <a:ext cx="1197737" cy="4584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48" descr="secure.gif">
            <a:extLst>
              <a:ext uri="{FF2B5EF4-FFF2-40B4-BE49-F238E27FC236}">
                <a16:creationId xmlns:a16="http://schemas.microsoft.com/office/drawing/2014/main" id="{F45C1EBC-B086-FB4B-A500-9325A823C33F}"/>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74833" y="5369205"/>
            <a:ext cx="1497171" cy="4407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51" descr="wellcare.gif">
            <a:extLst>
              <a:ext uri="{FF2B5EF4-FFF2-40B4-BE49-F238E27FC236}">
                <a16:creationId xmlns:a16="http://schemas.microsoft.com/office/drawing/2014/main" id="{B9DF39C8-7734-D649-85DA-9D079AEBD960}"/>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753878" y="5419652"/>
            <a:ext cx="1035543" cy="3398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45AB06BA-296F-1742-A5F3-EAE1BD497427}"/>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6905229" y="5235563"/>
            <a:ext cx="1871464" cy="7080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id="{DCA4082A-109E-B54F-88E4-DA896118886F}"/>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282693" y="5291321"/>
            <a:ext cx="1060496" cy="5965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DA096C37-DFBA-1B46-8859-3D23EED6A4D0}"/>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5200110" y="5463400"/>
            <a:ext cx="1294429" cy="2523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5DEC57FB-2E86-0F43-B397-C415921F775E}"/>
              </a:ext>
            </a:extLst>
          </p:cNvPr>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6744610" y="4457788"/>
            <a:ext cx="1596859" cy="3987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0E563E79-06FF-E045-9BFA-7AF756C3EB0D}"/>
              </a:ext>
            </a:extLst>
          </p:cNvPr>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2992554" y="4418841"/>
            <a:ext cx="1276756" cy="476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descr="A picture containing text, clipart&#10;&#10;Description automatically generated">
            <a:extLst>
              <a:ext uri="{FF2B5EF4-FFF2-40B4-BE49-F238E27FC236}">
                <a16:creationId xmlns:a16="http://schemas.microsoft.com/office/drawing/2014/main" id="{A61A2B50-5D0E-994A-B490-61698FF1E2DC}"/>
              </a:ext>
            </a:extLst>
          </p:cNvPr>
          <p:cNvPicPr>
            <a:picLocks noChangeAspect="1"/>
          </p:cNvPicPr>
          <p:nvPr/>
        </p:nvPicPr>
        <p:blipFill>
          <a:blip r:embed="rId14"/>
          <a:stretch>
            <a:fillRect/>
          </a:stretch>
        </p:blipFill>
        <p:spPr>
          <a:xfrm>
            <a:off x="698500" y="4460781"/>
            <a:ext cx="1694782" cy="392782"/>
          </a:xfrm>
          <a:prstGeom prst="rect">
            <a:avLst/>
          </a:prstGeom>
        </p:spPr>
      </p:pic>
      <p:pic>
        <p:nvPicPr>
          <p:cNvPr id="28" name="Picture 27" descr="A white background with black text&#10;&#10;Description automatically generated with low confidence">
            <a:extLst>
              <a:ext uri="{FF2B5EF4-FFF2-40B4-BE49-F238E27FC236}">
                <a16:creationId xmlns:a16="http://schemas.microsoft.com/office/drawing/2014/main" id="{91E7EF59-E219-3044-A466-3850E718B92D}"/>
              </a:ext>
            </a:extLst>
          </p:cNvPr>
          <p:cNvPicPr>
            <a:picLocks noChangeAspect="1"/>
          </p:cNvPicPr>
          <p:nvPr/>
        </p:nvPicPr>
        <p:blipFill>
          <a:blip r:embed="rId15"/>
          <a:stretch>
            <a:fillRect/>
          </a:stretch>
        </p:blipFill>
        <p:spPr>
          <a:xfrm>
            <a:off x="4868582" y="4383581"/>
            <a:ext cx="1276756" cy="547182"/>
          </a:xfrm>
          <a:prstGeom prst="rect">
            <a:avLst/>
          </a:prstGeom>
        </p:spPr>
      </p:pic>
      <p:pic>
        <p:nvPicPr>
          <p:cNvPr id="8" name="Picture 36" descr="Anthem.jpg">
            <a:extLst>
              <a:ext uri="{FF2B5EF4-FFF2-40B4-BE49-F238E27FC236}">
                <a16:creationId xmlns:a16="http://schemas.microsoft.com/office/drawing/2014/main" id="{685E263C-0EEC-CF4D-A9CF-F9873175B2D5}"/>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5683484" y="3536781"/>
            <a:ext cx="1294429" cy="5097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 name="Picture 44" descr="HN.jpg">
            <a:extLst>
              <a:ext uri="{FF2B5EF4-FFF2-40B4-BE49-F238E27FC236}">
                <a16:creationId xmlns:a16="http://schemas.microsoft.com/office/drawing/2014/main" id="{EEB3BDF7-0259-3846-A6DD-3448CDD63D08}"/>
              </a:ext>
            </a:extLst>
          </p:cNvPr>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7512266" y="3565988"/>
            <a:ext cx="1147831" cy="4513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231B818-ED31-0141-8433-AF1D36D312C3}"/>
              </a:ext>
            </a:extLst>
          </p:cNvPr>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390737" y="3370393"/>
            <a:ext cx="898303" cy="8425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0" name="Picture 29" descr="A picture containing text, sign, clipart&#10;&#10;Description automatically generated">
            <a:extLst>
              <a:ext uri="{FF2B5EF4-FFF2-40B4-BE49-F238E27FC236}">
                <a16:creationId xmlns:a16="http://schemas.microsoft.com/office/drawing/2014/main" id="{D58A7844-B120-C144-9C9B-AF4C2F9A9ACB}"/>
              </a:ext>
            </a:extLst>
          </p:cNvPr>
          <p:cNvPicPr>
            <a:picLocks noChangeAspect="1"/>
          </p:cNvPicPr>
          <p:nvPr/>
        </p:nvPicPr>
        <p:blipFill>
          <a:blip r:embed="rId19"/>
          <a:stretch>
            <a:fillRect/>
          </a:stretch>
        </p:blipFill>
        <p:spPr>
          <a:xfrm>
            <a:off x="3594250" y="3591044"/>
            <a:ext cx="1554883" cy="401260"/>
          </a:xfrm>
          <a:prstGeom prst="rect">
            <a:avLst/>
          </a:prstGeom>
        </p:spPr>
      </p:pic>
      <p:pic>
        <p:nvPicPr>
          <p:cNvPr id="32" name="Picture 31" descr="A screenshot of a video game&#10;&#10;Description automatically generated with low confidence">
            <a:extLst>
              <a:ext uri="{FF2B5EF4-FFF2-40B4-BE49-F238E27FC236}">
                <a16:creationId xmlns:a16="http://schemas.microsoft.com/office/drawing/2014/main" id="{30B8FD50-42F7-EA44-B218-6AABA82032DC}"/>
              </a:ext>
            </a:extLst>
          </p:cNvPr>
          <p:cNvPicPr>
            <a:picLocks noChangeAspect="1"/>
          </p:cNvPicPr>
          <p:nvPr/>
        </p:nvPicPr>
        <p:blipFill>
          <a:blip r:embed="rId20"/>
          <a:stretch>
            <a:fillRect/>
          </a:stretch>
        </p:blipFill>
        <p:spPr>
          <a:xfrm>
            <a:off x="1823391" y="3672405"/>
            <a:ext cx="1236508" cy="238539"/>
          </a:xfrm>
          <a:prstGeom prst="rect">
            <a:avLst/>
          </a:prstGeom>
        </p:spPr>
      </p:pic>
    </p:spTree>
    <p:extLst>
      <p:ext uri="{BB962C8B-B14F-4D97-AF65-F5344CB8AC3E}">
        <p14:creationId xmlns:p14="http://schemas.microsoft.com/office/powerpoint/2010/main" val="143740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AC74170-C6A5-4040-A761-45DFF26B5512}"/>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rcRect/>
          <a:stretch/>
        </p:blipFill>
        <p:spPr>
          <a:xfrm>
            <a:off x="0" y="0"/>
            <a:ext cx="3299794" cy="6858000"/>
          </a:xfrm>
        </p:spPr>
      </p:pic>
      <p:sp>
        <p:nvSpPr>
          <p:cNvPr id="3" name="Title 2">
            <a:extLst>
              <a:ext uri="{FF2B5EF4-FFF2-40B4-BE49-F238E27FC236}">
                <a16:creationId xmlns:a16="http://schemas.microsoft.com/office/drawing/2014/main" id="{E4D5A170-346D-1C49-A29B-5E536ED223D9}"/>
              </a:ext>
            </a:extLst>
          </p:cNvPr>
          <p:cNvSpPr>
            <a:spLocks noGrp="1"/>
          </p:cNvSpPr>
          <p:nvPr>
            <p:ph type="title"/>
          </p:nvPr>
        </p:nvSpPr>
        <p:spPr/>
        <p:txBody>
          <a:bodyPr/>
          <a:lstStyle/>
          <a:p>
            <a:r>
              <a:rPr lang="en-US" dirty="0"/>
              <a:t>The SGIA Process</a:t>
            </a:r>
          </a:p>
        </p:txBody>
      </p:sp>
      <p:sp>
        <p:nvSpPr>
          <p:cNvPr id="4" name="Text Placeholder 3">
            <a:extLst>
              <a:ext uri="{FF2B5EF4-FFF2-40B4-BE49-F238E27FC236}">
                <a16:creationId xmlns:a16="http://schemas.microsoft.com/office/drawing/2014/main" id="{D188F3F9-3ED6-B242-A384-255DAA50DDF7}"/>
              </a:ext>
            </a:extLst>
          </p:cNvPr>
          <p:cNvSpPr>
            <a:spLocks noGrp="1"/>
          </p:cNvSpPr>
          <p:nvPr>
            <p:ph type="body" sz="quarter" idx="10"/>
          </p:nvPr>
        </p:nvSpPr>
        <p:spPr/>
        <p:txBody>
          <a:bodyPr/>
          <a:lstStyle/>
          <a:p>
            <a:r>
              <a:rPr lang="en-US" b="1" dirty="0"/>
              <a:t>Our 4-step process identifying the most appropriate plan</a:t>
            </a:r>
          </a:p>
          <a:p>
            <a:pPr marL="342900" indent="-342900">
              <a:buFont typeface="+mj-lt"/>
              <a:buAutoNum type="arabicPeriod"/>
            </a:pPr>
            <a:r>
              <a:rPr lang="en-US" b="1" dirty="0"/>
              <a:t>Education and Information</a:t>
            </a:r>
            <a:br>
              <a:rPr lang="en-US" dirty="0"/>
            </a:br>
            <a:r>
              <a:rPr lang="en-US" dirty="0"/>
              <a:t>Educate and provide information to individuals on how Medicare options work</a:t>
            </a:r>
          </a:p>
          <a:p>
            <a:pPr marL="342900" indent="-342900">
              <a:buFont typeface="+mj-lt"/>
              <a:buAutoNum type="arabicPeriod"/>
            </a:pPr>
            <a:r>
              <a:rPr lang="en-US" b="1" dirty="0"/>
              <a:t>Needs Assessment</a:t>
            </a:r>
            <a:br>
              <a:rPr lang="en-US" dirty="0"/>
            </a:br>
            <a:r>
              <a:rPr lang="en-US" dirty="0"/>
              <a:t>Work closely one-on-one with each individual to Identify specific individualized health care needs</a:t>
            </a:r>
          </a:p>
          <a:p>
            <a:pPr marL="342900" indent="-342900">
              <a:buFont typeface="+mj-lt"/>
              <a:buAutoNum type="arabicPeriod"/>
            </a:pPr>
            <a:r>
              <a:rPr lang="en-US" b="1" dirty="0"/>
              <a:t>Enrollment</a:t>
            </a:r>
            <a:br>
              <a:rPr lang="en-US" dirty="0"/>
            </a:br>
            <a:r>
              <a:rPr lang="en-US" dirty="0"/>
              <a:t>The most appropriate Medicare plan is chosen based on the needs assessment by evaluating major plans available. SGIA will then handle all the paperwork Involved in the enrollment process from submission through approval.</a:t>
            </a:r>
          </a:p>
          <a:p>
            <a:pPr marL="342900" indent="-342900">
              <a:buFont typeface="+mj-lt"/>
              <a:buAutoNum type="arabicPeriod"/>
            </a:pPr>
            <a:r>
              <a:rPr lang="en-US" b="1" dirty="0"/>
              <a:t>Service</a:t>
            </a:r>
            <a:br>
              <a:rPr lang="en-US" dirty="0"/>
            </a:br>
            <a:r>
              <a:rPr lang="en-US" dirty="0"/>
              <a:t>SGIA provides assistance with renewals, service issues and continued customer care.</a:t>
            </a:r>
          </a:p>
        </p:txBody>
      </p:sp>
    </p:spTree>
    <p:extLst>
      <p:ext uri="{BB962C8B-B14F-4D97-AF65-F5344CB8AC3E}">
        <p14:creationId xmlns:p14="http://schemas.microsoft.com/office/powerpoint/2010/main" val="275082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6067-673F-7E45-8F96-CF253FAA6933}"/>
              </a:ext>
            </a:extLst>
          </p:cNvPr>
          <p:cNvSpPr>
            <a:spLocks noGrp="1"/>
          </p:cNvSpPr>
          <p:nvPr>
            <p:ph type="ctrTitle"/>
          </p:nvPr>
        </p:nvSpPr>
        <p:spPr>
          <a:xfrm>
            <a:off x="467360" y="736599"/>
            <a:ext cx="8138160" cy="792481"/>
          </a:xfrm>
        </p:spPr>
        <p:txBody>
          <a:bodyPr/>
          <a:lstStyle/>
          <a:p>
            <a:r>
              <a:rPr lang="en-US" dirty="0"/>
              <a:t>Needs Assessment Overview</a:t>
            </a:r>
          </a:p>
        </p:txBody>
      </p:sp>
      <p:sp>
        <p:nvSpPr>
          <p:cNvPr id="3" name="Subtitle 2">
            <a:extLst>
              <a:ext uri="{FF2B5EF4-FFF2-40B4-BE49-F238E27FC236}">
                <a16:creationId xmlns:a16="http://schemas.microsoft.com/office/drawing/2014/main" id="{66727D98-E948-B74D-82F8-18724CE97C6F}"/>
              </a:ext>
            </a:extLst>
          </p:cNvPr>
          <p:cNvSpPr>
            <a:spLocks noGrp="1"/>
          </p:cNvSpPr>
          <p:nvPr>
            <p:ph type="subTitle" idx="1"/>
          </p:nvPr>
        </p:nvSpPr>
        <p:spPr>
          <a:xfrm>
            <a:off x="467359" y="1869440"/>
            <a:ext cx="8138160" cy="1127760"/>
          </a:xfrm>
        </p:spPr>
        <p:txBody>
          <a:bodyPr/>
          <a:lstStyle/>
          <a:p>
            <a:r>
              <a:rPr lang="en-US" b="1" dirty="0"/>
              <a:t>SGIA provides expert, unbiased, personalized assistance to find the plan that best fits each individual’s needs. </a:t>
            </a:r>
          </a:p>
          <a:p>
            <a:r>
              <a:rPr lang="en-US" dirty="0"/>
              <a:t>We understand that your needs are unique. Cost-savings is achieved through an in-depth review of current and projected needs, doctor and hospital accessibility, prescription medication data &amp; any additional relevant information.</a:t>
            </a:r>
          </a:p>
          <a:p>
            <a:r>
              <a:rPr lang="en-US" dirty="0"/>
              <a:t>Some items that may be reviewed during a need's assessment include:</a:t>
            </a:r>
          </a:p>
        </p:txBody>
      </p:sp>
      <p:pic>
        <p:nvPicPr>
          <p:cNvPr id="7" name="Picture Placeholder 6" descr="A person smiling for the camera&#10;&#10;Description automatically generated with low confidence">
            <a:extLst>
              <a:ext uri="{FF2B5EF4-FFF2-40B4-BE49-F238E27FC236}">
                <a16:creationId xmlns:a16="http://schemas.microsoft.com/office/drawing/2014/main" id="{F3724C2E-7070-5D45-9A78-F7B05F52F6B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p:blipFill>
        <p:spPr>
          <a:xfrm>
            <a:off x="0" y="0"/>
            <a:ext cx="9144000" cy="701675"/>
          </a:xfrm>
        </p:spPr>
      </p:pic>
      <p:sp>
        <p:nvSpPr>
          <p:cNvPr id="5" name="Text Placeholder 4">
            <a:extLst>
              <a:ext uri="{FF2B5EF4-FFF2-40B4-BE49-F238E27FC236}">
                <a16:creationId xmlns:a16="http://schemas.microsoft.com/office/drawing/2014/main" id="{9E9FD712-240A-1343-8F31-1A1D090B36B2}"/>
              </a:ext>
            </a:extLst>
          </p:cNvPr>
          <p:cNvSpPr>
            <a:spLocks noGrp="1"/>
          </p:cNvSpPr>
          <p:nvPr>
            <p:ph type="body" sz="quarter" idx="11"/>
          </p:nvPr>
        </p:nvSpPr>
        <p:spPr>
          <a:xfrm>
            <a:off x="466883" y="3657600"/>
            <a:ext cx="8240713" cy="2626242"/>
          </a:xfrm>
        </p:spPr>
        <p:txBody>
          <a:bodyPr/>
          <a:lstStyle/>
          <a:p>
            <a:pPr marL="285750" indent="-285750">
              <a:buFont typeface="Arial" panose="020B0604020202020204" pitchFamily="34" charset="0"/>
              <a:buChar char="•"/>
            </a:pPr>
            <a:r>
              <a:rPr lang="en-US" dirty="0"/>
              <a:t>What is your current coverage level and cost?</a:t>
            </a:r>
          </a:p>
          <a:p>
            <a:pPr marL="285750" indent="-285750">
              <a:buFont typeface="Arial" panose="020B0604020202020204" pitchFamily="34" charset="0"/>
              <a:buChar char="•"/>
            </a:pPr>
            <a:r>
              <a:rPr lang="en-US" dirty="0"/>
              <a:t>How often do you visit your primary care physician?</a:t>
            </a:r>
          </a:p>
          <a:p>
            <a:pPr marL="285750" indent="-285750">
              <a:buFont typeface="Arial" panose="020B0604020202020204" pitchFamily="34" charset="0"/>
              <a:buChar char="•"/>
            </a:pPr>
            <a:r>
              <a:rPr lang="en-US" dirty="0"/>
              <a:t>How often do you visit your specialists?</a:t>
            </a:r>
          </a:p>
          <a:p>
            <a:pPr marL="285750" indent="-285750">
              <a:buFont typeface="Arial" panose="020B0604020202020204" pitchFamily="34" charset="0"/>
              <a:buChar char="•"/>
            </a:pPr>
            <a:r>
              <a:rPr lang="en-US" dirty="0"/>
              <a:t>Do you anticipate being admitted to the hospital?</a:t>
            </a:r>
          </a:p>
          <a:p>
            <a:pPr marL="285750" indent="-285750">
              <a:buFont typeface="Arial" panose="020B0604020202020204" pitchFamily="34" charset="0"/>
              <a:buChar char="•"/>
            </a:pPr>
            <a:r>
              <a:rPr lang="en-US" dirty="0"/>
              <a:t>What medications do you regularly take?</a:t>
            </a:r>
          </a:p>
          <a:p>
            <a:pPr marL="285750" indent="-285750">
              <a:buFont typeface="Arial" panose="020B0604020202020204" pitchFamily="34" charset="0"/>
              <a:buChar char="•"/>
            </a:pPr>
            <a:r>
              <a:rPr lang="en-US" dirty="0"/>
              <a:t>Do you have any health conditions that might impact your needs?</a:t>
            </a:r>
          </a:p>
          <a:p>
            <a:pPr marL="285750" indent="-285750">
              <a:buFont typeface="Arial" panose="020B0604020202020204" pitchFamily="34" charset="0"/>
              <a:buChar char="•"/>
            </a:pPr>
            <a:r>
              <a:rPr lang="en-US" dirty="0"/>
              <a:t>Do you travel extensively or reside in another location for part of the year?</a:t>
            </a:r>
          </a:p>
          <a:p>
            <a:pPr marL="285750" indent="-285750">
              <a:buFont typeface="Arial" panose="020B0604020202020204" pitchFamily="34" charset="0"/>
              <a:buChar char="•"/>
            </a:pPr>
            <a:r>
              <a:rPr lang="en-US" dirty="0"/>
              <a:t>Do you have specific providers that you want to seek care from?</a:t>
            </a:r>
          </a:p>
          <a:p>
            <a:pPr marL="285750" indent="-285750">
              <a:buFont typeface="Arial" panose="020B0604020202020204" pitchFamily="34" charset="0"/>
              <a:buChar char="•"/>
            </a:pPr>
            <a:r>
              <a:rPr lang="en-US" dirty="0"/>
              <a:t>What is your health care budget?</a:t>
            </a:r>
          </a:p>
          <a:p>
            <a:endParaRPr lang="en-US" dirty="0"/>
          </a:p>
        </p:txBody>
      </p:sp>
    </p:spTree>
    <p:extLst>
      <p:ext uri="{BB962C8B-B14F-4D97-AF65-F5344CB8AC3E}">
        <p14:creationId xmlns:p14="http://schemas.microsoft.com/office/powerpoint/2010/main" val="166217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6067-673F-7E45-8F96-CF253FAA6933}"/>
              </a:ext>
            </a:extLst>
          </p:cNvPr>
          <p:cNvSpPr>
            <a:spLocks noGrp="1"/>
          </p:cNvSpPr>
          <p:nvPr>
            <p:ph type="ctrTitle"/>
          </p:nvPr>
        </p:nvSpPr>
        <p:spPr>
          <a:xfrm>
            <a:off x="467360" y="736599"/>
            <a:ext cx="8138160" cy="792481"/>
          </a:xfrm>
        </p:spPr>
        <p:txBody>
          <a:bodyPr/>
          <a:lstStyle/>
          <a:p>
            <a:pPr algn="ctr"/>
            <a:r>
              <a:rPr lang="en-US" sz="2800" b="1" dirty="0"/>
              <a:t>Examples of Medicare Advantage HMO &amp;</a:t>
            </a:r>
            <a:br>
              <a:rPr lang="en-US" sz="2800" b="1" dirty="0"/>
            </a:br>
            <a:r>
              <a:rPr lang="en-US" sz="2800" b="1" dirty="0"/>
              <a:t>Medicare Supplement Comparison</a:t>
            </a:r>
          </a:p>
        </p:txBody>
      </p:sp>
      <p:pic>
        <p:nvPicPr>
          <p:cNvPr id="7" name="Picture Placeholder 6" descr="A person smiling for the camera&#10;&#10;Description automatically generated with low confidence">
            <a:extLst>
              <a:ext uri="{FF2B5EF4-FFF2-40B4-BE49-F238E27FC236}">
                <a16:creationId xmlns:a16="http://schemas.microsoft.com/office/drawing/2014/main" id="{F3724C2E-7070-5D45-9A78-F7B05F52F6B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p:blipFill>
        <p:spPr>
          <a:xfrm>
            <a:off x="0" y="0"/>
            <a:ext cx="9144000" cy="701675"/>
          </a:xfrm>
        </p:spPr>
      </p:pic>
      <p:graphicFrame>
        <p:nvGraphicFramePr>
          <p:cNvPr id="12" name="Table 11">
            <a:extLst>
              <a:ext uri="{FF2B5EF4-FFF2-40B4-BE49-F238E27FC236}">
                <a16:creationId xmlns:a16="http://schemas.microsoft.com/office/drawing/2014/main" id="{746C40CE-49F7-4BD3-BD8A-542447210FFA}"/>
              </a:ext>
            </a:extLst>
          </p:cNvPr>
          <p:cNvGraphicFramePr>
            <a:graphicFrameLocks noGrp="1"/>
          </p:cNvGraphicFramePr>
          <p:nvPr>
            <p:extLst>
              <p:ext uri="{D42A27DB-BD31-4B8C-83A1-F6EECF244321}">
                <p14:modId xmlns:p14="http://schemas.microsoft.com/office/powerpoint/2010/main" val="4005463626"/>
              </p:ext>
            </p:extLst>
          </p:nvPr>
        </p:nvGraphicFramePr>
        <p:xfrm>
          <a:off x="59039" y="1762536"/>
          <a:ext cx="9008763" cy="4510355"/>
        </p:xfrm>
        <a:graphic>
          <a:graphicData uri="http://schemas.openxmlformats.org/drawingml/2006/table">
            <a:tbl>
              <a:tblPr firstRow="1" bandRow="1">
                <a:tableStyleId>{5C22544A-7EE6-4342-B048-85BDC9FD1C3A}</a:tableStyleId>
              </a:tblPr>
              <a:tblGrid>
                <a:gridCol w="1254564">
                  <a:extLst>
                    <a:ext uri="{9D8B030D-6E8A-4147-A177-3AD203B41FA5}">
                      <a16:colId xmlns:a16="http://schemas.microsoft.com/office/drawing/2014/main" val="345053325"/>
                    </a:ext>
                  </a:extLst>
                </a:gridCol>
                <a:gridCol w="972036">
                  <a:extLst>
                    <a:ext uri="{9D8B030D-6E8A-4147-A177-3AD203B41FA5}">
                      <a16:colId xmlns:a16="http://schemas.microsoft.com/office/drawing/2014/main" val="3460960283"/>
                    </a:ext>
                  </a:extLst>
                </a:gridCol>
                <a:gridCol w="1093429">
                  <a:extLst>
                    <a:ext uri="{9D8B030D-6E8A-4147-A177-3AD203B41FA5}">
                      <a16:colId xmlns:a16="http://schemas.microsoft.com/office/drawing/2014/main" val="76917036"/>
                    </a:ext>
                  </a:extLst>
                </a:gridCol>
                <a:gridCol w="1164349">
                  <a:extLst>
                    <a:ext uri="{9D8B030D-6E8A-4147-A177-3AD203B41FA5}">
                      <a16:colId xmlns:a16="http://schemas.microsoft.com/office/drawing/2014/main" val="1141975826"/>
                    </a:ext>
                  </a:extLst>
                </a:gridCol>
                <a:gridCol w="1095383">
                  <a:extLst>
                    <a:ext uri="{9D8B030D-6E8A-4147-A177-3AD203B41FA5}">
                      <a16:colId xmlns:a16="http://schemas.microsoft.com/office/drawing/2014/main" val="4208164566"/>
                    </a:ext>
                  </a:extLst>
                </a:gridCol>
                <a:gridCol w="1540094">
                  <a:extLst>
                    <a:ext uri="{9D8B030D-6E8A-4147-A177-3AD203B41FA5}">
                      <a16:colId xmlns:a16="http://schemas.microsoft.com/office/drawing/2014/main" val="2725781950"/>
                    </a:ext>
                  </a:extLst>
                </a:gridCol>
                <a:gridCol w="1888908">
                  <a:extLst>
                    <a:ext uri="{9D8B030D-6E8A-4147-A177-3AD203B41FA5}">
                      <a16:colId xmlns:a16="http://schemas.microsoft.com/office/drawing/2014/main" val="1740444375"/>
                    </a:ext>
                  </a:extLst>
                </a:gridCol>
              </a:tblGrid>
              <a:tr h="489430">
                <a:tc>
                  <a:txBody>
                    <a:bodyPr/>
                    <a:lstStyle/>
                    <a:p>
                      <a:pPr algn="ctr"/>
                      <a:r>
                        <a:rPr lang="en-US" sz="1500" dirty="0"/>
                        <a:t>OC/LA County</a:t>
                      </a:r>
                    </a:p>
                  </a:txBody>
                  <a:tcPr marL="71299" marR="71299" marT="35648" marB="35648" anchor="ctr">
                    <a:solidFill>
                      <a:srgbClr val="003D78"/>
                    </a:solidFill>
                  </a:tcPr>
                </a:tc>
                <a:tc>
                  <a:txBody>
                    <a:bodyPr/>
                    <a:lstStyle/>
                    <a:p>
                      <a:pPr algn="ctr"/>
                      <a:r>
                        <a:rPr lang="en-US" sz="1500" dirty="0"/>
                        <a:t>Kaiser HMO</a:t>
                      </a:r>
                    </a:p>
                  </a:txBody>
                  <a:tcPr marL="71299" marR="71299" marT="35648" marB="35648" anchor="ctr">
                    <a:solidFill>
                      <a:srgbClr val="003D78"/>
                    </a:solidFill>
                  </a:tcPr>
                </a:tc>
                <a:tc>
                  <a:txBody>
                    <a:bodyPr/>
                    <a:lstStyle/>
                    <a:p>
                      <a:pPr algn="ctr"/>
                      <a:r>
                        <a:rPr lang="en-US" sz="1500" dirty="0"/>
                        <a:t>Blue Shield HMO</a:t>
                      </a:r>
                    </a:p>
                  </a:txBody>
                  <a:tcPr marL="71299" marR="71299" marT="35648" marB="35648" anchor="ctr">
                    <a:solidFill>
                      <a:srgbClr val="003D78"/>
                    </a:solidFill>
                  </a:tcPr>
                </a:tc>
                <a:tc>
                  <a:txBody>
                    <a:bodyPr/>
                    <a:lstStyle/>
                    <a:p>
                      <a:pPr algn="ctr"/>
                      <a:r>
                        <a:rPr lang="en-US" sz="1500" dirty="0"/>
                        <a:t>Blue Shield PPO</a:t>
                      </a:r>
                    </a:p>
                  </a:txBody>
                  <a:tcPr marL="71299" marR="71299" marT="35648" marB="35648" anchor="ctr">
                    <a:solidFill>
                      <a:srgbClr val="003D78"/>
                    </a:solidFill>
                  </a:tcPr>
                </a:tc>
                <a:tc>
                  <a:txBody>
                    <a:bodyPr/>
                    <a:lstStyle/>
                    <a:p>
                      <a:pPr algn="ctr"/>
                      <a:r>
                        <a:rPr lang="en-US" sz="1500" dirty="0"/>
                        <a:t>Blue Shield PPO </a:t>
                      </a:r>
                    </a:p>
                    <a:p>
                      <a:pPr algn="ctr"/>
                      <a:r>
                        <a:rPr lang="en-US" sz="1500" dirty="0"/>
                        <a:t>(non CA)</a:t>
                      </a:r>
                    </a:p>
                  </a:txBody>
                  <a:tcPr marL="71299" marR="71299" marT="35648" marB="35648" anchor="ctr">
                    <a:solidFill>
                      <a:srgbClr val="003D78"/>
                    </a:solidFill>
                  </a:tcPr>
                </a:tc>
                <a:tc>
                  <a:txBody>
                    <a:bodyPr/>
                    <a:lstStyle/>
                    <a:p>
                      <a:pPr algn="ctr"/>
                      <a:r>
                        <a:rPr lang="en-US" sz="1500" dirty="0"/>
                        <a:t>Medicare Advantage HMO</a:t>
                      </a:r>
                    </a:p>
                  </a:txBody>
                  <a:tcPr marL="71299" marR="71299" marT="35648" marB="35648" anchor="ctr">
                    <a:solidFill>
                      <a:srgbClr val="003D78"/>
                    </a:solidFill>
                  </a:tcPr>
                </a:tc>
                <a:tc>
                  <a:txBody>
                    <a:bodyPr/>
                    <a:lstStyle/>
                    <a:p>
                      <a:pPr algn="ctr"/>
                      <a:r>
                        <a:rPr lang="en-US" sz="1500" dirty="0"/>
                        <a:t>Medigap Plan F w/PDP</a:t>
                      </a:r>
                    </a:p>
                  </a:txBody>
                  <a:tcPr marL="71299" marR="71299" marT="35648" marB="35648" anchor="ctr">
                    <a:solidFill>
                      <a:srgbClr val="003D78"/>
                    </a:solidFill>
                  </a:tcPr>
                </a:tc>
                <a:extLst>
                  <a:ext uri="{0D108BD9-81ED-4DB2-BD59-A6C34878D82A}">
                    <a16:rowId xmlns:a16="http://schemas.microsoft.com/office/drawing/2014/main" val="2336204648"/>
                  </a:ext>
                </a:extLst>
              </a:tr>
              <a:tr h="489430">
                <a:tc>
                  <a:txBody>
                    <a:bodyPr/>
                    <a:lstStyle/>
                    <a:p>
                      <a:r>
                        <a:rPr lang="en-US" sz="1600" b="1" dirty="0"/>
                        <a:t>Premium</a:t>
                      </a:r>
                    </a:p>
                  </a:txBody>
                  <a:tcPr marL="71299" marR="71299" marT="35648" marB="35648">
                    <a:solidFill>
                      <a:schemeClr val="tx2">
                        <a:lumMod val="60000"/>
                        <a:lumOff val="40000"/>
                        <a:alpha val="40000"/>
                      </a:schemeClr>
                    </a:solidFill>
                  </a:tcPr>
                </a:tc>
                <a:tc>
                  <a:txBody>
                    <a:bodyPr/>
                    <a:lstStyle/>
                    <a:p>
                      <a:pPr algn="ctr"/>
                      <a:r>
                        <a:rPr lang="en-US" sz="1500" dirty="0"/>
                        <a:t>$0 EE/ $0+Dep</a:t>
                      </a:r>
                    </a:p>
                  </a:txBody>
                  <a:tcPr marL="71299" marR="71299" marT="35648" marB="35648">
                    <a:solidFill>
                      <a:schemeClr val="tx2">
                        <a:lumMod val="60000"/>
                        <a:lumOff val="40000"/>
                        <a:alpha val="42000"/>
                      </a:schemeClr>
                    </a:solidFill>
                  </a:tcPr>
                </a:tc>
                <a:tc>
                  <a:txBody>
                    <a:bodyPr/>
                    <a:lstStyle/>
                    <a:p>
                      <a:pPr algn="ctr"/>
                      <a:r>
                        <a:rPr lang="en-US" sz="1500" dirty="0"/>
                        <a:t>$0 EE/ $0+Dep</a:t>
                      </a:r>
                    </a:p>
                  </a:txBody>
                  <a:tcPr marL="71299" marR="71299" marT="35648" marB="35648">
                    <a:solidFill>
                      <a:schemeClr val="tx2">
                        <a:lumMod val="60000"/>
                        <a:lumOff val="40000"/>
                        <a:alpha val="42000"/>
                      </a:schemeClr>
                    </a:solidFill>
                  </a:tcPr>
                </a:tc>
                <a:tc>
                  <a:txBody>
                    <a:bodyPr/>
                    <a:lstStyle/>
                    <a:p>
                      <a:pPr algn="ctr"/>
                      <a:r>
                        <a:rPr lang="en-US" sz="1500" dirty="0"/>
                        <a:t>$218 EE/ $479+Dep</a:t>
                      </a:r>
                    </a:p>
                  </a:txBody>
                  <a:tcPr marL="71299" marR="71299" marT="35648" marB="35648">
                    <a:solidFill>
                      <a:schemeClr val="tx2">
                        <a:lumMod val="60000"/>
                        <a:lumOff val="40000"/>
                        <a:alpha val="42000"/>
                      </a:schemeClr>
                    </a:solidFill>
                  </a:tcPr>
                </a:tc>
                <a:tc>
                  <a:txBody>
                    <a:bodyPr/>
                    <a:lstStyle/>
                    <a:p>
                      <a:pPr algn="ctr"/>
                      <a:r>
                        <a:rPr lang="en-US" sz="1500" dirty="0"/>
                        <a:t>$0 EE/ $0+Dep</a:t>
                      </a:r>
                    </a:p>
                  </a:txBody>
                  <a:tcPr marL="71299" marR="71299" marT="35648" marB="35648">
                    <a:solidFill>
                      <a:schemeClr val="tx2">
                        <a:lumMod val="60000"/>
                        <a:lumOff val="40000"/>
                        <a:alpha val="42000"/>
                      </a:schemeClr>
                    </a:solidFill>
                  </a:tcPr>
                </a:tc>
                <a:tc>
                  <a:txBody>
                    <a:bodyPr/>
                    <a:lstStyle/>
                    <a:p>
                      <a:pPr algn="ctr"/>
                      <a:r>
                        <a:rPr lang="en-US" sz="1500" dirty="0"/>
                        <a:t>$0</a:t>
                      </a:r>
                    </a:p>
                  </a:txBody>
                  <a:tcPr marL="71299" marR="71299" marT="35648" marB="35648">
                    <a:solidFill>
                      <a:schemeClr val="tx2">
                        <a:lumMod val="60000"/>
                        <a:lumOff val="40000"/>
                        <a:alpha val="40000"/>
                      </a:schemeClr>
                    </a:solidFill>
                  </a:tcPr>
                </a:tc>
                <a:tc>
                  <a:txBody>
                    <a:bodyPr/>
                    <a:lstStyle/>
                    <a:p>
                      <a:pPr algn="ctr"/>
                      <a:r>
                        <a:rPr lang="en-US" sz="1500" dirty="0"/>
                        <a:t>$182</a:t>
                      </a:r>
                    </a:p>
                  </a:txBody>
                  <a:tcPr marL="71299" marR="71299" marT="35648" marB="35648">
                    <a:solidFill>
                      <a:schemeClr val="tx2">
                        <a:lumMod val="60000"/>
                        <a:lumOff val="40000"/>
                        <a:alpha val="40000"/>
                      </a:schemeClr>
                    </a:solidFill>
                  </a:tcPr>
                </a:tc>
                <a:extLst>
                  <a:ext uri="{0D108BD9-81ED-4DB2-BD59-A6C34878D82A}">
                    <a16:rowId xmlns:a16="http://schemas.microsoft.com/office/drawing/2014/main" val="771108383"/>
                  </a:ext>
                </a:extLst>
              </a:tr>
              <a:tr h="489430">
                <a:tc>
                  <a:txBody>
                    <a:bodyPr/>
                    <a:lstStyle/>
                    <a:p>
                      <a:r>
                        <a:rPr lang="en-US" sz="1600" b="1" dirty="0"/>
                        <a:t>Deductible</a:t>
                      </a:r>
                    </a:p>
                  </a:txBody>
                  <a:tcPr marL="71299" marR="71299" marT="35648" marB="35648">
                    <a:solidFill>
                      <a:schemeClr val="tx2">
                        <a:lumMod val="60000"/>
                        <a:lumOff val="40000"/>
                        <a:alpha val="40000"/>
                      </a:schemeClr>
                    </a:solidFill>
                  </a:tcPr>
                </a:tc>
                <a:tc>
                  <a:txBody>
                    <a:bodyPr/>
                    <a:lstStyle/>
                    <a:p>
                      <a:pPr algn="ctr"/>
                      <a:r>
                        <a:rPr lang="en-US" sz="1500" dirty="0"/>
                        <a:t>$2,000</a:t>
                      </a:r>
                    </a:p>
                  </a:txBody>
                  <a:tcPr marL="71299" marR="71299" marT="35648" marB="35648">
                    <a:solidFill>
                      <a:schemeClr val="tx2">
                        <a:lumMod val="60000"/>
                        <a:lumOff val="40000"/>
                        <a:alpha val="42000"/>
                      </a:schemeClr>
                    </a:solidFill>
                  </a:tcPr>
                </a:tc>
                <a:tc>
                  <a:txBody>
                    <a:bodyPr/>
                    <a:lstStyle/>
                    <a:p>
                      <a:pPr algn="ctr"/>
                      <a:r>
                        <a:rPr lang="en-US" sz="1500" dirty="0"/>
                        <a:t>$0</a:t>
                      </a:r>
                    </a:p>
                  </a:txBody>
                  <a:tcPr marL="71299" marR="71299" marT="35648" marB="35648">
                    <a:solidFill>
                      <a:schemeClr val="tx2">
                        <a:lumMod val="60000"/>
                        <a:lumOff val="40000"/>
                        <a:alpha val="42000"/>
                      </a:schemeClr>
                    </a:solidFill>
                  </a:tcPr>
                </a:tc>
                <a:tc>
                  <a:txBody>
                    <a:bodyPr/>
                    <a:lstStyle/>
                    <a:p>
                      <a:pPr algn="ctr"/>
                      <a:r>
                        <a:rPr lang="en-US" sz="1500" dirty="0"/>
                        <a:t>$250</a:t>
                      </a:r>
                    </a:p>
                  </a:txBody>
                  <a:tcPr marL="71299" marR="71299" marT="35648" marB="35648">
                    <a:solidFill>
                      <a:schemeClr val="tx2">
                        <a:lumMod val="60000"/>
                        <a:lumOff val="40000"/>
                        <a:alpha val="42000"/>
                      </a:schemeClr>
                    </a:solidFill>
                  </a:tcPr>
                </a:tc>
                <a:tc>
                  <a:txBody>
                    <a:bodyPr/>
                    <a:lstStyle/>
                    <a:p>
                      <a:pPr algn="ctr"/>
                      <a:r>
                        <a:rPr lang="en-US" sz="1500" dirty="0"/>
                        <a:t>$2,800</a:t>
                      </a:r>
                    </a:p>
                  </a:txBody>
                  <a:tcPr marL="71299" marR="71299" marT="35648" marB="35648">
                    <a:solidFill>
                      <a:schemeClr val="tx2">
                        <a:lumMod val="60000"/>
                        <a:lumOff val="40000"/>
                        <a:alpha val="42000"/>
                      </a:schemeClr>
                    </a:solidFill>
                  </a:tcPr>
                </a:tc>
                <a:tc>
                  <a:txBody>
                    <a:bodyPr/>
                    <a:lstStyle/>
                    <a:p>
                      <a:pPr algn="ctr"/>
                      <a:r>
                        <a:rPr lang="en-US" sz="1500" dirty="0"/>
                        <a:t>$0</a:t>
                      </a:r>
                    </a:p>
                  </a:txBody>
                  <a:tcPr marL="71299" marR="71299" marT="35648" marB="35648">
                    <a:solidFill>
                      <a:schemeClr val="tx2">
                        <a:lumMod val="60000"/>
                        <a:lumOff val="40000"/>
                        <a:alpha val="40000"/>
                      </a:schemeClr>
                    </a:solidFill>
                  </a:tcPr>
                </a:tc>
                <a:tc>
                  <a:txBody>
                    <a:bodyPr/>
                    <a:lstStyle/>
                    <a:p>
                      <a:pPr algn="ctr"/>
                      <a:r>
                        <a:rPr lang="en-US" sz="1500" dirty="0"/>
                        <a:t>$0</a:t>
                      </a:r>
                    </a:p>
                  </a:txBody>
                  <a:tcPr marL="71299" marR="71299" marT="35648" marB="35648">
                    <a:solidFill>
                      <a:schemeClr val="tx2">
                        <a:lumMod val="60000"/>
                        <a:lumOff val="40000"/>
                        <a:alpha val="40000"/>
                      </a:schemeClr>
                    </a:solidFill>
                  </a:tcPr>
                </a:tc>
                <a:extLst>
                  <a:ext uri="{0D108BD9-81ED-4DB2-BD59-A6C34878D82A}">
                    <a16:rowId xmlns:a16="http://schemas.microsoft.com/office/drawing/2014/main" val="3282170866"/>
                  </a:ext>
                </a:extLst>
              </a:tr>
              <a:tr h="553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OOP Max</a:t>
                      </a:r>
                    </a:p>
                    <a:p>
                      <a:endParaRPr lang="en-US" sz="1500" dirty="0"/>
                    </a:p>
                  </a:txBody>
                  <a:tcPr marL="71299" marR="71299" marT="35648" marB="35648">
                    <a:solidFill>
                      <a:schemeClr val="bg2">
                        <a:lumMod val="50000"/>
                        <a:alpha val="40000"/>
                      </a:schemeClr>
                    </a:solidFill>
                  </a:tcPr>
                </a:tc>
                <a:tc>
                  <a:txBody>
                    <a:bodyPr/>
                    <a:lstStyle/>
                    <a:p>
                      <a:pPr algn="ctr"/>
                      <a:r>
                        <a:rPr lang="en-US" sz="1500" dirty="0"/>
                        <a:t>$3,500</a:t>
                      </a:r>
                    </a:p>
                  </a:txBody>
                  <a:tcPr marL="71299" marR="71299" marT="35648" marB="35648">
                    <a:solidFill>
                      <a:schemeClr val="bg2">
                        <a:lumMod val="50000"/>
                        <a:alpha val="40000"/>
                      </a:schemeClr>
                    </a:solidFill>
                  </a:tcPr>
                </a:tc>
                <a:tc>
                  <a:txBody>
                    <a:bodyPr/>
                    <a:lstStyle/>
                    <a:p>
                      <a:pPr algn="ctr"/>
                      <a:r>
                        <a:rPr lang="en-US" sz="1500" dirty="0"/>
                        <a:t>$1,500</a:t>
                      </a:r>
                    </a:p>
                  </a:txBody>
                  <a:tcPr marL="71299" marR="71299" marT="35648" marB="35648">
                    <a:solidFill>
                      <a:schemeClr val="bg2">
                        <a:lumMod val="50000"/>
                        <a:alpha val="40000"/>
                      </a:schemeClr>
                    </a:solidFill>
                  </a:tcPr>
                </a:tc>
                <a:tc>
                  <a:txBody>
                    <a:bodyPr/>
                    <a:lstStyle/>
                    <a:p>
                      <a:pPr algn="ctr"/>
                      <a:r>
                        <a:rPr lang="en-US" sz="1500" dirty="0"/>
                        <a:t>$2,750</a:t>
                      </a:r>
                    </a:p>
                  </a:txBody>
                  <a:tcPr marL="71299" marR="71299" marT="35648" marB="35648">
                    <a:solidFill>
                      <a:schemeClr val="bg2">
                        <a:lumMod val="50000"/>
                        <a:alpha val="40000"/>
                      </a:schemeClr>
                    </a:solidFill>
                  </a:tcPr>
                </a:tc>
                <a:tc>
                  <a:txBody>
                    <a:bodyPr/>
                    <a:lstStyle/>
                    <a:p>
                      <a:pPr algn="ctr"/>
                      <a:r>
                        <a:rPr lang="en-US" sz="1500" dirty="0"/>
                        <a:t>$5,500</a:t>
                      </a:r>
                    </a:p>
                  </a:txBody>
                  <a:tcPr marL="71299" marR="71299" marT="35648" marB="35648">
                    <a:solidFill>
                      <a:schemeClr val="bg2">
                        <a:lumMod val="50000"/>
                        <a:alpha val="40000"/>
                      </a:schemeClr>
                    </a:solidFill>
                  </a:tcPr>
                </a:tc>
                <a:tc>
                  <a:txBody>
                    <a:bodyPr/>
                    <a:lstStyle/>
                    <a:p>
                      <a:pPr algn="ctr"/>
                      <a:r>
                        <a:rPr lang="en-US" sz="1500" dirty="0"/>
                        <a:t>$499</a:t>
                      </a:r>
                    </a:p>
                  </a:txBody>
                  <a:tcPr marL="71299" marR="71299" marT="35648" marB="35648">
                    <a:solidFill>
                      <a:schemeClr val="bg2">
                        <a:lumMod val="50000"/>
                        <a:alpha val="40000"/>
                      </a:schemeClr>
                    </a:solidFill>
                  </a:tcPr>
                </a:tc>
                <a:tc>
                  <a:txBody>
                    <a:bodyPr/>
                    <a:lstStyle/>
                    <a:p>
                      <a:pPr algn="ctr"/>
                      <a:r>
                        <a:rPr lang="en-US" sz="1500" dirty="0"/>
                        <a:t>$0</a:t>
                      </a:r>
                    </a:p>
                  </a:txBody>
                  <a:tcPr marL="71299" marR="71299" marT="35648" marB="35648">
                    <a:solidFill>
                      <a:schemeClr val="bg2">
                        <a:lumMod val="50000"/>
                        <a:alpha val="40000"/>
                      </a:schemeClr>
                    </a:solidFill>
                  </a:tcPr>
                </a:tc>
                <a:extLst>
                  <a:ext uri="{0D108BD9-81ED-4DB2-BD59-A6C34878D82A}">
                    <a16:rowId xmlns:a16="http://schemas.microsoft.com/office/drawing/2014/main" val="2028911720"/>
                  </a:ext>
                </a:extLst>
              </a:tr>
              <a:tr h="594149">
                <a:tc>
                  <a:txBody>
                    <a:bodyPr/>
                    <a:lstStyle/>
                    <a:p>
                      <a:r>
                        <a:rPr lang="en-US" sz="1600" b="1" dirty="0"/>
                        <a:t>Doctor Copay</a:t>
                      </a:r>
                    </a:p>
                  </a:txBody>
                  <a:tcPr marL="71299" marR="71299" marT="35648" marB="35648">
                    <a:solidFill>
                      <a:schemeClr val="tx2">
                        <a:lumMod val="60000"/>
                        <a:lumOff val="40000"/>
                        <a:alpha val="40000"/>
                      </a:schemeClr>
                    </a:solidFill>
                  </a:tcPr>
                </a:tc>
                <a:tc>
                  <a:txBody>
                    <a:bodyPr/>
                    <a:lstStyle/>
                    <a:p>
                      <a:pPr algn="ctr"/>
                      <a:r>
                        <a:rPr lang="en-US" sz="1500" dirty="0"/>
                        <a:t>$0</a:t>
                      </a:r>
                    </a:p>
                  </a:txBody>
                  <a:tcPr marL="71299" marR="71299" marT="35648" marB="35648">
                    <a:solidFill>
                      <a:schemeClr val="tx2">
                        <a:lumMod val="60000"/>
                        <a:lumOff val="40000"/>
                        <a:alpha val="40000"/>
                      </a:schemeClr>
                    </a:solidFill>
                  </a:tcPr>
                </a:tc>
                <a:tc>
                  <a:txBody>
                    <a:bodyPr/>
                    <a:lstStyle/>
                    <a:p>
                      <a:pPr algn="ctr"/>
                      <a:r>
                        <a:rPr lang="en-US" sz="1500" dirty="0"/>
                        <a:t>$10</a:t>
                      </a:r>
                    </a:p>
                  </a:txBody>
                  <a:tcPr marL="71299" marR="71299" marT="35648" marB="35648">
                    <a:solidFill>
                      <a:schemeClr val="tx2">
                        <a:lumMod val="60000"/>
                        <a:lumOff val="40000"/>
                        <a:alpha val="40000"/>
                      </a:schemeClr>
                    </a:solidFill>
                  </a:tcPr>
                </a:tc>
                <a:tc>
                  <a:txBody>
                    <a:bodyPr/>
                    <a:lstStyle/>
                    <a:p>
                      <a:pPr algn="ctr"/>
                      <a:r>
                        <a:rPr lang="en-US" sz="1500" dirty="0"/>
                        <a:t>$15</a:t>
                      </a:r>
                    </a:p>
                  </a:txBody>
                  <a:tcPr marL="71299" marR="71299" marT="35648" marB="35648">
                    <a:solidFill>
                      <a:schemeClr val="tx2">
                        <a:lumMod val="60000"/>
                        <a:lumOff val="40000"/>
                        <a:alpha val="40000"/>
                      </a:schemeClr>
                    </a:solidFill>
                  </a:tcPr>
                </a:tc>
                <a:tc>
                  <a:txBody>
                    <a:bodyPr/>
                    <a:lstStyle/>
                    <a:p>
                      <a:pPr algn="ctr"/>
                      <a:r>
                        <a:rPr lang="en-US" sz="1500" dirty="0" err="1"/>
                        <a:t>Ded</a:t>
                      </a:r>
                      <a:r>
                        <a:rPr lang="en-US" sz="1500" dirty="0"/>
                        <a:t> + 20%</a:t>
                      </a:r>
                    </a:p>
                  </a:txBody>
                  <a:tcPr marL="71299" marR="71299" marT="35648" marB="35648">
                    <a:solidFill>
                      <a:schemeClr val="tx2">
                        <a:lumMod val="60000"/>
                        <a:lumOff val="40000"/>
                        <a:alpha val="40000"/>
                      </a:schemeClr>
                    </a:solidFill>
                  </a:tcPr>
                </a:tc>
                <a:tc>
                  <a:txBody>
                    <a:bodyPr/>
                    <a:lstStyle/>
                    <a:p>
                      <a:pPr algn="ctr"/>
                      <a:r>
                        <a:rPr lang="en-US" sz="1500" dirty="0"/>
                        <a:t>$0</a:t>
                      </a:r>
                    </a:p>
                  </a:txBody>
                  <a:tcPr marL="71299" marR="71299" marT="35648" marB="35648">
                    <a:solidFill>
                      <a:schemeClr val="tx2">
                        <a:lumMod val="60000"/>
                        <a:lumOff val="40000"/>
                        <a:alpha val="40000"/>
                      </a:schemeClr>
                    </a:solidFill>
                  </a:tcPr>
                </a:tc>
                <a:tc>
                  <a:txBody>
                    <a:bodyPr/>
                    <a:lstStyle/>
                    <a:p>
                      <a:pPr algn="ctr"/>
                      <a:r>
                        <a:rPr lang="en-US" sz="1500" dirty="0"/>
                        <a:t>$0</a:t>
                      </a:r>
                    </a:p>
                  </a:txBody>
                  <a:tcPr marL="71299" marR="71299" marT="35648" marB="35648">
                    <a:solidFill>
                      <a:schemeClr val="tx2">
                        <a:lumMod val="60000"/>
                        <a:lumOff val="40000"/>
                        <a:alpha val="40000"/>
                      </a:schemeClr>
                    </a:solidFill>
                  </a:tcPr>
                </a:tc>
                <a:extLst>
                  <a:ext uri="{0D108BD9-81ED-4DB2-BD59-A6C34878D82A}">
                    <a16:rowId xmlns:a16="http://schemas.microsoft.com/office/drawing/2014/main" val="2129507748"/>
                  </a:ext>
                </a:extLst>
              </a:tr>
              <a:tr h="539769">
                <a:tc>
                  <a:txBody>
                    <a:bodyPr/>
                    <a:lstStyle/>
                    <a:p>
                      <a:r>
                        <a:rPr lang="en-US" sz="1600" b="1" dirty="0"/>
                        <a:t>Emergency Room</a:t>
                      </a:r>
                    </a:p>
                  </a:txBody>
                  <a:tcPr marL="71299" marR="71299" marT="35648" marB="35648">
                    <a:solidFill>
                      <a:schemeClr val="bg2">
                        <a:lumMod val="50000"/>
                        <a:alpha val="40000"/>
                      </a:schemeClr>
                    </a:solidFill>
                  </a:tcPr>
                </a:tc>
                <a:tc>
                  <a:txBody>
                    <a:bodyPr/>
                    <a:lstStyle/>
                    <a:p>
                      <a:pPr algn="ctr"/>
                      <a:r>
                        <a:rPr lang="en-US" sz="1500" dirty="0"/>
                        <a:t>$100</a:t>
                      </a:r>
                    </a:p>
                  </a:txBody>
                  <a:tcPr marL="71299" marR="71299" marT="35648" marB="35648">
                    <a:solidFill>
                      <a:schemeClr val="bg2">
                        <a:lumMod val="50000"/>
                        <a:alpha val="40000"/>
                      </a:schemeClr>
                    </a:solidFill>
                  </a:tcPr>
                </a:tc>
                <a:tc>
                  <a:txBody>
                    <a:bodyPr/>
                    <a:lstStyle/>
                    <a:p>
                      <a:pPr algn="ctr"/>
                      <a:r>
                        <a:rPr lang="en-US" sz="1500" dirty="0"/>
                        <a:t>$150</a:t>
                      </a:r>
                    </a:p>
                  </a:txBody>
                  <a:tcPr marL="71299" marR="71299" marT="35648" marB="35648">
                    <a:solidFill>
                      <a:schemeClr val="bg2">
                        <a:lumMod val="50000"/>
                        <a:alpha val="40000"/>
                      </a:schemeClr>
                    </a:solidFill>
                  </a:tcPr>
                </a:tc>
                <a:tc>
                  <a:txBody>
                    <a:bodyPr/>
                    <a:lstStyle/>
                    <a:p>
                      <a:pPr algn="ctr"/>
                      <a:r>
                        <a:rPr lang="en-US" sz="1500" dirty="0"/>
                        <a:t>$150 + Ded+10%</a:t>
                      </a:r>
                    </a:p>
                  </a:txBody>
                  <a:tcPr marL="71299" marR="71299" marT="35648" marB="35648">
                    <a:solidFill>
                      <a:schemeClr val="bg2">
                        <a:lumMod val="50000"/>
                        <a:alpha val="40000"/>
                      </a:schemeClr>
                    </a:solidFill>
                  </a:tcPr>
                </a:tc>
                <a:tc>
                  <a:txBody>
                    <a:bodyPr/>
                    <a:lstStyle/>
                    <a:p>
                      <a:pPr algn="ctr"/>
                      <a:r>
                        <a:rPr lang="en-US" sz="1500" dirty="0"/>
                        <a:t>$150 + </a:t>
                      </a:r>
                      <a:r>
                        <a:rPr lang="en-US" sz="1500" dirty="0" err="1"/>
                        <a:t>Ded</a:t>
                      </a:r>
                      <a:r>
                        <a:rPr lang="en-US" sz="1500" dirty="0"/>
                        <a:t> + 20%</a:t>
                      </a:r>
                    </a:p>
                  </a:txBody>
                  <a:tcPr marL="71299" marR="71299" marT="35648" marB="35648">
                    <a:solidFill>
                      <a:schemeClr val="bg2">
                        <a:lumMod val="5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$90</a:t>
                      </a:r>
                    </a:p>
                    <a:p>
                      <a:pPr algn="ctr"/>
                      <a:endParaRPr lang="en-US" sz="1500" dirty="0"/>
                    </a:p>
                  </a:txBody>
                  <a:tcPr marL="71299" marR="71299" marT="35648" marB="35648">
                    <a:solidFill>
                      <a:schemeClr val="bg2">
                        <a:lumMod val="50000"/>
                        <a:alpha val="40000"/>
                      </a:schemeClr>
                    </a:solidFill>
                  </a:tcPr>
                </a:tc>
                <a:tc>
                  <a:txBody>
                    <a:bodyPr/>
                    <a:lstStyle/>
                    <a:p>
                      <a:pPr algn="ctr"/>
                      <a:r>
                        <a:rPr lang="en-US" sz="1500" dirty="0"/>
                        <a:t>$0</a:t>
                      </a:r>
                    </a:p>
                  </a:txBody>
                  <a:tcPr marL="71299" marR="71299" marT="35648" marB="35648">
                    <a:solidFill>
                      <a:schemeClr val="bg2">
                        <a:lumMod val="50000"/>
                        <a:alpha val="40000"/>
                      </a:schemeClr>
                    </a:solidFill>
                  </a:tcPr>
                </a:tc>
                <a:extLst>
                  <a:ext uri="{0D108BD9-81ED-4DB2-BD59-A6C34878D82A}">
                    <a16:rowId xmlns:a16="http://schemas.microsoft.com/office/drawing/2014/main" val="4162041584"/>
                  </a:ext>
                </a:extLst>
              </a:tr>
              <a:tr h="539769">
                <a:tc>
                  <a:txBody>
                    <a:bodyPr/>
                    <a:lstStyle/>
                    <a:p>
                      <a:r>
                        <a:rPr lang="en-US" sz="1600" b="1" dirty="0"/>
                        <a:t>Hospital</a:t>
                      </a:r>
                    </a:p>
                  </a:txBody>
                  <a:tcPr marL="71299" marR="71299" marT="35648" marB="35648">
                    <a:solidFill>
                      <a:schemeClr val="tx2">
                        <a:lumMod val="60000"/>
                        <a:lumOff val="4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$300/day</a:t>
                      </a:r>
                    </a:p>
                  </a:txBody>
                  <a:tcPr marL="71299" marR="71299" marT="35648" marB="35648">
                    <a:solidFill>
                      <a:schemeClr val="tx2">
                        <a:lumMod val="60000"/>
                        <a:lumOff val="4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$250</a:t>
                      </a:r>
                    </a:p>
                  </a:txBody>
                  <a:tcPr marL="71299" marR="71299" marT="35648" marB="35648">
                    <a:solidFill>
                      <a:schemeClr val="tx2">
                        <a:lumMod val="60000"/>
                        <a:lumOff val="4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Ded+10%</a:t>
                      </a:r>
                    </a:p>
                  </a:txBody>
                  <a:tcPr marL="71299" marR="71299" marT="35648" marB="35648">
                    <a:solidFill>
                      <a:schemeClr val="tx2">
                        <a:lumMod val="60000"/>
                        <a:lumOff val="4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a:t>Ded</a:t>
                      </a:r>
                      <a:r>
                        <a:rPr lang="en-US" sz="1500" dirty="0"/>
                        <a:t> + 20%</a:t>
                      </a:r>
                    </a:p>
                  </a:txBody>
                  <a:tcPr marL="71299" marR="71299" marT="35648" marB="35648">
                    <a:solidFill>
                      <a:schemeClr val="tx2">
                        <a:lumMod val="60000"/>
                        <a:lumOff val="40000"/>
                        <a:alpha val="40000"/>
                      </a:schemeClr>
                    </a:solidFill>
                  </a:tcPr>
                </a:tc>
                <a:tc>
                  <a:txBody>
                    <a:bodyPr/>
                    <a:lstStyle/>
                    <a:p>
                      <a:pPr algn="ctr"/>
                      <a:r>
                        <a:rPr lang="en-US" sz="1500" dirty="0"/>
                        <a:t>$0</a:t>
                      </a:r>
                    </a:p>
                  </a:txBody>
                  <a:tcPr marL="71299" marR="71299" marT="35648" marB="35648">
                    <a:solidFill>
                      <a:schemeClr val="tx2">
                        <a:lumMod val="60000"/>
                        <a:lumOff val="40000"/>
                        <a:alpha val="40000"/>
                      </a:schemeClr>
                    </a:solidFill>
                  </a:tcPr>
                </a:tc>
                <a:tc>
                  <a:txBody>
                    <a:bodyPr/>
                    <a:lstStyle/>
                    <a:p>
                      <a:pPr algn="ctr"/>
                      <a:r>
                        <a:rPr lang="en-US" sz="1500" dirty="0"/>
                        <a:t>$0</a:t>
                      </a:r>
                    </a:p>
                  </a:txBody>
                  <a:tcPr marL="71299" marR="71299" marT="35648" marB="35648">
                    <a:solidFill>
                      <a:schemeClr val="tx2">
                        <a:lumMod val="60000"/>
                        <a:lumOff val="40000"/>
                        <a:alpha val="40000"/>
                      </a:schemeClr>
                    </a:solidFill>
                  </a:tcPr>
                </a:tc>
                <a:extLst>
                  <a:ext uri="{0D108BD9-81ED-4DB2-BD59-A6C34878D82A}">
                    <a16:rowId xmlns:a16="http://schemas.microsoft.com/office/drawing/2014/main" val="1749249809"/>
                  </a:ext>
                </a:extLst>
              </a:tr>
              <a:tr h="489430">
                <a:tc>
                  <a:txBody>
                    <a:bodyPr/>
                    <a:lstStyle/>
                    <a:p>
                      <a:r>
                        <a:rPr lang="en-US" sz="1600" b="1" dirty="0"/>
                        <a:t>Prescriptions</a:t>
                      </a:r>
                    </a:p>
                  </a:txBody>
                  <a:tcPr marL="71299" marR="71299" marT="35648" marB="35648">
                    <a:solidFill>
                      <a:schemeClr val="bg2">
                        <a:lumMod val="50000"/>
                        <a:alpha val="39000"/>
                      </a:schemeClr>
                    </a:solidFill>
                  </a:tcPr>
                </a:tc>
                <a:tc>
                  <a:txBody>
                    <a:bodyPr/>
                    <a:lstStyle/>
                    <a:p>
                      <a:pPr algn="ctr"/>
                      <a:r>
                        <a:rPr lang="en-US" sz="1100" dirty="0"/>
                        <a:t>$10/$30*</a:t>
                      </a:r>
                    </a:p>
                  </a:txBody>
                  <a:tcPr marL="71299" marR="71299" marT="35648" marB="35648" anchor="ctr">
                    <a:solidFill>
                      <a:schemeClr val="bg2">
                        <a:lumMod val="50000"/>
                        <a:alpha val="40000"/>
                      </a:schemeClr>
                    </a:solidFill>
                  </a:tcPr>
                </a:tc>
                <a:tc>
                  <a:txBody>
                    <a:bodyPr/>
                    <a:lstStyle/>
                    <a:p>
                      <a:pPr algn="ctr"/>
                      <a:r>
                        <a:rPr lang="en-US" sz="1100" dirty="0">
                          <a:latin typeface="+mn-lt"/>
                        </a:rPr>
                        <a:t>$10/$25/$40/20%</a:t>
                      </a:r>
                    </a:p>
                  </a:txBody>
                  <a:tcPr marL="71299" marR="71299" marT="35648" marB="35648" anchor="ctr">
                    <a:solidFill>
                      <a:schemeClr val="bg2">
                        <a:lumMod val="50000"/>
                        <a:alpha val="40000"/>
                      </a:schemeClr>
                    </a:solidFill>
                  </a:tcPr>
                </a:tc>
                <a:tc>
                  <a:txBody>
                    <a:bodyPr/>
                    <a:lstStyle/>
                    <a:p>
                      <a:pPr algn="ctr"/>
                      <a:r>
                        <a:rPr lang="en-US" sz="1100" dirty="0">
                          <a:latin typeface="+mn-lt"/>
                        </a:rPr>
                        <a:t>$10/$25/$40/30%</a:t>
                      </a:r>
                    </a:p>
                  </a:txBody>
                  <a:tcPr marL="71299" marR="71299" marT="35648" marB="35648" anchor="ctr">
                    <a:solidFill>
                      <a:schemeClr val="bg2">
                        <a:lumMod val="50000"/>
                        <a:alpha val="40000"/>
                      </a:schemeClr>
                    </a:solidFill>
                  </a:tcPr>
                </a:tc>
                <a:tc>
                  <a:txBody>
                    <a:bodyPr/>
                    <a:lstStyle/>
                    <a:p>
                      <a:pPr algn="ctr"/>
                      <a:r>
                        <a:rPr lang="en-US" sz="1100" dirty="0"/>
                        <a:t>$10/$25/$40/30%</a:t>
                      </a:r>
                    </a:p>
                  </a:txBody>
                  <a:tcPr marL="71299" marR="71299" marT="35648" marB="35648" anchor="ctr">
                    <a:solidFill>
                      <a:schemeClr val="bg2">
                        <a:lumMod val="50000"/>
                        <a:alpha val="40000"/>
                      </a:schemeClr>
                    </a:solidFill>
                  </a:tcPr>
                </a:tc>
                <a:tc>
                  <a:txBody>
                    <a:bodyPr/>
                    <a:lstStyle/>
                    <a:p>
                      <a:pPr algn="ctr"/>
                      <a:r>
                        <a:rPr lang="en-US" sz="1100" dirty="0"/>
                        <a:t>$0/$5/$42/$95/33%</a:t>
                      </a:r>
                    </a:p>
                  </a:txBody>
                  <a:tcPr marL="71299" marR="71299" marT="35648" marB="35648" anchor="ctr">
                    <a:solidFill>
                      <a:schemeClr val="bg2">
                        <a:lumMod val="50000"/>
                        <a:alpha val="40000"/>
                      </a:schemeClr>
                    </a:solidFill>
                  </a:tcPr>
                </a:tc>
                <a:tc>
                  <a:txBody>
                    <a:bodyPr/>
                    <a:lstStyle/>
                    <a:p>
                      <a:pPr algn="ctr"/>
                      <a:r>
                        <a:rPr lang="en-US" sz="1100" dirty="0"/>
                        <a:t>$1/$4/$47/35%/25%</a:t>
                      </a:r>
                    </a:p>
                  </a:txBody>
                  <a:tcPr marL="71299" marR="71299" marT="35648" marB="35648" anchor="ctr">
                    <a:solidFill>
                      <a:schemeClr val="bg2">
                        <a:lumMod val="50000"/>
                        <a:alpha val="40000"/>
                      </a:schemeClr>
                    </a:solidFill>
                  </a:tcPr>
                </a:tc>
                <a:extLst>
                  <a:ext uri="{0D108BD9-81ED-4DB2-BD59-A6C34878D82A}">
                    <a16:rowId xmlns:a16="http://schemas.microsoft.com/office/drawing/2014/main" val="1928435675"/>
                  </a:ext>
                </a:extLst>
              </a:tr>
            </a:tbl>
          </a:graphicData>
        </a:graphic>
      </p:graphicFrame>
    </p:spTree>
    <p:extLst>
      <p:ext uri="{BB962C8B-B14F-4D97-AF65-F5344CB8AC3E}">
        <p14:creationId xmlns:p14="http://schemas.microsoft.com/office/powerpoint/2010/main" val="243558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CB5C26-143E-D091-E070-9254E24AB9AA}"/>
              </a:ext>
            </a:extLst>
          </p:cNvPr>
          <p:cNvPicPr>
            <a:picLocks noChangeAspect="1"/>
          </p:cNvPicPr>
          <p:nvPr/>
        </p:nvPicPr>
        <p:blipFill>
          <a:blip r:embed="rId3"/>
          <a:stretch>
            <a:fillRect/>
          </a:stretch>
        </p:blipFill>
        <p:spPr>
          <a:xfrm>
            <a:off x="3648456" y="4038600"/>
            <a:ext cx="1847088" cy="1109472"/>
          </a:xfrm>
          <a:prstGeom prst="rect">
            <a:avLst/>
          </a:prstGeom>
        </p:spPr>
      </p:pic>
    </p:spTree>
    <p:extLst>
      <p:ext uri="{BB962C8B-B14F-4D97-AF65-F5344CB8AC3E}">
        <p14:creationId xmlns:p14="http://schemas.microsoft.com/office/powerpoint/2010/main" val="324236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floor, person, standing&#10;&#10;Description automatically generated">
            <a:extLst>
              <a:ext uri="{FF2B5EF4-FFF2-40B4-BE49-F238E27FC236}">
                <a16:creationId xmlns:a16="http://schemas.microsoft.com/office/drawing/2014/main" id="{A73637D7-23F8-4E47-9F88-B2FE2955E74B}"/>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6ACD4963-1D6B-664E-A1CC-A533C96CBE7D}"/>
              </a:ext>
            </a:extLst>
          </p:cNvPr>
          <p:cNvSpPr>
            <a:spLocks noGrp="1"/>
          </p:cNvSpPr>
          <p:nvPr>
            <p:ph type="title"/>
          </p:nvPr>
        </p:nvSpPr>
        <p:spPr/>
        <p:txBody>
          <a:bodyPr/>
          <a:lstStyle/>
          <a:p>
            <a:r>
              <a:rPr lang="en-US" dirty="0"/>
              <a:t>Enrollment Steps:</a:t>
            </a:r>
            <a:br>
              <a:rPr lang="en-US" dirty="0"/>
            </a:br>
            <a:r>
              <a:rPr lang="en-US" dirty="0"/>
              <a:t>Contact SGIA</a:t>
            </a:r>
          </a:p>
        </p:txBody>
      </p:sp>
      <p:sp>
        <p:nvSpPr>
          <p:cNvPr id="4" name="Text Placeholder 3">
            <a:extLst>
              <a:ext uri="{FF2B5EF4-FFF2-40B4-BE49-F238E27FC236}">
                <a16:creationId xmlns:a16="http://schemas.microsoft.com/office/drawing/2014/main" id="{BA3F5F53-77AD-F041-93DE-B1D080D5FCA9}"/>
              </a:ext>
            </a:extLst>
          </p:cNvPr>
          <p:cNvSpPr>
            <a:spLocks noGrp="1"/>
          </p:cNvSpPr>
          <p:nvPr>
            <p:ph type="body" sz="quarter" idx="10"/>
          </p:nvPr>
        </p:nvSpPr>
        <p:spPr/>
        <p:txBody>
          <a:bodyPr/>
          <a:lstStyle/>
          <a:p>
            <a:r>
              <a:rPr lang="en-US" b="1" dirty="0"/>
              <a:t>Our Steps</a:t>
            </a:r>
          </a:p>
          <a:p>
            <a:pPr marL="285750" indent="-285750">
              <a:buFont typeface="Arial" panose="020B0604020202020204" pitchFamily="34" charset="0"/>
              <a:buChar char="•"/>
            </a:pPr>
            <a:r>
              <a:rPr lang="en-US" dirty="0"/>
              <a:t>Complete a needs assessment</a:t>
            </a:r>
          </a:p>
          <a:p>
            <a:pPr marL="285750" indent="-285750">
              <a:buFont typeface="Arial" panose="020B0604020202020204" pitchFamily="34" charset="0"/>
              <a:buChar char="•"/>
            </a:pPr>
            <a:r>
              <a:rPr lang="en-US" dirty="0"/>
              <a:t>Verify enrollment in Medicare Part A and B (if necessary, assist in enrolling in Medicare)</a:t>
            </a:r>
          </a:p>
          <a:p>
            <a:pPr marL="285750" indent="-285750">
              <a:buFont typeface="Arial" panose="020B0604020202020204" pitchFamily="34" charset="0"/>
              <a:buChar char="•"/>
            </a:pPr>
            <a:r>
              <a:rPr lang="en-US" dirty="0"/>
              <a:t>Complete analysis and identify plan options</a:t>
            </a:r>
          </a:p>
          <a:p>
            <a:pPr marL="285750" indent="-285750">
              <a:buFont typeface="Arial" panose="020B0604020202020204" pitchFamily="34" charset="0"/>
              <a:buChar char="•"/>
            </a:pPr>
            <a:r>
              <a:rPr lang="en-US" dirty="0"/>
              <a:t>Present the most cost-effective plan option</a:t>
            </a:r>
          </a:p>
          <a:p>
            <a:pPr marL="285750" indent="-285750">
              <a:buFont typeface="Arial" panose="020B0604020202020204" pitchFamily="34" charset="0"/>
              <a:buChar char="•"/>
            </a:pPr>
            <a:r>
              <a:rPr lang="en-US" dirty="0"/>
              <a:t>Prepare enrollment materials and collect signatures</a:t>
            </a:r>
          </a:p>
          <a:p>
            <a:pPr marL="285750" indent="-285750">
              <a:buFont typeface="Arial" panose="020B0604020202020204" pitchFamily="34" charset="0"/>
              <a:buChar char="•"/>
            </a:pPr>
            <a:r>
              <a:rPr lang="en-US" dirty="0"/>
              <a:t>Submit application to the health plan and monitor progress</a:t>
            </a:r>
          </a:p>
          <a:p>
            <a:pPr marL="285750" indent="-285750">
              <a:buFont typeface="Arial" panose="020B0604020202020204" pitchFamily="34" charset="0"/>
              <a:buChar char="•"/>
            </a:pPr>
            <a:r>
              <a:rPr lang="en-US" dirty="0"/>
              <a:t>Notify you when approved and when you will receive your ID cards</a:t>
            </a:r>
          </a:p>
          <a:p>
            <a:r>
              <a:rPr lang="en-US" b="1" dirty="0"/>
              <a:t>Your Steps</a:t>
            </a:r>
          </a:p>
          <a:p>
            <a:pPr marL="214308" indent="-214308">
              <a:buClr>
                <a:srgbClr val="47677F"/>
              </a:buClr>
              <a:buFont typeface="Arial"/>
              <a:buChar char="•"/>
              <a:defRPr/>
            </a:pPr>
            <a:r>
              <a:rPr lang="en-US" dirty="0">
                <a:ea typeface="ＭＳ Ｐゴシック" charset="0"/>
              </a:rPr>
              <a:t>Decide whether the option presented is appropriate</a:t>
            </a:r>
          </a:p>
          <a:p>
            <a:pPr marL="214308" indent="-214308">
              <a:buClr>
                <a:srgbClr val="47677F"/>
              </a:buClr>
              <a:buFont typeface="Arial"/>
              <a:buChar char="•"/>
              <a:defRPr/>
            </a:pPr>
            <a:r>
              <a:rPr lang="en-US" dirty="0">
                <a:ea typeface="ＭＳ Ｐゴシック" charset="0"/>
              </a:rPr>
              <a:t>Sign and send signature pages back for processing</a:t>
            </a:r>
            <a:endParaRPr lang="en-US" dirty="0"/>
          </a:p>
          <a:p>
            <a:endParaRPr lang="en-US" dirty="0"/>
          </a:p>
        </p:txBody>
      </p:sp>
    </p:spTree>
    <p:extLst>
      <p:ext uri="{BB962C8B-B14F-4D97-AF65-F5344CB8AC3E}">
        <p14:creationId xmlns:p14="http://schemas.microsoft.com/office/powerpoint/2010/main" val="153263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EA4F2DA-A7CD-0A49-A99C-CF2FAE91E62B}"/>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F81E947B-1399-C149-B3A0-683D32223EBA}"/>
              </a:ext>
            </a:extLst>
          </p:cNvPr>
          <p:cNvSpPr>
            <a:spLocks noGrp="1"/>
          </p:cNvSpPr>
          <p:nvPr>
            <p:ph type="ctrTitle"/>
          </p:nvPr>
        </p:nvSpPr>
        <p:spPr>
          <a:xfrm>
            <a:off x="685798" y="5362202"/>
            <a:ext cx="7772400" cy="696277"/>
          </a:xfrm>
        </p:spPr>
        <p:txBody>
          <a:bodyPr/>
          <a:lstStyle/>
          <a:p>
            <a:pPr>
              <a:lnSpc>
                <a:spcPct val="120000"/>
              </a:lnSpc>
            </a:pPr>
            <a:r>
              <a:rPr lang="en-US" sz="2800" b="1" dirty="0">
                <a:ea typeface="Helvetica Neue" charset="0"/>
                <a:cs typeface="Helvetica Neue" charset="0"/>
              </a:rPr>
              <a:t>888-284-3314</a:t>
            </a:r>
            <a:br>
              <a:rPr lang="en-US" sz="2800" b="1" dirty="0">
                <a:ea typeface="Helvetica Neue" charset="0"/>
                <a:cs typeface="Helvetica Neue" charset="0"/>
              </a:rPr>
            </a:br>
            <a:r>
              <a:rPr lang="en-US" sz="2800" b="1" dirty="0" err="1">
                <a:ea typeface="Helvetica Neue" charset="0"/>
                <a:cs typeface="Helvetica Neue" charset="0"/>
              </a:rPr>
              <a:t>info@sgiamedicare.com</a:t>
            </a:r>
            <a:endParaRPr lang="en-US" sz="2800" b="1" dirty="0">
              <a:ea typeface="Helvetica Neue" charset="0"/>
              <a:cs typeface="Helvetica Neue" charset="0"/>
            </a:endParaRPr>
          </a:p>
        </p:txBody>
      </p:sp>
      <p:sp>
        <p:nvSpPr>
          <p:cNvPr id="3" name="Content Placeholder 2">
            <a:extLst>
              <a:ext uri="{FF2B5EF4-FFF2-40B4-BE49-F238E27FC236}">
                <a16:creationId xmlns:a16="http://schemas.microsoft.com/office/drawing/2014/main" id="{940A9653-3D91-0F48-9F6F-46959716E5D0}"/>
              </a:ext>
            </a:extLst>
          </p:cNvPr>
          <p:cNvSpPr>
            <a:spLocks noGrp="1"/>
          </p:cNvSpPr>
          <p:nvPr>
            <p:ph type="subTitle" idx="1"/>
          </p:nvPr>
        </p:nvSpPr>
        <p:spPr>
          <a:xfrm>
            <a:off x="2421562" y="2458134"/>
            <a:ext cx="4300872" cy="2020182"/>
          </a:xfrm>
        </p:spPr>
        <p:txBody>
          <a:bodyPr anchor="ctr"/>
          <a:lstStyle/>
          <a:p>
            <a:r>
              <a:rPr lang="en-US" dirty="0">
                <a:latin typeface="Heebo Medium" pitchFamily="2" charset="-79"/>
                <a:cs typeface="Heebo Medium" pitchFamily="2" charset="-79"/>
              </a:rPr>
              <a:t> Please contact SGIA to learn more about our  Medicare programs and the positive impact they will offer for your organization.</a:t>
            </a:r>
          </a:p>
        </p:txBody>
      </p:sp>
      <p:cxnSp>
        <p:nvCxnSpPr>
          <p:cNvPr id="9" name="Straight Connector 8">
            <a:extLst>
              <a:ext uri="{FF2B5EF4-FFF2-40B4-BE49-F238E27FC236}">
                <a16:creationId xmlns:a16="http://schemas.microsoft.com/office/drawing/2014/main" id="{213394FC-7967-0843-9486-1336186A5373}"/>
              </a:ext>
            </a:extLst>
          </p:cNvPr>
          <p:cNvCxnSpPr/>
          <p:nvPr/>
        </p:nvCxnSpPr>
        <p:spPr>
          <a:xfrm>
            <a:off x="3902528" y="4488949"/>
            <a:ext cx="1338943" cy="0"/>
          </a:xfrm>
          <a:prstGeom prst="line">
            <a:avLst/>
          </a:prstGeom>
          <a:ln w="31750">
            <a:solidFill>
              <a:srgbClr val="FEC96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D87C6A-DE06-B945-8040-09D6D4A396FE}"/>
              </a:ext>
            </a:extLst>
          </p:cNvPr>
          <p:cNvPicPr>
            <a:picLocks noChangeAspect="1"/>
          </p:cNvPicPr>
          <p:nvPr/>
        </p:nvPicPr>
        <p:blipFill>
          <a:blip r:embed="rId4"/>
          <a:srcRect/>
          <a:stretch/>
        </p:blipFill>
        <p:spPr>
          <a:xfrm>
            <a:off x="3219448" y="1600200"/>
            <a:ext cx="2705100" cy="1104900"/>
          </a:xfrm>
          <a:prstGeom prst="rect">
            <a:avLst/>
          </a:prstGeom>
        </p:spPr>
      </p:pic>
    </p:spTree>
    <p:extLst>
      <p:ext uri="{BB962C8B-B14F-4D97-AF65-F5344CB8AC3E}">
        <p14:creationId xmlns:p14="http://schemas.microsoft.com/office/powerpoint/2010/main" val="193498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2C2F8-C112-2740-9FDC-9EC22617F010}"/>
              </a:ext>
            </a:extLst>
          </p:cNvPr>
          <p:cNvSpPr>
            <a:spLocks noGrp="1"/>
          </p:cNvSpPr>
          <p:nvPr>
            <p:ph type="ctrTitle"/>
          </p:nvPr>
        </p:nvSpPr>
        <p:spPr>
          <a:xfrm>
            <a:off x="698500" y="1938788"/>
            <a:ext cx="7772400" cy="696277"/>
          </a:xfrm>
        </p:spPr>
        <p:txBody>
          <a:bodyPr/>
          <a:lstStyle/>
          <a:p>
            <a:br>
              <a:rPr lang="en-US" dirty="0"/>
            </a:br>
            <a:r>
              <a:rPr lang="en-US" dirty="0">
                <a:solidFill>
                  <a:srgbClr val="A7AAB6"/>
                </a:solidFill>
              </a:rPr>
              <a:t>SGIA</a:t>
            </a:r>
            <a:br>
              <a:rPr lang="en-US" dirty="0"/>
            </a:br>
            <a:r>
              <a:rPr lang="en-US" dirty="0"/>
              <a:t>Who We Are</a:t>
            </a:r>
          </a:p>
        </p:txBody>
      </p:sp>
      <p:sp>
        <p:nvSpPr>
          <p:cNvPr id="3" name="Content Placeholder 2">
            <a:extLst>
              <a:ext uri="{FF2B5EF4-FFF2-40B4-BE49-F238E27FC236}">
                <a16:creationId xmlns:a16="http://schemas.microsoft.com/office/drawing/2014/main" id="{6FFF5086-FFFD-CE41-80DD-E263DCCE6084}"/>
              </a:ext>
            </a:extLst>
          </p:cNvPr>
          <p:cNvSpPr>
            <a:spLocks noGrp="1"/>
          </p:cNvSpPr>
          <p:nvPr>
            <p:ph type="subTitle" idx="1"/>
          </p:nvPr>
        </p:nvSpPr>
        <p:spPr>
          <a:xfrm>
            <a:off x="1252350" y="3525985"/>
            <a:ext cx="6639298" cy="2077091"/>
          </a:xfrm>
        </p:spPr>
        <p:txBody>
          <a:bodyPr>
            <a:normAutofit/>
          </a:bodyPr>
          <a:lstStyle/>
          <a:p>
            <a:r>
              <a:rPr lang="en-US" dirty="0">
                <a:ea typeface="Helvetica Neue" charset="0"/>
                <a:cs typeface="Helvetica Neue" charset="0"/>
              </a:rPr>
              <a:t>SGIA offers no-cost Medicare programs to simplify how employers can provide cost-effective health care solutions to its Medicare eligible employees, retirees and dependents.  Our specialty is the personal approach we take to maximize benefits for each individual’s specific needs.</a:t>
            </a:r>
          </a:p>
        </p:txBody>
      </p:sp>
      <p:cxnSp>
        <p:nvCxnSpPr>
          <p:cNvPr id="6" name="Straight Connector 5">
            <a:extLst>
              <a:ext uri="{FF2B5EF4-FFF2-40B4-BE49-F238E27FC236}">
                <a16:creationId xmlns:a16="http://schemas.microsoft.com/office/drawing/2014/main" id="{FF666A0A-C7B4-C142-940B-4A1B66FF10BC}"/>
              </a:ext>
            </a:extLst>
          </p:cNvPr>
          <p:cNvCxnSpPr/>
          <p:nvPr/>
        </p:nvCxnSpPr>
        <p:spPr>
          <a:xfrm>
            <a:off x="3902528" y="3200400"/>
            <a:ext cx="133894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26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5713-1D61-BC42-85FF-4CE5D25ADB5D}"/>
              </a:ext>
            </a:extLst>
          </p:cNvPr>
          <p:cNvSpPr>
            <a:spLocks noGrp="1"/>
          </p:cNvSpPr>
          <p:nvPr>
            <p:ph type="title"/>
          </p:nvPr>
        </p:nvSpPr>
        <p:spPr/>
        <p:txBody>
          <a:bodyPr/>
          <a:lstStyle/>
          <a:p>
            <a:r>
              <a:rPr lang="en-US" dirty="0"/>
              <a:t>SGIA Overview </a:t>
            </a:r>
            <a:br>
              <a:rPr lang="en-US" dirty="0"/>
            </a:br>
            <a:r>
              <a:rPr lang="en-US" dirty="0"/>
              <a:t>Who We Are</a:t>
            </a:r>
          </a:p>
        </p:txBody>
      </p:sp>
      <p:sp>
        <p:nvSpPr>
          <p:cNvPr id="3" name="Content Placeholder 2">
            <a:extLst>
              <a:ext uri="{FF2B5EF4-FFF2-40B4-BE49-F238E27FC236}">
                <a16:creationId xmlns:a16="http://schemas.microsoft.com/office/drawing/2014/main" id="{604BD0B6-CF17-3B46-9E0D-71A364179258}"/>
              </a:ext>
            </a:extLst>
          </p:cNvPr>
          <p:cNvSpPr>
            <a:spLocks noGrp="1"/>
          </p:cNvSpPr>
          <p:nvPr>
            <p:ph type="body" sz="quarter" idx="10"/>
          </p:nvPr>
        </p:nvSpPr>
        <p:spPr/>
        <p:txBody>
          <a:bodyPr/>
          <a:lstStyle/>
          <a:p>
            <a:r>
              <a:rPr lang="en-US" b="1" dirty="0">
                <a:ea typeface="Helvetica Neue Medium" charset="0"/>
                <a:cs typeface="Helvetica Neue Medium" charset="0"/>
              </a:rPr>
              <a:t>SGIA Medicare Consulting </a:t>
            </a:r>
            <a:r>
              <a:rPr lang="en-US" dirty="0">
                <a:ea typeface="Helvetica Neue Medium" charset="0"/>
                <a:cs typeface="Helvetica Neue Medium" charset="0"/>
              </a:rPr>
              <a:t>was founded in 2007 by two former health plan executives. Recognized early in their careers as committed and trusted leaders, they bring over 50 years of combined experience running National and Regional divisions of major healthcare carriers. Some of these responsibilities have included managing sales, marketing, distribution, product development, account management, and finance.</a:t>
            </a:r>
          </a:p>
          <a:p>
            <a:r>
              <a:rPr lang="en-US" dirty="0">
                <a:ea typeface="Helvetica Neue" charset="0"/>
                <a:cs typeface="Helvetica Neue" charset="0"/>
              </a:rPr>
              <a:t>SGIA offers no-cost Medicare programs to simplify how employers can provide cost-effective health care solutions to its Medicare eligible employees, retirees and dependents. Our specialty is the personal approach we take to maximize benefits for each individual’s specific needs.</a:t>
            </a:r>
          </a:p>
          <a:p>
            <a:r>
              <a:rPr lang="en-US" dirty="0">
                <a:ea typeface="Helvetica Neue Medium" charset="0"/>
                <a:cs typeface="Helvetica Neue Medium" charset="0"/>
              </a:rPr>
              <a:t>SGIA is contracted and licensed with all major health insurance carriers nationally. We are dedicated to simplify Medicare by providing essential support with maximum benefits.</a:t>
            </a:r>
            <a:endParaRPr lang="en-US" dirty="0">
              <a:ea typeface="Helvetica Neue" charset="0"/>
              <a:cs typeface="Helvetica Neue" charset="0"/>
            </a:endParaRPr>
          </a:p>
          <a:p>
            <a:endParaRPr lang="en-US" sz="1200" dirty="0">
              <a:ea typeface="Helvetica Neue Medium" charset="0"/>
              <a:cs typeface="Helvetica Neue Medium" charset="0"/>
            </a:endParaRPr>
          </a:p>
        </p:txBody>
      </p:sp>
      <p:pic>
        <p:nvPicPr>
          <p:cNvPr id="7" name="Picture Placeholder 6">
            <a:extLst>
              <a:ext uri="{FF2B5EF4-FFF2-40B4-BE49-F238E27FC236}">
                <a16:creationId xmlns:a16="http://schemas.microsoft.com/office/drawing/2014/main" id="{CB73879B-1A6F-0F49-AD86-C4482640E05F}"/>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37866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DADFD7EA-00D4-EF43-9E8F-E18C4B24B442}"/>
              </a:ext>
            </a:extLst>
          </p:cNvPr>
          <p:cNvSpPr>
            <a:spLocks noGrp="1"/>
          </p:cNvSpPr>
          <p:nvPr>
            <p:ph type="subTitle" idx="1"/>
          </p:nvPr>
        </p:nvSpPr>
        <p:spPr/>
        <p:txBody>
          <a:bodyPr/>
          <a:lstStyle/>
          <a:p>
            <a:r>
              <a:rPr lang="en-US" dirty="0"/>
              <a:t>Four Parts of Medicare</a:t>
            </a:r>
          </a:p>
        </p:txBody>
      </p:sp>
      <p:pic>
        <p:nvPicPr>
          <p:cNvPr id="9" name="Picture Placeholder 8">
            <a:extLst>
              <a:ext uri="{FF2B5EF4-FFF2-40B4-BE49-F238E27FC236}">
                <a16:creationId xmlns:a16="http://schemas.microsoft.com/office/drawing/2014/main" id="{E0D64D17-7981-C445-8B9D-4766B3F6319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r="-20"/>
          <a:stretch/>
        </p:blipFill>
        <p:spPr>
          <a:xfrm>
            <a:off x="0" y="0"/>
            <a:ext cx="9144000" cy="701675"/>
          </a:xfrm>
        </p:spPr>
      </p:pic>
      <p:sp>
        <p:nvSpPr>
          <p:cNvPr id="25" name="Title 24">
            <a:extLst>
              <a:ext uri="{FF2B5EF4-FFF2-40B4-BE49-F238E27FC236}">
                <a16:creationId xmlns:a16="http://schemas.microsoft.com/office/drawing/2014/main" id="{E069E441-A146-0149-B869-84FC854B8BF3}"/>
              </a:ext>
            </a:extLst>
          </p:cNvPr>
          <p:cNvSpPr>
            <a:spLocks noGrp="1"/>
          </p:cNvSpPr>
          <p:nvPr>
            <p:ph type="ctrTitle"/>
          </p:nvPr>
        </p:nvSpPr>
        <p:spPr/>
        <p:txBody>
          <a:bodyPr/>
          <a:lstStyle/>
          <a:p>
            <a:r>
              <a:rPr lang="en-US" dirty="0"/>
              <a:t>Medicare Coverage Options</a:t>
            </a:r>
          </a:p>
        </p:txBody>
      </p:sp>
      <p:sp>
        <p:nvSpPr>
          <p:cNvPr id="39" name="Rounded Rectangle 38">
            <a:extLst>
              <a:ext uri="{FF2B5EF4-FFF2-40B4-BE49-F238E27FC236}">
                <a16:creationId xmlns:a16="http://schemas.microsoft.com/office/drawing/2014/main" id="{940BA271-CE61-794E-830D-2F8DEC3A4A7D}"/>
              </a:ext>
            </a:extLst>
          </p:cNvPr>
          <p:cNvSpPr/>
          <p:nvPr/>
        </p:nvSpPr>
        <p:spPr>
          <a:xfrm>
            <a:off x="735055" y="2133600"/>
            <a:ext cx="1792703" cy="3202953"/>
          </a:xfrm>
          <a:prstGeom prst="roundRect">
            <a:avLst/>
          </a:prstGeom>
          <a:solidFill>
            <a:srgbClr val="2B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50" b="1" dirty="0">
                <a:latin typeface="Heebo" pitchFamily="2" charset="-79"/>
                <a:cs typeface="Heebo" pitchFamily="2" charset="-79"/>
              </a:rPr>
              <a:t>PART A</a:t>
            </a:r>
          </a:p>
        </p:txBody>
      </p:sp>
      <p:sp>
        <p:nvSpPr>
          <p:cNvPr id="41" name="Rounded Rectangle 40">
            <a:extLst>
              <a:ext uri="{FF2B5EF4-FFF2-40B4-BE49-F238E27FC236}">
                <a16:creationId xmlns:a16="http://schemas.microsoft.com/office/drawing/2014/main" id="{23637CE4-34C5-E541-ADA0-47947933C640}"/>
              </a:ext>
            </a:extLst>
          </p:cNvPr>
          <p:cNvSpPr/>
          <p:nvPr/>
        </p:nvSpPr>
        <p:spPr>
          <a:xfrm>
            <a:off x="2681784" y="2133636"/>
            <a:ext cx="1790849" cy="3199640"/>
          </a:xfrm>
          <a:prstGeom prst="roundRect">
            <a:avLst/>
          </a:prstGeom>
          <a:solidFill>
            <a:srgbClr val="2B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50" b="1" dirty="0">
                <a:latin typeface="Heebo" pitchFamily="2" charset="-79"/>
                <a:cs typeface="Heebo" pitchFamily="2" charset="-79"/>
              </a:rPr>
              <a:t>PART B</a:t>
            </a:r>
          </a:p>
        </p:txBody>
      </p:sp>
      <p:sp>
        <p:nvSpPr>
          <p:cNvPr id="43" name="Rounded Rectangle 42">
            <a:extLst>
              <a:ext uri="{FF2B5EF4-FFF2-40B4-BE49-F238E27FC236}">
                <a16:creationId xmlns:a16="http://schemas.microsoft.com/office/drawing/2014/main" id="{FB073CE8-596B-A847-8ADF-5C9C9589D024}"/>
              </a:ext>
            </a:extLst>
          </p:cNvPr>
          <p:cNvSpPr/>
          <p:nvPr/>
        </p:nvSpPr>
        <p:spPr>
          <a:xfrm>
            <a:off x="4626659" y="2133700"/>
            <a:ext cx="1787508" cy="3193672"/>
          </a:xfrm>
          <a:prstGeom prst="roundRect">
            <a:avLst/>
          </a:prstGeom>
          <a:solidFill>
            <a:srgbClr val="2B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50" b="1" dirty="0">
                <a:latin typeface="Heebo" pitchFamily="2" charset="-79"/>
                <a:cs typeface="Heebo" pitchFamily="2" charset="-79"/>
              </a:rPr>
              <a:t>PART C</a:t>
            </a:r>
          </a:p>
        </p:txBody>
      </p:sp>
      <p:sp>
        <p:nvSpPr>
          <p:cNvPr id="45" name="Rounded Rectangle 44">
            <a:extLst>
              <a:ext uri="{FF2B5EF4-FFF2-40B4-BE49-F238E27FC236}">
                <a16:creationId xmlns:a16="http://schemas.microsoft.com/office/drawing/2014/main" id="{C2707EDB-7C9E-5F40-BDB8-D05CAC02D09F}"/>
              </a:ext>
            </a:extLst>
          </p:cNvPr>
          <p:cNvSpPr/>
          <p:nvPr/>
        </p:nvSpPr>
        <p:spPr>
          <a:xfrm>
            <a:off x="6568193" y="2133701"/>
            <a:ext cx="1787508" cy="3193672"/>
          </a:xfrm>
          <a:prstGeom prst="roundRect">
            <a:avLst/>
          </a:prstGeom>
          <a:solidFill>
            <a:srgbClr val="2B6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50" b="1" dirty="0">
                <a:latin typeface="Heebo" pitchFamily="2" charset="-79"/>
                <a:cs typeface="Heebo" pitchFamily="2" charset="-79"/>
              </a:rPr>
              <a:t>PART D</a:t>
            </a:r>
          </a:p>
        </p:txBody>
      </p:sp>
      <p:sp>
        <p:nvSpPr>
          <p:cNvPr id="47" name="TextBox 46">
            <a:extLst>
              <a:ext uri="{FF2B5EF4-FFF2-40B4-BE49-F238E27FC236}">
                <a16:creationId xmlns:a16="http://schemas.microsoft.com/office/drawing/2014/main" id="{170F4E29-2654-2C40-B4DF-001055BF9A4C}"/>
              </a:ext>
            </a:extLst>
          </p:cNvPr>
          <p:cNvSpPr txBox="1"/>
          <p:nvPr/>
        </p:nvSpPr>
        <p:spPr>
          <a:xfrm>
            <a:off x="735055" y="2789582"/>
            <a:ext cx="1792703" cy="307777"/>
          </a:xfrm>
          <a:prstGeom prst="rect">
            <a:avLst/>
          </a:prstGeom>
          <a:noFill/>
        </p:spPr>
        <p:txBody>
          <a:bodyPr wrap="square" lIns="0" rIns="0" rtlCol="0" anchor="ctr">
            <a:spAutoFit/>
          </a:bodyPr>
          <a:lstStyle/>
          <a:p>
            <a:pPr algn="ctr"/>
            <a:r>
              <a:rPr lang="en-US" sz="1400" b="1" dirty="0">
                <a:solidFill>
                  <a:schemeClr val="bg1"/>
                </a:solidFill>
                <a:latin typeface="Heebo" pitchFamily="2" charset="-79"/>
                <a:cs typeface="Heebo" pitchFamily="2" charset="-79"/>
              </a:rPr>
              <a:t>Hospital Insurance</a:t>
            </a:r>
          </a:p>
        </p:txBody>
      </p:sp>
      <p:sp>
        <p:nvSpPr>
          <p:cNvPr id="48" name="TextBox 47">
            <a:extLst>
              <a:ext uri="{FF2B5EF4-FFF2-40B4-BE49-F238E27FC236}">
                <a16:creationId xmlns:a16="http://schemas.microsoft.com/office/drawing/2014/main" id="{38D7E3DA-2C4D-FD4B-81AA-482F52B34322}"/>
              </a:ext>
            </a:extLst>
          </p:cNvPr>
          <p:cNvSpPr txBox="1"/>
          <p:nvPr/>
        </p:nvSpPr>
        <p:spPr>
          <a:xfrm>
            <a:off x="2678454" y="2789582"/>
            <a:ext cx="1790850" cy="307777"/>
          </a:xfrm>
          <a:prstGeom prst="rect">
            <a:avLst/>
          </a:prstGeom>
          <a:noFill/>
        </p:spPr>
        <p:txBody>
          <a:bodyPr wrap="square" lIns="0" rIns="0" rtlCol="0" anchor="ctr">
            <a:spAutoFit/>
          </a:bodyPr>
          <a:lstStyle/>
          <a:p>
            <a:pPr algn="ctr"/>
            <a:r>
              <a:rPr lang="en-US" sz="1400" b="1" dirty="0">
                <a:solidFill>
                  <a:schemeClr val="bg1"/>
                </a:solidFill>
                <a:latin typeface="Heebo" pitchFamily="2" charset="-79"/>
                <a:cs typeface="Heebo" pitchFamily="2" charset="-79"/>
              </a:rPr>
              <a:t>Medical Insurance</a:t>
            </a:r>
          </a:p>
        </p:txBody>
      </p:sp>
      <p:sp>
        <p:nvSpPr>
          <p:cNvPr id="49" name="TextBox 48">
            <a:extLst>
              <a:ext uri="{FF2B5EF4-FFF2-40B4-BE49-F238E27FC236}">
                <a16:creationId xmlns:a16="http://schemas.microsoft.com/office/drawing/2014/main" id="{18DE23A8-ACAD-1E44-9283-9E81BD8C7D9B}"/>
              </a:ext>
            </a:extLst>
          </p:cNvPr>
          <p:cNvSpPr txBox="1"/>
          <p:nvPr/>
        </p:nvSpPr>
        <p:spPr>
          <a:xfrm>
            <a:off x="4623330" y="2681860"/>
            <a:ext cx="1787508" cy="523220"/>
          </a:xfrm>
          <a:prstGeom prst="rect">
            <a:avLst/>
          </a:prstGeom>
          <a:noFill/>
        </p:spPr>
        <p:txBody>
          <a:bodyPr wrap="square" lIns="0" rIns="0" rtlCol="0" anchor="ctr">
            <a:spAutoFit/>
          </a:bodyPr>
          <a:lstStyle/>
          <a:p>
            <a:pPr algn="ctr"/>
            <a:r>
              <a:rPr lang="en-US" sz="1400" b="1" dirty="0">
                <a:solidFill>
                  <a:schemeClr val="bg1"/>
                </a:solidFill>
                <a:latin typeface="Heebo" pitchFamily="2" charset="-79"/>
                <a:cs typeface="Heebo" pitchFamily="2" charset="-79"/>
              </a:rPr>
              <a:t>Medicare Advantage</a:t>
            </a:r>
          </a:p>
          <a:p>
            <a:pPr algn="ctr"/>
            <a:r>
              <a:rPr lang="en-US" sz="1400" b="1" dirty="0">
                <a:solidFill>
                  <a:schemeClr val="bg1"/>
                </a:solidFill>
                <a:latin typeface="Heebo" pitchFamily="2" charset="-79"/>
                <a:cs typeface="Heebo" pitchFamily="2" charset="-79"/>
              </a:rPr>
              <a:t>Plan</a:t>
            </a:r>
          </a:p>
        </p:txBody>
      </p:sp>
      <p:sp>
        <p:nvSpPr>
          <p:cNvPr id="50" name="TextBox 49">
            <a:extLst>
              <a:ext uri="{FF2B5EF4-FFF2-40B4-BE49-F238E27FC236}">
                <a16:creationId xmlns:a16="http://schemas.microsoft.com/office/drawing/2014/main" id="{79ABEF37-6EA6-A94F-9EF2-1466942D2A3E}"/>
              </a:ext>
            </a:extLst>
          </p:cNvPr>
          <p:cNvSpPr txBox="1"/>
          <p:nvPr/>
        </p:nvSpPr>
        <p:spPr>
          <a:xfrm>
            <a:off x="6568192" y="2681860"/>
            <a:ext cx="1787509" cy="523220"/>
          </a:xfrm>
          <a:prstGeom prst="rect">
            <a:avLst/>
          </a:prstGeom>
          <a:noFill/>
        </p:spPr>
        <p:txBody>
          <a:bodyPr wrap="square" lIns="0" rIns="0" rtlCol="0" anchor="ctr">
            <a:spAutoFit/>
          </a:bodyPr>
          <a:lstStyle/>
          <a:p>
            <a:pPr algn="ctr"/>
            <a:r>
              <a:rPr lang="en-US" sz="1400" b="1" dirty="0">
                <a:solidFill>
                  <a:schemeClr val="bg1"/>
                </a:solidFill>
                <a:latin typeface="Heebo" pitchFamily="2" charset="-79"/>
                <a:cs typeface="Heebo" pitchFamily="2" charset="-79"/>
              </a:rPr>
              <a:t>Prescription Drug</a:t>
            </a:r>
          </a:p>
          <a:p>
            <a:pPr algn="ctr"/>
            <a:r>
              <a:rPr lang="en-US" sz="1400" b="1" dirty="0">
                <a:solidFill>
                  <a:schemeClr val="bg1"/>
                </a:solidFill>
                <a:latin typeface="Heebo" pitchFamily="2" charset="-79"/>
                <a:cs typeface="Heebo" pitchFamily="2" charset="-79"/>
              </a:rPr>
              <a:t>Coverage</a:t>
            </a:r>
          </a:p>
        </p:txBody>
      </p:sp>
      <p:sp>
        <p:nvSpPr>
          <p:cNvPr id="51" name="TextBox 50">
            <a:extLst>
              <a:ext uri="{FF2B5EF4-FFF2-40B4-BE49-F238E27FC236}">
                <a16:creationId xmlns:a16="http://schemas.microsoft.com/office/drawing/2014/main" id="{A80DBCEE-8A17-F140-B74D-0CB3B88ECB3F}"/>
              </a:ext>
            </a:extLst>
          </p:cNvPr>
          <p:cNvSpPr txBox="1"/>
          <p:nvPr/>
        </p:nvSpPr>
        <p:spPr>
          <a:xfrm>
            <a:off x="723535" y="3295774"/>
            <a:ext cx="1804223" cy="300082"/>
          </a:xfrm>
          <a:prstGeom prst="rect">
            <a:avLst/>
          </a:prstGeom>
          <a:noFill/>
        </p:spPr>
        <p:txBody>
          <a:bodyPr wrap="square" rtlCol="0">
            <a:spAutoFit/>
          </a:bodyPr>
          <a:lstStyle/>
          <a:p>
            <a:pPr algn="ctr"/>
            <a:r>
              <a:rPr lang="en-US" sz="1350" dirty="0">
                <a:solidFill>
                  <a:schemeClr val="bg1"/>
                </a:solidFill>
                <a:latin typeface="Heebo" pitchFamily="2" charset="-79"/>
                <a:cs typeface="Heebo" pitchFamily="2" charset="-79"/>
              </a:rPr>
              <a:t>Federal/State</a:t>
            </a:r>
          </a:p>
        </p:txBody>
      </p:sp>
      <p:sp>
        <p:nvSpPr>
          <p:cNvPr id="52" name="TextBox 51">
            <a:extLst>
              <a:ext uri="{FF2B5EF4-FFF2-40B4-BE49-F238E27FC236}">
                <a16:creationId xmlns:a16="http://schemas.microsoft.com/office/drawing/2014/main" id="{0B6C9A57-E05E-7F4A-8150-B80CC266776B}"/>
              </a:ext>
            </a:extLst>
          </p:cNvPr>
          <p:cNvSpPr txBox="1"/>
          <p:nvPr/>
        </p:nvSpPr>
        <p:spPr>
          <a:xfrm>
            <a:off x="2678454" y="3289855"/>
            <a:ext cx="1790849" cy="311920"/>
          </a:xfrm>
          <a:prstGeom prst="rect">
            <a:avLst/>
          </a:prstGeom>
          <a:noFill/>
        </p:spPr>
        <p:txBody>
          <a:bodyPr wrap="square" rtlCol="0">
            <a:spAutoFit/>
          </a:bodyPr>
          <a:lstStyle/>
          <a:p>
            <a:pPr algn="ctr"/>
            <a:r>
              <a:rPr lang="en-US" sz="1350" dirty="0">
                <a:solidFill>
                  <a:schemeClr val="bg1"/>
                </a:solidFill>
                <a:latin typeface="Heebo" pitchFamily="2" charset="-79"/>
                <a:cs typeface="Heebo" pitchFamily="2" charset="-79"/>
              </a:rPr>
              <a:t>Federal/State</a:t>
            </a:r>
          </a:p>
        </p:txBody>
      </p:sp>
      <p:sp>
        <p:nvSpPr>
          <p:cNvPr id="53" name="TextBox 52">
            <a:extLst>
              <a:ext uri="{FF2B5EF4-FFF2-40B4-BE49-F238E27FC236}">
                <a16:creationId xmlns:a16="http://schemas.microsoft.com/office/drawing/2014/main" id="{64B1A7CC-41BC-6C40-855C-5B0FE4D94C2F}"/>
              </a:ext>
            </a:extLst>
          </p:cNvPr>
          <p:cNvSpPr txBox="1"/>
          <p:nvPr/>
        </p:nvSpPr>
        <p:spPr>
          <a:xfrm>
            <a:off x="4620000" y="3290164"/>
            <a:ext cx="1794168" cy="311302"/>
          </a:xfrm>
          <a:prstGeom prst="rect">
            <a:avLst/>
          </a:prstGeom>
          <a:noFill/>
        </p:spPr>
        <p:txBody>
          <a:bodyPr wrap="square" rtlCol="0">
            <a:spAutoFit/>
          </a:bodyPr>
          <a:lstStyle/>
          <a:p>
            <a:pPr algn="ctr"/>
            <a:r>
              <a:rPr lang="en-US" sz="1350" dirty="0">
                <a:solidFill>
                  <a:schemeClr val="bg1"/>
                </a:solidFill>
                <a:latin typeface="Heebo" pitchFamily="2" charset="-79"/>
                <a:cs typeface="Heebo" pitchFamily="2" charset="-79"/>
              </a:rPr>
              <a:t>Insurance Company</a:t>
            </a:r>
          </a:p>
        </p:txBody>
      </p:sp>
      <p:sp>
        <p:nvSpPr>
          <p:cNvPr id="54" name="TextBox 53">
            <a:extLst>
              <a:ext uri="{FF2B5EF4-FFF2-40B4-BE49-F238E27FC236}">
                <a16:creationId xmlns:a16="http://schemas.microsoft.com/office/drawing/2014/main" id="{EBB7BC33-9C67-F743-A7A2-58700456F1E7}"/>
              </a:ext>
            </a:extLst>
          </p:cNvPr>
          <p:cNvSpPr txBox="1"/>
          <p:nvPr/>
        </p:nvSpPr>
        <p:spPr>
          <a:xfrm>
            <a:off x="6568193" y="3294134"/>
            <a:ext cx="1787508" cy="303362"/>
          </a:xfrm>
          <a:prstGeom prst="rect">
            <a:avLst/>
          </a:prstGeom>
          <a:noFill/>
        </p:spPr>
        <p:txBody>
          <a:bodyPr wrap="square" rtlCol="0">
            <a:spAutoFit/>
          </a:bodyPr>
          <a:lstStyle/>
          <a:p>
            <a:pPr algn="ctr"/>
            <a:r>
              <a:rPr lang="en-US" sz="1350" dirty="0">
                <a:solidFill>
                  <a:schemeClr val="bg1"/>
                </a:solidFill>
                <a:latin typeface="Heebo" pitchFamily="2" charset="-79"/>
                <a:cs typeface="Heebo" pitchFamily="2" charset="-79"/>
              </a:rPr>
              <a:t>Insurance Company</a:t>
            </a:r>
          </a:p>
        </p:txBody>
      </p:sp>
      <p:pic>
        <p:nvPicPr>
          <p:cNvPr id="55" name="Picture 54" descr="A sign on the side of a building&#10;&#10;Description automatically generated">
            <a:extLst>
              <a:ext uri="{FF2B5EF4-FFF2-40B4-BE49-F238E27FC236}">
                <a16:creationId xmlns:a16="http://schemas.microsoft.com/office/drawing/2014/main" id="{E5500A70-792F-7A40-83AB-F0769CF9439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5054" y="3757996"/>
            <a:ext cx="1799363" cy="1280221"/>
          </a:xfrm>
          <a:prstGeom prst="rect">
            <a:avLst/>
          </a:prstGeom>
          <a:ln>
            <a:noFill/>
          </a:ln>
          <a:effectLst>
            <a:softEdge rad="0"/>
          </a:effectLst>
        </p:spPr>
      </p:pic>
      <p:pic>
        <p:nvPicPr>
          <p:cNvPr id="56" name="Picture 55" descr="A group of people posing for a photo&#10;&#10;Description automatically generated">
            <a:extLst>
              <a:ext uri="{FF2B5EF4-FFF2-40B4-BE49-F238E27FC236}">
                <a16:creationId xmlns:a16="http://schemas.microsoft.com/office/drawing/2014/main" id="{E3093C49-DD69-4243-A5B4-FD7C50952DB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678454" y="3761150"/>
            <a:ext cx="1797508" cy="1280618"/>
          </a:xfrm>
          <a:prstGeom prst="rect">
            <a:avLst/>
          </a:prstGeom>
          <a:ln>
            <a:noFill/>
          </a:ln>
          <a:effectLst>
            <a:softEdge rad="0"/>
          </a:effectLst>
        </p:spPr>
      </p:pic>
      <p:pic>
        <p:nvPicPr>
          <p:cNvPr id="57" name="Picture 56" descr="A picture containing indoor, cup, table, sitting&#10;&#10;Description automatically generated">
            <a:extLst>
              <a:ext uri="{FF2B5EF4-FFF2-40B4-BE49-F238E27FC236}">
                <a16:creationId xmlns:a16="http://schemas.microsoft.com/office/drawing/2014/main" id="{DFFDB269-342F-D44F-85FC-EA142AAF10C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564865" y="3757673"/>
            <a:ext cx="1787508" cy="1280544"/>
          </a:xfrm>
          <a:prstGeom prst="rect">
            <a:avLst/>
          </a:prstGeom>
          <a:ln>
            <a:noFill/>
          </a:ln>
          <a:effectLst>
            <a:softEdge rad="0"/>
          </a:effectLst>
        </p:spPr>
      </p:pic>
      <p:pic>
        <p:nvPicPr>
          <p:cNvPr id="58" name="Picture 57" descr="A sign on the side of a building&#10;&#10;Description automatically generated">
            <a:extLst>
              <a:ext uri="{FF2B5EF4-FFF2-40B4-BE49-F238E27FC236}">
                <a16:creationId xmlns:a16="http://schemas.microsoft.com/office/drawing/2014/main" id="{7EA00513-0CDA-244D-B900-4629A823932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626658" y="4495800"/>
            <a:ext cx="881017" cy="546898"/>
          </a:xfrm>
          <a:prstGeom prst="rect">
            <a:avLst/>
          </a:prstGeom>
          <a:ln>
            <a:noFill/>
          </a:ln>
          <a:effectLst>
            <a:softEdge rad="0"/>
          </a:effectLst>
        </p:spPr>
      </p:pic>
      <p:pic>
        <p:nvPicPr>
          <p:cNvPr id="59" name="Picture 58" descr="A picture containing indoor, cup, table, sitting&#10;&#10;Description automatically generated">
            <a:extLst>
              <a:ext uri="{FF2B5EF4-FFF2-40B4-BE49-F238E27FC236}">
                <a16:creationId xmlns:a16="http://schemas.microsoft.com/office/drawing/2014/main" id="{EEDA1A60-9E25-804A-9D23-F79879E3128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507674" y="4495800"/>
            <a:ext cx="903163" cy="542418"/>
          </a:xfrm>
          <a:prstGeom prst="rect">
            <a:avLst/>
          </a:prstGeom>
          <a:effectLst>
            <a:softEdge rad="0"/>
          </a:effectLst>
        </p:spPr>
      </p:pic>
      <p:pic>
        <p:nvPicPr>
          <p:cNvPr id="60" name="Picture 59" descr="A group of people posing for a photo&#10;&#10;Description automatically generated">
            <a:extLst>
              <a:ext uri="{FF2B5EF4-FFF2-40B4-BE49-F238E27FC236}">
                <a16:creationId xmlns:a16="http://schemas.microsoft.com/office/drawing/2014/main" id="{205A6CEB-2DD8-134C-B53C-0973513AA109}"/>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4629977" y="3757673"/>
            <a:ext cx="1784189" cy="733648"/>
          </a:xfrm>
          <a:prstGeom prst="rect">
            <a:avLst/>
          </a:prstGeom>
          <a:ln>
            <a:noFill/>
          </a:ln>
          <a:effectLst>
            <a:softEdge rad="0"/>
          </a:effectLst>
        </p:spPr>
      </p:pic>
    </p:spTree>
    <p:extLst>
      <p:ext uri="{BB962C8B-B14F-4D97-AF65-F5344CB8AC3E}">
        <p14:creationId xmlns:p14="http://schemas.microsoft.com/office/powerpoint/2010/main" val="56974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94DEE229-65EB-2544-9A7C-A7D3D7D38EAD}"/>
              </a:ext>
            </a:extLst>
          </p:cNvPr>
          <p:cNvCxnSpPr>
            <a:cxnSpLocks/>
          </p:cNvCxnSpPr>
          <p:nvPr/>
        </p:nvCxnSpPr>
        <p:spPr>
          <a:xfrm flipV="1">
            <a:off x="1644637" y="5008074"/>
            <a:ext cx="0" cy="249726"/>
          </a:xfrm>
          <a:prstGeom prst="line">
            <a:avLst/>
          </a:prstGeom>
          <a:ln w="19050">
            <a:solidFill>
              <a:srgbClr val="6C6D75"/>
            </a:solidFil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951A6EB8-9FD9-4D4B-9ACA-38078D2BA76A}"/>
              </a:ext>
            </a:extLst>
          </p:cNvPr>
          <p:cNvCxnSpPr>
            <a:stCxn id="38" idx="0"/>
            <a:endCxn id="40" idx="0"/>
          </p:cNvCxnSpPr>
          <p:nvPr/>
        </p:nvCxnSpPr>
        <p:spPr>
          <a:xfrm rot="5400000" flipH="1" flipV="1">
            <a:off x="4565437" y="1118857"/>
            <a:ext cx="12700" cy="5839486"/>
          </a:xfrm>
          <a:prstGeom prst="bentConnector3">
            <a:avLst>
              <a:gd name="adj1" fmla="val 1276362"/>
            </a:avLst>
          </a:prstGeom>
          <a:ln w="19050">
            <a:solidFill>
              <a:srgbClr val="6C6D75"/>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017A573F-A7E2-EB4E-A15E-1B47CD281A36}"/>
              </a:ext>
            </a:extLst>
          </p:cNvPr>
          <p:cNvCxnSpPr>
            <a:stCxn id="41" idx="0"/>
            <a:endCxn id="43" idx="0"/>
          </p:cNvCxnSpPr>
          <p:nvPr/>
        </p:nvCxnSpPr>
        <p:spPr>
          <a:xfrm rot="5400000" flipH="1" flipV="1">
            <a:off x="1643959" y="4376521"/>
            <a:ext cx="12700" cy="1762558"/>
          </a:xfrm>
          <a:prstGeom prst="bentConnector3">
            <a:avLst>
              <a:gd name="adj1" fmla="val 1087913"/>
            </a:avLst>
          </a:prstGeom>
          <a:ln w="19050">
            <a:solidFill>
              <a:srgbClr val="6C6D7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2FEE13-3552-E642-B2CA-690ACB3A7D79}"/>
              </a:ext>
            </a:extLst>
          </p:cNvPr>
          <p:cNvCxnSpPr>
            <a:cxnSpLocks/>
            <a:stCxn id="39" idx="0"/>
          </p:cNvCxnSpPr>
          <p:nvPr/>
        </p:nvCxnSpPr>
        <p:spPr>
          <a:xfrm flipV="1">
            <a:off x="4565437" y="3886200"/>
            <a:ext cx="0" cy="152400"/>
          </a:xfrm>
          <a:prstGeom prst="line">
            <a:avLst/>
          </a:prstGeom>
          <a:ln w="19050">
            <a:solidFill>
              <a:srgbClr val="6C6D75"/>
            </a:solidFill>
          </a:ln>
        </p:spPr>
        <p:style>
          <a:lnRef idx="1">
            <a:schemeClr val="accent1"/>
          </a:lnRef>
          <a:fillRef idx="0">
            <a:schemeClr val="accent1"/>
          </a:fillRef>
          <a:effectRef idx="0">
            <a:schemeClr val="accent1"/>
          </a:effectRef>
          <a:fontRef idx="minor">
            <a:schemeClr val="tx1"/>
          </a:fontRef>
        </p:style>
      </p:cxnSp>
      <p:pic>
        <p:nvPicPr>
          <p:cNvPr id="31" name="Picture Placeholder 30">
            <a:extLst>
              <a:ext uri="{FF2B5EF4-FFF2-40B4-BE49-F238E27FC236}">
                <a16:creationId xmlns:a16="http://schemas.microsoft.com/office/drawing/2014/main" id="{B0C5D28C-E7C9-7E48-B15F-D71A9E3F306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p:pic>
      <p:sp>
        <p:nvSpPr>
          <p:cNvPr id="25" name="Title 24">
            <a:extLst>
              <a:ext uri="{FF2B5EF4-FFF2-40B4-BE49-F238E27FC236}">
                <a16:creationId xmlns:a16="http://schemas.microsoft.com/office/drawing/2014/main" id="{E069E441-A146-0149-B869-84FC854B8BF3}"/>
              </a:ext>
            </a:extLst>
          </p:cNvPr>
          <p:cNvSpPr>
            <a:spLocks noGrp="1"/>
          </p:cNvSpPr>
          <p:nvPr>
            <p:ph type="ctrTitle"/>
          </p:nvPr>
        </p:nvSpPr>
        <p:spPr/>
        <p:txBody>
          <a:bodyPr/>
          <a:lstStyle/>
          <a:p>
            <a:r>
              <a:rPr lang="en-US" dirty="0"/>
              <a:t>Medicare Coverage Options</a:t>
            </a:r>
          </a:p>
        </p:txBody>
      </p:sp>
      <p:sp>
        <p:nvSpPr>
          <p:cNvPr id="10" name="Rounded Rectangle 9">
            <a:extLst>
              <a:ext uri="{FF2B5EF4-FFF2-40B4-BE49-F238E27FC236}">
                <a16:creationId xmlns:a16="http://schemas.microsoft.com/office/drawing/2014/main" id="{AC9874BE-AF5A-DC4E-8864-0295A16BB2DC}"/>
              </a:ext>
            </a:extLst>
          </p:cNvPr>
          <p:cNvSpPr/>
          <p:nvPr/>
        </p:nvSpPr>
        <p:spPr>
          <a:xfrm>
            <a:off x="1752600" y="1829209"/>
            <a:ext cx="5638800" cy="609600"/>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D4E55"/>
                </a:solidFill>
                <a:latin typeface="Heebo" pitchFamily="2" charset="-79"/>
                <a:cs typeface="Heebo" pitchFamily="2" charset="-79"/>
              </a:rPr>
              <a:t>Original Medicare</a:t>
            </a:r>
          </a:p>
        </p:txBody>
      </p:sp>
      <p:sp>
        <p:nvSpPr>
          <p:cNvPr id="36" name="Rounded Rectangle 35">
            <a:extLst>
              <a:ext uri="{FF2B5EF4-FFF2-40B4-BE49-F238E27FC236}">
                <a16:creationId xmlns:a16="http://schemas.microsoft.com/office/drawing/2014/main" id="{45E1A777-1E66-FC49-BBE3-41AF0B203B1C}"/>
              </a:ext>
            </a:extLst>
          </p:cNvPr>
          <p:cNvSpPr/>
          <p:nvPr/>
        </p:nvSpPr>
        <p:spPr>
          <a:xfrm>
            <a:off x="1748451" y="2763602"/>
            <a:ext cx="2523653" cy="969474"/>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dirty="0">
                <a:solidFill>
                  <a:srgbClr val="4D4E55"/>
                </a:solidFill>
                <a:latin typeface="Heebo" pitchFamily="2" charset="-79"/>
                <a:cs typeface="Heebo" pitchFamily="2" charset="-79"/>
              </a:rPr>
              <a:t>Part A</a:t>
            </a:r>
          </a:p>
          <a:p>
            <a:r>
              <a:rPr lang="en-US" dirty="0">
                <a:solidFill>
                  <a:srgbClr val="4D4E55"/>
                </a:solidFill>
                <a:latin typeface="Heebo" pitchFamily="2" charset="-79"/>
                <a:cs typeface="Heebo" pitchFamily="2" charset="-79"/>
              </a:rPr>
              <a:t>(Hospital)</a:t>
            </a:r>
          </a:p>
        </p:txBody>
      </p:sp>
      <p:sp>
        <p:nvSpPr>
          <p:cNvPr id="37" name="Rounded Rectangle 36">
            <a:extLst>
              <a:ext uri="{FF2B5EF4-FFF2-40B4-BE49-F238E27FC236}">
                <a16:creationId xmlns:a16="http://schemas.microsoft.com/office/drawing/2014/main" id="{6A5A73AA-12B8-B84F-80B6-543C13BFF99D}"/>
              </a:ext>
            </a:extLst>
          </p:cNvPr>
          <p:cNvSpPr/>
          <p:nvPr/>
        </p:nvSpPr>
        <p:spPr>
          <a:xfrm>
            <a:off x="4871896" y="2763602"/>
            <a:ext cx="2523653" cy="969474"/>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dirty="0">
                <a:solidFill>
                  <a:srgbClr val="4D4E55"/>
                </a:solidFill>
                <a:latin typeface="Heebo" pitchFamily="2" charset="-79"/>
                <a:cs typeface="Heebo" pitchFamily="2" charset="-79"/>
              </a:rPr>
              <a:t>Part B</a:t>
            </a:r>
          </a:p>
          <a:p>
            <a:r>
              <a:rPr lang="en-US" dirty="0">
                <a:solidFill>
                  <a:srgbClr val="4D4E55"/>
                </a:solidFill>
                <a:latin typeface="Heebo" pitchFamily="2" charset="-79"/>
                <a:cs typeface="Heebo" pitchFamily="2" charset="-79"/>
              </a:rPr>
              <a:t>(Medical)</a:t>
            </a:r>
          </a:p>
        </p:txBody>
      </p:sp>
      <p:pic>
        <p:nvPicPr>
          <p:cNvPr id="46" name="Picture 45" descr="A sign on the side of a building&#10;&#10;Description automatically generated">
            <a:extLst>
              <a:ext uri="{FF2B5EF4-FFF2-40B4-BE49-F238E27FC236}">
                <a16:creationId xmlns:a16="http://schemas.microsoft.com/office/drawing/2014/main" id="{5DDC0698-475E-244D-BDFE-C10CF5B590E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58337" y="2782754"/>
            <a:ext cx="1066800" cy="935750"/>
          </a:xfrm>
          <a:prstGeom prst="rect">
            <a:avLst/>
          </a:prstGeom>
          <a:ln>
            <a:noFill/>
          </a:ln>
          <a:effectLst>
            <a:softEdge rad="0"/>
          </a:effectLst>
        </p:spPr>
      </p:pic>
      <p:pic>
        <p:nvPicPr>
          <p:cNvPr id="47" name="Picture 46" descr="A group of people posing for a photo&#10;&#10;Description automatically generated">
            <a:extLst>
              <a:ext uri="{FF2B5EF4-FFF2-40B4-BE49-F238E27FC236}">
                <a16:creationId xmlns:a16="http://schemas.microsoft.com/office/drawing/2014/main" id="{6171F5A9-F6A6-DA45-AB29-0F09E7F234A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79085" y="2785929"/>
            <a:ext cx="1054880" cy="930214"/>
          </a:xfrm>
          <a:prstGeom prst="rect">
            <a:avLst/>
          </a:prstGeom>
          <a:ln>
            <a:noFill/>
          </a:ln>
          <a:effectLst>
            <a:softEdge rad="0"/>
          </a:effectLst>
        </p:spPr>
      </p:pic>
      <p:sp>
        <p:nvSpPr>
          <p:cNvPr id="38" name="Rounded Rectangle 37">
            <a:extLst>
              <a:ext uri="{FF2B5EF4-FFF2-40B4-BE49-F238E27FC236}">
                <a16:creationId xmlns:a16="http://schemas.microsoft.com/office/drawing/2014/main" id="{31BD70CA-34B6-8448-8F42-A8F665FBB625}"/>
              </a:ext>
            </a:extLst>
          </p:cNvPr>
          <p:cNvSpPr/>
          <p:nvPr/>
        </p:nvSpPr>
        <p:spPr>
          <a:xfrm>
            <a:off x="383867" y="4038600"/>
            <a:ext cx="2523653" cy="969474"/>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a:solidFill>
                  <a:srgbClr val="4D4E55"/>
                </a:solidFill>
                <a:latin typeface="Heebo" pitchFamily="2" charset="-79"/>
                <a:cs typeface="Heebo" pitchFamily="2" charset="-79"/>
              </a:rPr>
              <a:t>Medicare Advantage</a:t>
            </a:r>
          </a:p>
          <a:p>
            <a:r>
              <a:rPr lang="en-US" sz="1600" dirty="0">
                <a:solidFill>
                  <a:srgbClr val="4D4E55"/>
                </a:solidFill>
                <a:latin typeface="Heebo" pitchFamily="2" charset="-79"/>
                <a:cs typeface="Heebo" pitchFamily="2" charset="-79"/>
              </a:rPr>
              <a:t>(MA/MAPD)</a:t>
            </a:r>
          </a:p>
        </p:txBody>
      </p:sp>
      <p:sp>
        <p:nvSpPr>
          <p:cNvPr id="40" name="Rounded Rectangle 39">
            <a:extLst>
              <a:ext uri="{FF2B5EF4-FFF2-40B4-BE49-F238E27FC236}">
                <a16:creationId xmlns:a16="http://schemas.microsoft.com/office/drawing/2014/main" id="{7547C9FD-D1A5-5F40-AF3C-5B90D09D47FB}"/>
              </a:ext>
            </a:extLst>
          </p:cNvPr>
          <p:cNvSpPr/>
          <p:nvPr/>
        </p:nvSpPr>
        <p:spPr>
          <a:xfrm>
            <a:off x="6223353" y="4038600"/>
            <a:ext cx="2523653" cy="969474"/>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a:solidFill>
                  <a:srgbClr val="4D4E55"/>
                </a:solidFill>
                <a:latin typeface="Heebo" pitchFamily="2" charset="-79"/>
                <a:cs typeface="Heebo" pitchFamily="2" charset="-79"/>
              </a:rPr>
              <a:t>Medicare </a:t>
            </a:r>
            <a:br>
              <a:rPr lang="en-US" sz="1600" dirty="0">
                <a:solidFill>
                  <a:srgbClr val="4D4E55"/>
                </a:solidFill>
                <a:latin typeface="Heebo" pitchFamily="2" charset="-79"/>
                <a:cs typeface="Heebo" pitchFamily="2" charset="-79"/>
              </a:rPr>
            </a:br>
            <a:r>
              <a:rPr lang="en-US" sz="1600" dirty="0">
                <a:solidFill>
                  <a:srgbClr val="4D4E55"/>
                </a:solidFill>
                <a:latin typeface="Heebo" pitchFamily="2" charset="-79"/>
                <a:cs typeface="Heebo" pitchFamily="2" charset="-79"/>
              </a:rPr>
              <a:t>Supplement </a:t>
            </a:r>
            <a:br>
              <a:rPr lang="en-US" sz="1600" dirty="0">
                <a:solidFill>
                  <a:srgbClr val="4D4E55"/>
                </a:solidFill>
                <a:latin typeface="Heebo" pitchFamily="2" charset="-79"/>
                <a:cs typeface="Heebo" pitchFamily="2" charset="-79"/>
              </a:rPr>
            </a:br>
            <a:r>
              <a:rPr lang="en-US" sz="1600" dirty="0">
                <a:solidFill>
                  <a:srgbClr val="4D4E55"/>
                </a:solidFill>
                <a:latin typeface="Heebo" pitchFamily="2" charset="-79"/>
                <a:cs typeface="Heebo" pitchFamily="2" charset="-79"/>
              </a:rPr>
              <a:t>Plan (Medigap)</a:t>
            </a:r>
          </a:p>
        </p:txBody>
      </p:sp>
      <p:sp>
        <p:nvSpPr>
          <p:cNvPr id="41" name="Rounded Rectangle 40">
            <a:extLst>
              <a:ext uri="{FF2B5EF4-FFF2-40B4-BE49-F238E27FC236}">
                <a16:creationId xmlns:a16="http://schemas.microsoft.com/office/drawing/2014/main" id="{F32FEC3B-E2E6-0048-B919-B6F412C8319A}"/>
              </a:ext>
            </a:extLst>
          </p:cNvPr>
          <p:cNvSpPr/>
          <p:nvPr/>
        </p:nvSpPr>
        <p:spPr>
          <a:xfrm>
            <a:off x="383868" y="5257800"/>
            <a:ext cx="757623" cy="609600"/>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4D4E55"/>
                </a:solidFill>
                <a:latin typeface="Heebo" pitchFamily="2" charset="-79"/>
                <a:cs typeface="Heebo" pitchFamily="2" charset="-79"/>
              </a:rPr>
              <a:t>HMO</a:t>
            </a:r>
          </a:p>
        </p:txBody>
      </p:sp>
      <p:sp>
        <p:nvSpPr>
          <p:cNvPr id="42" name="Rounded Rectangle 41">
            <a:extLst>
              <a:ext uri="{FF2B5EF4-FFF2-40B4-BE49-F238E27FC236}">
                <a16:creationId xmlns:a16="http://schemas.microsoft.com/office/drawing/2014/main" id="{A1A4E658-78F9-4F48-948E-3A8EDBA0EE4C}"/>
              </a:ext>
            </a:extLst>
          </p:cNvPr>
          <p:cNvSpPr/>
          <p:nvPr/>
        </p:nvSpPr>
        <p:spPr>
          <a:xfrm>
            <a:off x="1266882" y="5257800"/>
            <a:ext cx="757623" cy="609600"/>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4D4E55"/>
                </a:solidFill>
                <a:latin typeface="Heebo" pitchFamily="2" charset="-79"/>
                <a:cs typeface="Heebo" pitchFamily="2" charset="-79"/>
              </a:rPr>
              <a:t>PPO</a:t>
            </a:r>
          </a:p>
        </p:txBody>
      </p:sp>
      <p:sp>
        <p:nvSpPr>
          <p:cNvPr id="43" name="Rounded Rectangle 42">
            <a:extLst>
              <a:ext uri="{FF2B5EF4-FFF2-40B4-BE49-F238E27FC236}">
                <a16:creationId xmlns:a16="http://schemas.microsoft.com/office/drawing/2014/main" id="{59D11556-4579-2048-88E4-E7791D6E5622}"/>
              </a:ext>
            </a:extLst>
          </p:cNvPr>
          <p:cNvSpPr/>
          <p:nvPr/>
        </p:nvSpPr>
        <p:spPr>
          <a:xfrm>
            <a:off x="2146426" y="5257800"/>
            <a:ext cx="757623" cy="609600"/>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4D4E55"/>
                </a:solidFill>
                <a:latin typeface="Heebo" pitchFamily="2" charset="-79"/>
                <a:cs typeface="Heebo" pitchFamily="2" charset="-79"/>
              </a:rPr>
              <a:t>PFFS</a:t>
            </a:r>
          </a:p>
        </p:txBody>
      </p:sp>
      <p:sp>
        <p:nvSpPr>
          <p:cNvPr id="44" name="Rounded Rectangle 43">
            <a:extLst>
              <a:ext uri="{FF2B5EF4-FFF2-40B4-BE49-F238E27FC236}">
                <a16:creationId xmlns:a16="http://schemas.microsoft.com/office/drawing/2014/main" id="{802221FE-CF04-9840-80BE-B7AF8E9BD7FF}"/>
              </a:ext>
            </a:extLst>
          </p:cNvPr>
          <p:cNvSpPr/>
          <p:nvPr/>
        </p:nvSpPr>
        <p:spPr>
          <a:xfrm>
            <a:off x="6236482" y="5257800"/>
            <a:ext cx="2523652" cy="609600"/>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 dirty="0">
                <a:solidFill>
                  <a:srgbClr val="4D4E55"/>
                </a:solidFill>
                <a:latin typeface="Heebo" pitchFamily="2" charset="-79"/>
                <a:cs typeface="Heebo" pitchFamily="2" charset="-79"/>
              </a:rPr>
              <a:t>Plan A through Plan N*</a:t>
            </a:r>
          </a:p>
        </p:txBody>
      </p:sp>
      <p:sp>
        <p:nvSpPr>
          <p:cNvPr id="16" name="TextBox 15">
            <a:extLst>
              <a:ext uri="{FF2B5EF4-FFF2-40B4-BE49-F238E27FC236}">
                <a16:creationId xmlns:a16="http://schemas.microsoft.com/office/drawing/2014/main" id="{8F318734-60D4-284B-B85F-6160F621B2AC}"/>
              </a:ext>
            </a:extLst>
          </p:cNvPr>
          <p:cNvSpPr txBox="1"/>
          <p:nvPr/>
        </p:nvSpPr>
        <p:spPr>
          <a:xfrm>
            <a:off x="6244948" y="5867400"/>
            <a:ext cx="2502057" cy="276999"/>
          </a:xfrm>
          <a:prstGeom prst="rect">
            <a:avLst/>
          </a:prstGeom>
          <a:noFill/>
        </p:spPr>
        <p:txBody>
          <a:bodyPr wrap="square" rtlCol="0">
            <a:spAutoFit/>
          </a:bodyPr>
          <a:lstStyle/>
          <a:p>
            <a:pPr algn="ctr"/>
            <a:r>
              <a:rPr lang="en-US" sz="1200" dirty="0">
                <a:solidFill>
                  <a:srgbClr val="4D4E55"/>
                </a:solidFill>
                <a:latin typeface="Heebo" pitchFamily="2" charset="-79"/>
              </a:rPr>
              <a:t>*Plans F &amp; G are most common.</a:t>
            </a:r>
          </a:p>
        </p:txBody>
      </p:sp>
      <p:pic>
        <p:nvPicPr>
          <p:cNvPr id="48" name="Picture 47" descr="A picture containing indoor, cup, table, sitting&#10;&#10;Description automatically generated">
            <a:extLst>
              <a:ext uri="{FF2B5EF4-FFF2-40B4-BE49-F238E27FC236}">
                <a16:creationId xmlns:a16="http://schemas.microsoft.com/office/drawing/2014/main" id="{C25ADF8C-3D55-D54D-BF6E-384D662020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706137" y="4056354"/>
            <a:ext cx="993775" cy="937104"/>
          </a:xfrm>
          <a:prstGeom prst="rect">
            <a:avLst/>
          </a:prstGeom>
          <a:ln>
            <a:noFill/>
          </a:ln>
          <a:effectLst>
            <a:softEdge rad="0"/>
          </a:effectLst>
        </p:spPr>
      </p:pic>
      <p:sp>
        <p:nvSpPr>
          <p:cNvPr id="39" name="Rounded Rectangle 38">
            <a:extLst>
              <a:ext uri="{FF2B5EF4-FFF2-40B4-BE49-F238E27FC236}">
                <a16:creationId xmlns:a16="http://schemas.microsoft.com/office/drawing/2014/main" id="{438A722E-EC54-B349-B8E3-833AE2951ADD}"/>
              </a:ext>
            </a:extLst>
          </p:cNvPr>
          <p:cNvSpPr/>
          <p:nvPr/>
        </p:nvSpPr>
        <p:spPr>
          <a:xfrm>
            <a:off x="3303610" y="4038600"/>
            <a:ext cx="2523653" cy="969474"/>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a:solidFill>
                  <a:srgbClr val="4D4E55"/>
                </a:solidFill>
                <a:latin typeface="Heebo" pitchFamily="2" charset="-79"/>
                <a:cs typeface="Heebo" pitchFamily="2" charset="-79"/>
              </a:rPr>
              <a:t>Prescription </a:t>
            </a:r>
            <a:br>
              <a:rPr lang="en-US" sz="1600" dirty="0">
                <a:solidFill>
                  <a:srgbClr val="4D4E55"/>
                </a:solidFill>
                <a:latin typeface="Heebo" pitchFamily="2" charset="-79"/>
                <a:cs typeface="Heebo" pitchFamily="2" charset="-79"/>
              </a:rPr>
            </a:br>
            <a:r>
              <a:rPr lang="en-US" sz="1600" dirty="0">
                <a:solidFill>
                  <a:srgbClr val="4D4E55"/>
                </a:solidFill>
                <a:latin typeface="Heebo" pitchFamily="2" charset="-79"/>
                <a:cs typeface="Heebo" pitchFamily="2" charset="-79"/>
              </a:rPr>
              <a:t>Drug Plan</a:t>
            </a:r>
          </a:p>
          <a:p>
            <a:r>
              <a:rPr lang="en-US" sz="1600" dirty="0">
                <a:solidFill>
                  <a:srgbClr val="4D4E55"/>
                </a:solidFill>
                <a:latin typeface="Heebo" pitchFamily="2" charset="-79"/>
                <a:cs typeface="Heebo" pitchFamily="2" charset="-79"/>
              </a:rPr>
              <a:t>(PDP)</a:t>
            </a:r>
          </a:p>
        </p:txBody>
      </p:sp>
    </p:spTree>
    <p:extLst>
      <p:ext uri="{BB962C8B-B14F-4D97-AF65-F5344CB8AC3E}">
        <p14:creationId xmlns:p14="http://schemas.microsoft.com/office/powerpoint/2010/main" val="306951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picture containing text, person, indoor&#10;&#10;Description automatically generated">
            <a:extLst>
              <a:ext uri="{FF2B5EF4-FFF2-40B4-BE49-F238E27FC236}">
                <a16:creationId xmlns:a16="http://schemas.microsoft.com/office/drawing/2014/main" id="{97C23276-15F1-E64F-9384-E6316060D10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p:pic>
      <p:sp>
        <p:nvSpPr>
          <p:cNvPr id="25" name="Title 24">
            <a:extLst>
              <a:ext uri="{FF2B5EF4-FFF2-40B4-BE49-F238E27FC236}">
                <a16:creationId xmlns:a16="http://schemas.microsoft.com/office/drawing/2014/main" id="{E069E441-A146-0149-B869-84FC854B8BF3}"/>
              </a:ext>
            </a:extLst>
          </p:cNvPr>
          <p:cNvSpPr>
            <a:spLocks noGrp="1"/>
          </p:cNvSpPr>
          <p:nvPr>
            <p:ph type="ctrTitle"/>
          </p:nvPr>
        </p:nvSpPr>
        <p:spPr/>
        <p:txBody>
          <a:bodyPr/>
          <a:lstStyle/>
          <a:p>
            <a:r>
              <a:rPr lang="en-US" dirty="0"/>
              <a:t>Medicare Coverage Choices</a:t>
            </a:r>
          </a:p>
        </p:txBody>
      </p:sp>
      <p:sp>
        <p:nvSpPr>
          <p:cNvPr id="37" name="Rounded Rectangle 36">
            <a:extLst>
              <a:ext uri="{FF2B5EF4-FFF2-40B4-BE49-F238E27FC236}">
                <a16:creationId xmlns:a16="http://schemas.microsoft.com/office/drawing/2014/main" id="{7D6A6B02-ED9C-904A-90B6-68A2DB34B0D8}"/>
              </a:ext>
            </a:extLst>
          </p:cNvPr>
          <p:cNvSpPr/>
          <p:nvPr/>
        </p:nvSpPr>
        <p:spPr>
          <a:xfrm>
            <a:off x="1752600" y="1829209"/>
            <a:ext cx="5638800" cy="456791"/>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sz="2000" dirty="0">
                <a:solidFill>
                  <a:srgbClr val="4D4E55"/>
                </a:solidFill>
                <a:latin typeface="Heebo" pitchFamily="2" charset="-79"/>
                <a:cs typeface="Heebo" pitchFamily="2" charset="-79"/>
              </a:rPr>
              <a:t>Medicare Coverage Choices</a:t>
            </a:r>
          </a:p>
        </p:txBody>
      </p:sp>
      <p:sp>
        <p:nvSpPr>
          <p:cNvPr id="39" name="Rounded Rectangle 38">
            <a:extLst>
              <a:ext uri="{FF2B5EF4-FFF2-40B4-BE49-F238E27FC236}">
                <a16:creationId xmlns:a16="http://schemas.microsoft.com/office/drawing/2014/main" id="{8BB71A05-2058-8D44-9F79-C093E0863DDB}"/>
              </a:ext>
            </a:extLst>
          </p:cNvPr>
          <p:cNvSpPr/>
          <p:nvPr/>
        </p:nvSpPr>
        <p:spPr>
          <a:xfrm>
            <a:off x="402277" y="3209672"/>
            <a:ext cx="2356152" cy="905128"/>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dirty="0">
                <a:solidFill>
                  <a:srgbClr val="4D4E55"/>
                </a:solidFill>
                <a:latin typeface="Heebo" pitchFamily="2" charset="-79"/>
                <a:cs typeface="Heebo" pitchFamily="2" charset="-79"/>
              </a:rPr>
              <a:t>Part A</a:t>
            </a:r>
          </a:p>
          <a:p>
            <a:r>
              <a:rPr lang="en-US" sz="1400" dirty="0">
                <a:solidFill>
                  <a:srgbClr val="4D4E55"/>
                </a:solidFill>
                <a:latin typeface="Heebo" pitchFamily="2" charset="-79"/>
                <a:cs typeface="Heebo" pitchFamily="2" charset="-79"/>
              </a:rPr>
              <a:t>(Hospital)</a:t>
            </a:r>
          </a:p>
        </p:txBody>
      </p:sp>
      <p:sp>
        <p:nvSpPr>
          <p:cNvPr id="40" name="Rounded Rectangle 39">
            <a:extLst>
              <a:ext uri="{FF2B5EF4-FFF2-40B4-BE49-F238E27FC236}">
                <a16:creationId xmlns:a16="http://schemas.microsoft.com/office/drawing/2014/main" id="{C7323FD6-9241-444A-887F-CFBA2437CB07}"/>
              </a:ext>
            </a:extLst>
          </p:cNvPr>
          <p:cNvSpPr/>
          <p:nvPr/>
        </p:nvSpPr>
        <p:spPr>
          <a:xfrm>
            <a:off x="2853935" y="3209672"/>
            <a:ext cx="2356152" cy="905128"/>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dirty="0">
                <a:solidFill>
                  <a:srgbClr val="4D4E55"/>
                </a:solidFill>
                <a:latin typeface="Heebo" pitchFamily="2" charset="-79"/>
                <a:cs typeface="Heebo" pitchFamily="2" charset="-79"/>
              </a:rPr>
              <a:t>Part B</a:t>
            </a:r>
          </a:p>
          <a:p>
            <a:r>
              <a:rPr lang="en-US" sz="1400" dirty="0">
                <a:solidFill>
                  <a:srgbClr val="4D4E55"/>
                </a:solidFill>
                <a:latin typeface="Heebo" pitchFamily="2" charset="-79"/>
                <a:cs typeface="Heebo" pitchFamily="2" charset="-79"/>
              </a:rPr>
              <a:t>(Medical)</a:t>
            </a:r>
          </a:p>
        </p:txBody>
      </p:sp>
      <p:sp>
        <p:nvSpPr>
          <p:cNvPr id="41" name="Rounded Rectangle 40">
            <a:extLst>
              <a:ext uri="{FF2B5EF4-FFF2-40B4-BE49-F238E27FC236}">
                <a16:creationId xmlns:a16="http://schemas.microsoft.com/office/drawing/2014/main" id="{BBC1742C-1D4A-ED46-876A-A0E9B75B6307}"/>
              </a:ext>
            </a:extLst>
          </p:cNvPr>
          <p:cNvSpPr/>
          <p:nvPr/>
        </p:nvSpPr>
        <p:spPr>
          <a:xfrm>
            <a:off x="2853935" y="4953574"/>
            <a:ext cx="2356152" cy="905128"/>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dirty="0">
                <a:solidFill>
                  <a:srgbClr val="4D4E55"/>
                </a:solidFill>
                <a:latin typeface="Heebo" pitchFamily="2" charset="-79"/>
                <a:cs typeface="Heebo" pitchFamily="2" charset="-79"/>
              </a:rPr>
              <a:t>Part D </a:t>
            </a:r>
          </a:p>
          <a:p>
            <a:r>
              <a:rPr lang="en-US" sz="1400" dirty="0">
                <a:solidFill>
                  <a:srgbClr val="4D4E55"/>
                </a:solidFill>
                <a:latin typeface="Heebo" pitchFamily="2" charset="-79"/>
                <a:cs typeface="Heebo" pitchFamily="2" charset="-79"/>
              </a:rPr>
              <a:t>(Prescription </a:t>
            </a:r>
            <a:br>
              <a:rPr lang="en-US" sz="1400" dirty="0">
                <a:solidFill>
                  <a:srgbClr val="4D4E55"/>
                </a:solidFill>
                <a:latin typeface="Heebo" pitchFamily="2" charset="-79"/>
                <a:cs typeface="Heebo" pitchFamily="2" charset="-79"/>
              </a:rPr>
            </a:br>
            <a:r>
              <a:rPr lang="en-US" sz="1400" dirty="0">
                <a:solidFill>
                  <a:srgbClr val="4D4E55"/>
                </a:solidFill>
                <a:latin typeface="Heebo" pitchFamily="2" charset="-79"/>
                <a:cs typeface="Heebo" pitchFamily="2" charset="-79"/>
              </a:rPr>
              <a:t>Drug Coverage)</a:t>
            </a:r>
          </a:p>
        </p:txBody>
      </p:sp>
      <p:pic>
        <p:nvPicPr>
          <p:cNvPr id="42" name="Picture 41" descr="A sign on the side of a building&#10;&#10;Description automatically generated">
            <a:extLst>
              <a:ext uri="{FF2B5EF4-FFF2-40B4-BE49-F238E27FC236}">
                <a16:creationId xmlns:a16="http://schemas.microsoft.com/office/drawing/2014/main" id="{69C3931D-BFFE-D748-91D9-49BDFBB0CB9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688006" y="3224492"/>
            <a:ext cx="995994" cy="879667"/>
          </a:xfrm>
          <a:prstGeom prst="rect">
            <a:avLst/>
          </a:prstGeom>
          <a:ln>
            <a:noFill/>
          </a:ln>
          <a:effectLst>
            <a:softEdge rad="0"/>
          </a:effectLst>
        </p:spPr>
      </p:pic>
      <p:pic>
        <p:nvPicPr>
          <p:cNvPr id="43" name="Picture 42" descr="A group of people posing for a photo&#10;&#10;Description automatically generated">
            <a:extLst>
              <a:ext uri="{FF2B5EF4-FFF2-40B4-BE49-F238E27FC236}">
                <a16:creationId xmlns:a16="http://schemas.microsoft.com/office/drawing/2014/main" id="{5B8FE221-744F-ED48-8D69-F647DAFE148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137146" y="3219324"/>
            <a:ext cx="984865" cy="879667"/>
          </a:xfrm>
          <a:prstGeom prst="rect">
            <a:avLst/>
          </a:prstGeom>
          <a:ln>
            <a:noFill/>
          </a:ln>
          <a:effectLst>
            <a:softEdge rad="0"/>
          </a:effectLst>
        </p:spPr>
      </p:pic>
      <p:pic>
        <p:nvPicPr>
          <p:cNvPr id="44" name="Picture 43" descr="A picture containing indoor, cup, table, sitting&#10;&#10;Description automatically generated">
            <a:extLst>
              <a:ext uri="{FF2B5EF4-FFF2-40B4-BE49-F238E27FC236}">
                <a16:creationId xmlns:a16="http://schemas.microsoft.com/office/drawing/2014/main" id="{1974466D-F007-5348-B9FF-BBFD6DC7C7B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226156" y="4970150"/>
            <a:ext cx="927816" cy="874906"/>
          </a:xfrm>
          <a:prstGeom prst="rect">
            <a:avLst/>
          </a:prstGeom>
          <a:ln>
            <a:noFill/>
          </a:ln>
          <a:effectLst>
            <a:softEdge rad="0"/>
          </a:effectLst>
        </p:spPr>
      </p:pic>
      <p:sp>
        <p:nvSpPr>
          <p:cNvPr id="45" name="Rounded Rectangle 44">
            <a:extLst>
              <a:ext uri="{FF2B5EF4-FFF2-40B4-BE49-F238E27FC236}">
                <a16:creationId xmlns:a16="http://schemas.microsoft.com/office/drawing/2014/main" id="{518C6E1D-3EF9-234D-925B-4D3B91B3D6DD}"/>
              </a:ext>
            </a:extLst>
          </p:cNvPr>
          <p:cNvSpPr/>
          <p:nvPr/>
        </p:nvSpPr>
        <p:spPr>
          <a:xfrm>
            <a:off x="6234362" y="3209672"/>
            <a:ext cx="2356152" cy="905128"/>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dirty="0">
                <a:solidFill>
                  <a:srgbClr val="4D4E55"/>
                </a:solidFill>
                <a:latin typeface="Heebo" pitchFamily="2" charset="-79"/>
                <a:cs typeface="Heebo" pitchFamily="2" charset="-79"/>
              </a:rPr>
              <a:t>Part C </a:t>
            </a:r>
          </a:p>
          <a:p>
            <a:r>
              <a:rPr lang="en-US" sz="1400" dirty="0">
                <a:solidFill>
                  <a:srgbClr val="4D4E55"/>
                </a:solidFill>
                <a:latin typeface="Heebo" pitchFamily="2" charset="-79"/>
                <a:cs typeface="Heebo" pitchFamily="2" charset="-79"/>
              </a:rPr>
              <a:t>Combines </a:t>
            </a:r>
            <a:br>
              <a:rPr lang="en-US" sz="1400" dirty="0">
                <a:solidFill>
                  <a:srgbClr val="4D4E55"/>
                </a:solidFill>
                <a:latin typeface="Heebo" pitchFamily="2" charset="-79"/>
                <a:cs typeface="Heebo" pitchFamily="2" charset="-79"/>
              </a:rPr>
            </a:br>
            <a:r>
              <a:rPr lang="en-US" sz="1400" dirty="0">
                <a:solidFill>
                  <a:srgbClr val="4D4E55"/>
                </a:solidFill>
                <a:latin typeface="Heebo" pitchFamily="2" charset="-79"/>
                <a:cs typeface="Heebo" pitchFamily="2" charset="-79"/>
              </a:rPr>
              <a:t>Part A &amp; Part B</a:t>
            </a:r>
          </a:p>
        </p:txBody>
      </p:sp>
      <p:sp>
        <p:nvSpPr>
          <p:cNvPr id="49" name="Rounded Rectangle 48">
            <a:extLst>
              <a:ext uri="{FF2B5EF4-FFF2-40B4-BE49-F238E27FC236}">
                <a16:creationId xmlns:a16="http://schemas.microsoft.com/office/drawing/2014/main" id="{2345A0AF-C8E0-644D-B33F-9DC11565D777}"/>
              </a:ext>
            </a:extLst>
          </p:cNvPr>
          <p:cNvSpPr/>
          <p:nvPr/>
        </p:nvSpPr>
        <p:spPr>
          <a:xfrm>
            <a:off x="402277" y="4956817"/>
            <a:ext cx="2356152" cy="905128"/>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dirty="0">
                <a:solidFill>
                  <a:srgbClr val="4D4E55"/>
                </a:solidFill>
                <a:latin typeface="Heebo" pitchFamily="2" charset="-79"/>
                <a:cs typeface="Heebo" pitchFamily="2" charset="-79"/>
              </a:rPr>
              <a:t>Medigap</a:t>
            </a:r>
          </a:p>
          <a:p>
            <a:r>
              <a:rPr lang="en-US" sz="1400" dirty="0">
                <a:solidFill>
                  <a:srgbClr val="4D4E55"/>
                </a:solidFill>
                <a:latin typeface="Heebo" pitchFamily="2" charset="-79"/>
                <a:cs typeface="Heebo" pitchFamily="2" charset="-79"/>
              </a:rPr>
              <a:t>(Supplemental </a:t>
            </a:r>
            <a:br>
              <a:rPr lang="en-US" sz="1400" dirty="0">
                <a:solidFill>
                  <a:srgbClr val="4D4E55"/>
                </a:solidFill>
                <a:latin typeface="Heebo" pitchFamily="2" charset="-79"/>
                <a:cs typeface="Heebo" pitchFamily="2" charset="-79"/>
              </a:rPr>
            </a:br>
            <a:r>
              <a:rPr lang="en-US" sz="1400" dirty="0">
                <a:solidFill>
                  <a:srgbClr val="4D4E55"/>
                </a:solidFill>
                <a:latin typeface="Heebo" pitchFamily="2" charset="-79"/>
                <a:cs typeface="Heebo" pitchFamily="2" charset="-79"/>
              </a:rPr>
              <a:t>Insurance Policy)</a:t>
            </a:r>
          </a:p>
        </p:txBody>
      </p:sp>
      <p:sp>
        <p:nvSpPr>
          <p:cNvPr id="51" name="Rounded Rectangle 50">
            <a:extLst>
              <a:ext uri="{FF2B5EF4-FFF2-40B4-BE49-F238E27FC236}">
                <a16:creationId xmlns:a16="http://schemas.microsoft.com/office/drawing/2014/main" id="{DFAB91F1-974C-B448-8D6B-ED4121D5D22D}"/>
              </a:ext>
            </a:extLst>
          </p:cNvPr>
          <p:cNvSpPr/>
          <p:nvPr/>
        </p:nvSpPr>
        <p:spPr>
          <a:xfrm>
            <a:off x="6234362" y="4936526"/>
            <a:ext cx="2356152" cy="905128"/>
          </a:xfrm>
          <a:prstGeom prst="roundRect">
            <a:avLst>
              <a:gd name="adj" fmla="val 6946"/>
            </a:avLst>
          </a:prstGeom>
          <a:noFill/>
          <a:ln w="38100">
            <a:solidFill>
              <a:srgbClr val="2B6CA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dirty="0">
                <a:solidFill>
                  <a:srgbClr val="4D4E55"/>
                </a:solidFill>
                <a:latin typeface="Heebo" pitchFamily="2" charset="-79"/>
                <a:cs typeface="Heebo" pitchFamily="2" charset="-79"/>
              </a:rPr>
              <a:t>Part D </a:t>
            </a:r>
          </a:p>
          <a:p>
            <a:r>
              <a:rPr lang="en-US" sz="1400" dirty="0">
                <a:solidFill>
                  <a:srgbClr val="4D4E55"/>
                </a:solidFill>
                <a:latin typeface="Heebo" pitchFamily="2" charset="-79"/>
                <a:cs typeface="Heebo" pitchFamily="2" charset="-79"/>
              </a:rPr>
              <a:t>(Prescription </a:t>
            </a:r>
            <a:br>
              <a:rPr lang="en-US" sz="1400" dirty="0">
                <a:solidFill>
                  <a:srgbClr val="4D4E55"/>
                </a:solidFill>
                <a:latin typeface="Heebo" pitchFamily="2" charset="-79"/>
                <a:cs typeface="Heebo" pitchFamily="2" charset="-79"/>
              </a:rPr>
            </a:br>
            <a:r>
              <a:rPr lang="en-US" sz="1400" dirty="0">
                <a:solidFill>
                  <a:srgbClr val="4D4E55"/>
                </a:solidFill>
                <a:latin typeface="Heebo" pitchFamily="2" charset="-79"/>
                <a:cs typeface="Heebo" pitchFamily="2" charset="-79"/>
              </a:rPr>
              <a:t>Drug Coverage)</a:t>
            </a:r>
          </a:p>
        </p:txBody>
      </p:sp>
      <p:pic>
        <p:nvPicPr>
          <p:cNvPr id="52" name="Picture 51" descr="A picture containing indoor, cup, table, sitting&#10;&#10;Description automatically generated">
            <a:extLst>
              <a:ext uri="{FF2B5EF4-FFF2-40B4-BE49-F238E27FC236}">
                <a16:creationId xmlns:a16="http://schemas.microsoft.com/office/drawing/2014/main" id="{1289784C-96BE-4E4D-A636-BBA6E9CCD8B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606583" y="4953102"/>
            <a:ext cx="927816" cy="874906"/>
          </a:xfrm>
          <a:prstGeom prst="rect">
            <a:avLst/>
          </a:prstGeom>
          <a:ln>
            <a:noFill/>
          </a:ln>
          <a:effectLst>
            <a:softEdge rad="0"/>
          </a:effectLst>
        </p:spPr>
      </p:pic>
      <p:sp>
        <p:nvSpPr>
          <p:cNvPr id="53" name="Rectangle 52">
            <a:extLst>
              <a:ext uri="{FF2B5EF4-FFF2-40B4-BE49-F238E27FC236}">
                <a16:creationId xmlns:a16="http://schemas.microsoft.com/office/drawing/2014/main" id="{A92309FC-9169-224E-8BCA-EFCD5AF493ED}"/>
              </a:ext>
            </a:extLst>
          </p:cNvPr>
          <p:cNvSpPr/>
          <p:nvPr/>
        </p:nvSpPr>
        <p:spPr>
          <a:xfrm>
            <a:off x="1788363" y="2761517"/>
            <a:ext cx="1986441" cy="369332"/>
          </a:xfrm>
          <a:prstGeom prst="rect">
            <a:avLst/>
          </a:prstGeom>
        </p:spPr>
        <p:txBody>
          <a:bodyPr wrap="none">
            <a:spAutoFit/>
          </a:bodyPr>
          <a:lstStyle/>
          <a:p>
            <a:r>
              <a:rPr lang="en-US" dirty="0">
                <a:solidFill>
                  <a:srgbClr val="4D4E55"/>
                </a:solidFill>
                <a:latin typeface="Heebo" pitchFamily="2" charset="-79"/>
                <a:cs typeface="Heebo" pitchFamily="2" charset="-79"/>
              </a:rPr>
              <a:t>Original Medicare</a:t>
            </a:r>
          </a:p>
        </p:txBody>
      </p:sp>
      <p:sp>
        <p:nvSpPr>
          <p:cNvPr id="54" name="Rectangle 53">
            <a:extLst>
              <a:ext uri="{FF2B5EF4-FFF2-40B4-BE49-F238E27FC236}">
                <a16:creationId xmlns:a16="http://schemas.microsoft.com/office/drawing/2014/main" id="{39DEF97D-6201-DF49-A280-5F2693EA5521}"/>
              </a:ext>
            </a:extLst>
          </p:cNvPr>
          <p:cNvSpPr/>
          <p:nvPr/>
        </p:nvSpPr>
        <p:spPr>
          <a:xfrm>
            <a:off x="6008047" y="2761517"/>
            <a:ext cx="2808782" cy="369332"/>
          </a:xfrm>
          <a:prstGeom prst="rect">
            <a:avLst/>
          </a:prstGeom>
        </p:spPr>
        <p:txBody>
          <a:bodyPr wrap="none">
            <a:spAutoFit/>
          </a:bodyPr>
          <a:lstStyle/>
          <a:p>
            <a:r>
              <a:rPr lang="en-US" dirty="0">
                <a:solidFill>
                  <a:srgbClr val="4D4E55"/>
                </a:solidFill>
                <a:latin typeface="Heebo" pitchFamily="2" charset="-79"/>
                <a:cs typeface="Heebo" pitchFamily="2" charset="-79"/>
              </a:rPr>
              <a:t>Medicare Advantage Plan</a:t>
            </a:r>
          </a:p>
        </p:txBody>
      </p:sp>
      <p:sp>
        <p:nvSpPr>
          <p:cNvPr id="55" name="Rectangle 54">
            <a:extLst>
              <a:ext uri="{FF2B5EF4-FFF2-40B4-BE49-F238E27FC236}">
                <a16:creationId xmlns:a16="http://schemas.microsoft.com/office/drawing/2014/main" id="{D93AABD4-BBDE-5241-B535-E792062836E4}"/>
              </a:ext>
            </a:extLst>
          </p:cNvPr>
          <p:cNvSpPr/>
          <p:nvPr/>
        </p:nvSpPr>
        <p:spPr>
          <a:xfrm>
            <a:off x="4986969" y="2761517"/>
            <a:ext cx="486030" cy="369332"/>
          </a:xfrm>
          <a:prstGeom prst="rect">
            <a:avLst/>
          </a:prstGeom>
        </p:spPr>
        <p:txBody>
          <a:bodyPr wrap="none">
            <a:spAutoFit/>
          </a:bodyPr>
          <a:lstStyle/>
          <a:p>
            <a:r>
              <a:rPr lang="en-US" dirty="0">
                <a:solidFill>
                  <a:srgbClr val="4D4E55"/>
                </a:solidFill>
                <a:latin typeface="Heebo" pitchFamily="2" charset="-79"/>
                <a:cs typeface="Heebo" pitchFamily="2" charset="-79"/>
              </a:rPr>
              <a:t>OR</a:t>
            </a:r>
          </a:p>
        </p:txBody>
      </p:sp>
      <p:sp>
        <p:nvSpPr>
          <p:cNvPr id="7" name="Left-Up Arrow 6">
            <a:extLst>
              <a:ext uri="{FF2B5EF4-FFF2-40B4-BE49-F238E27FC236}">
                <a16:creationId xmlns:a16="http://schemas.microsoft.com/office/drawing/2014/main" id="{3BC060E0-3B24-5844-B050-2BFE02B72CB2}"/>
              </a:ext>
            </a:extLst>
          </p:cNvPr>
          <p:cNvSpPr/>
          <p:nvPr/>
        </p:nvSpPr>
        <p:spPr>
          <a:xfrm rot="13500000">
            <a:off x="4926853" y="2564653"/>
            <a:ext cx="609600" cy="609600"/>
          </a:xfrm>
          <a:prstGeom prst="leftUpArrow">
            <a:avLst>
              <a:gd name="adj1" fmla="val 3262"/>
              <a:gd name="adj2" fmla="val 8172"/>
              <a:gd name="adj3" fmla="val 11074"/>
            </a:avLst>
          </a:prstGeom>
          <a:solidFill>
            <a:srgbClr val="4D4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800E8F94-20F9-F442-BC64-15010AEF6DF5}"/>
              </a:ext>
            </a:extLst>
          </p:cNvPr>
          <p:cNvCxnSpPr>
            <a:cxnSpLocks/>
          </p:cNvCxnSpPr>
          <p:nvPr/>
        </p:nvCxnSpPr>
        <p:spPr>
          <a:xfrm flipV="1">
            <a:off x="5231653" y="2286000"/>
            <a:ext cx="0" cy="228600"/>
          </a:xfrm>
          <a:prstGeom prst="line">
            <a:avLst/>
          </a:prstGeom>
          <a:ln w="19050">
            <a:solidFill>
              <a:srgbClr val="4D4E55"/>
            </a:solidFill>
          </a:ln>
        </p:spPr>
        <p:style>
          <a:lnRef idx="1">
            <a:schemeClr val="accent1"/>
          </a:lnRef>
          <a:fillRef idx="0">
            <a:schemeClr val="accent1"/>
          </a:fillRef>
          <a:effectRef idx="0">
            <a:schemeClr val="accent1"/>
          </a:effectRef>
          <a:fontRef idx="minor">
            <a:schemeClr val="tx1"/>
          </a:fontRef>
        </p:style>
      </p:cxnSp>
      <p:sp>
        <p:nvSpPr>
          <p:cNvPr id="60" name="Left-Up Arrow 59">
            <a:extLst>
              <a:ext uri="{FF2B5EF4-FFF2-40B4-BE49-F238E27FC236}">
                <a16:creationId xmlns:a16="http://schemas.microsoft.com/office/drawing/2014/main" id="{D47F9758-89A9-F542-B0EE-D9901CE06508}"/>
              </a:ext>
            </a:extLst>
          </p:cNvPr>
          <p:cNvSpPr/>
          <p:nvPr/>
        </p:nvSpPr>
        <p:spPr>
          <a:xfrm rot="13500000">
            <a:off x="2497817" y="4246278"/>
            <a:ext cx="609600" cy="609600"/>
          </a:xfrm>
          <a:prstGeom prst="leftUpArrow">
            <a:avLst>
              <a:gd name="adj1" fmla="val 3262"/>
              <a:gd name="adj2" fmla="val 8172"/>
              <a:gd name="adj3" fmla="val 11074"/>
            </a:avLst>
          </a:prstGeom>
          <a:solidFill>
            <a:srgbClr val="4D4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CE38B73E-E325-C74D-A22A-46A1FFAA6085}"/>
              </a:ext>
            </a:extLst>
          </p:cNvPr>
          <p:cNvCxnSpPr>
            <a:cxnSpLocks/>
          </p:cNvCxnSpPr>
          <p:nvPr/>
        </p:nvCxnSpPr>
        <p:spPr>
          <a:xfrm flipH="1" flipV="1">
            <a:off x="2802617" y="3962400"/>
            <a:ext cx="908" cy="236485"/>
          </a:xfrm>
          <a:prstGeom prst="line">
            <a:avLst/>
          </a:prstGeom>
          <a:ln w="19050">
            <a:solidFill>
              <a:srgbClr val="4D4E55"/>
            </a:solidFill>
          </a:ln>
        </p:spPr>
        <p:style>
          <a:lnRef idx="1">
            <a:schemeClr val="accent1"/>
          </a:lnRef>
          <a:fillRef idx="0">
            <a:schemeClr val="accent1"/>
          </a:fillRef>
          <a:effectRef idx="0">
            <a:schemeClr val="accent1"/>
          </a:effectRef>
          <a:fontRef idx="minor">
            <a:schemeClr val="tx1"/>
          </a:fontRef>
        </p:style>
      </p:cxnSp>
      <p:pic>
        <p:nvPicPr>
          <p:cNvPr id="67" name="Picture 66" descr="A sign on the side of a building&#10;&#10;Description automatically generated">
            <a:extLst>
              <a:ext uri="{FF2B5EF4-FFF2-40B4-BE49-F238E27FC236}">
                <a16:creationId xmlns:a16="http://schemas.microsoft.com/office/drawing/2014/main" id="{8DE136ED-F480-5F4E-8EA8-FA7F3E81890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555163" y="3665122"/>
            <a:ext cx="979236" cy="433869"/>
          </a:xfrm>
          <a:prstGeom prst="rect">
            <a:avLst/>
          </a:prstGeom>
          <a:ln>
            <a:noFill/>
          </a:ln>
          <a:effectLst>
            <a:softEdge rad="0"/>
          </a:effectLst>
        </p:spPr>
      </p:pic>
      <p:pic>
        <p:nvPicPr>
          <p:cNvPr id="71" name="Picture 70" descr="A group of people posing for a photo&#10;&#10;Description automatically generated">
            <a:extLst>
              <a:ext uri="{FF2B5EF4-FFF2-40B4-BE49-F238E27FC236}">
                <a16:creationId xmlns:a16="http://schemas.microsoft.com/office/drawing/2014/main" id="{B2A3BD60-765F-1643-998D-C3D3592AABBF}"/>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555164" y="3230341"/>
            <a:ext cx="979236" cy="457200"/>
          </a:xfrm>
          <a:prstGeom prst="rect">
            <a:avLst/>
          </a:prstGeom>
          <a:ln>
            <a:noFill/>
          </a:ln>
          <a:effectLst>
            <a:softEdge rad="0"/>
          </a:effectLst>
        </p:spPr>
      </p:pic>
      <p:sp>
        <p:nvSpPr>
          <p:cNvPr id="72" name="Rectangle 71">
            <a:extLst>
              <a:ext uri="{FF2B5EF4-FFF2-40B4-BE49-F238E27FC236}">
                <a16:creationId xmlns:a16="http://schemas.microsoft.com/office/drawing/2014/main" id="{563FBE3E-8963-EF42-8A2C-7FA7A95ABE01}"/>
              </a:ext>
            </a:extLst>
          </p:cNvPr>
          <p:cNvSpPr/>
          <p:nvPr/>
        </p:nvSpPr>
        <p:spPr>
          <a:xfrm>
            <a:off x="2186003" y="4601131"/>
            <a:ext cx="1217000" cy="307777"/>
          </a:xfrm>
          <a:prstGeom prst="rect">
            <a:avLst/>
          </a:prstGeom>
        </p:spPr>
        <p:txBody>
          <a:bodyPr wrap="none">
            <a:spAutoFit/>
          </a:bodyPr>
          <a:lstStyle/>
          <a:p>
            <a:r>
              <a:rPr lang="en-US" sz="1400" dirty="0">
                <a:solidFill>
                  <a:srgbClr val="4D4E55"/>
                </a:solidFill>
                <a:latin typeface="Heebo" pitchFamily="2" charset="-79"/>
                <a:cs typeface="Heebo" pitchFamily="2" charset="-79"/>
              </a:rPr>
              <a:t>You can add</a:t>
            </a:r>
          </a:p>
        </p:txBody>
      </p:sp>
      <p:sp>
        <p:nvSpPr>
          <p:cNvPr id="73" name="Rectangle 72">
            <a:extLst>
              <a:ext uri="{FF2B5EF4-FFF2-40B4-BE49-F238E27FC236}">
                <a16:creationId xmlns:a16="http://schemas.microsoft.com/office/drawing/2014/main" id="{9938534D-0959-2043-AE1D-9E57B7C4FD31}"/>
              </a:ext>
            </a:extLst>
          </p:cNvPr>
          <p:cNvSpPr/>
          <p:nvPr/>
        </p:nvSpPr>
        <p:spPr>
          <a:xfrm>
            <a:off x="6269922" y="4369669"/>
            <a:ext cx="2285031" cy="539239"/>
          </a:xfrm>
          <a:prstGeom prst="rect">
            <a:avLst/>
          </a:prstGeom>
        </p:spPr>
        <p:txBody>
          <a:bodyPr wrap="square">
            <a:spAutoFit/>
          </a:bodyPr>
          <a:lstStyle/>
          <a:p>
            <a:pPr algn="ctr"/>
            <a:r>
              <a:rPr lang="en-US" sz="1400" dirty="0">
                <a:solidFill>
                  <a:srgbClr val="4D4E55"/>
                </a:solidFill>
                <a:latin typeface="Heebo" pitchFamily="2" charset="-79"/>
                <a:cs typeface="Heebo" pitchFamily="2" charset="-79"/>
              </a:rPr>
              <a:t>May include, or you may be able to add.</a:t>
            </a:r>
          </a:p>
        </p:txBody>
      </p:sp>
      <p:sp>
        <p:nvSpPr>
          <p:cNvPr id="74" name="TextBox 73">
            <a:extLst>
              <a:ext uri="{FF2B5EF4-FFF2-40B4-BE49-F238E27FC236}">
                <a16:creationId xmlns:a16="http://schemas.microsoft.com/office/drawing/2014/main" id="{7B5E9108-716D-D044-9A56-C17C06468DD7}"/>
              </a:ext>
            </a:extLst>
          </p:cNvPr>
          <p:cNvSpPr txBox="1"/>
          <p:nvPr/>
        </p:nvSpPr>
        <p:spPr>
          <a:xfrm>
            <a:off x="6253322" y="5894335"/>
            <a:ext cx="2281078" cy="707886"/>
          </a:xfrm>
          <a:prstGeom prst="rect">
            <a:avLst/>
          </a:prstGeom>
          <a:noFill/>
        </p:spPr>
        <p:txBody>
          <a:bodyPr wrap="square" rtlCol="0">
            <a:spAutoFit/>
          </a:bodyPr>
          <a:lstStyle/>
          <a:p>
            <a:r>
              <a:rPr lang="en-US" sz="1000" dirty="0">
                <a:solidFill>
                  <a:srgbClr val="6C6D75"/>
                </a:solidFill>
                <a:latin typeface="Heebo" pitchFamily="2" charset="-79"/>
                <a:cs typeface="Heebo" pitchFamily="2" charset="-79"/>
              </a:rPr>
              <a:t>Most Part C plans cover prescription drugs. You may be able to add </a:t>
            </a:r>
            <a:br>
              <a:rPr lang="en-US" sz="1000" dirty="0">
                <a:solidFill>
                  <a:srgbClr val="6C6D75"/>
                </a:solidFill>
                <a:latin typeface="Heebo" pitchFamily="2" charset="-79"/>
                <a:cs typeface="Heebo" pitchFamily="2" charset="-79"/>
              </a:rPr>
            </a:br>
            <a:r>
              <a:rPr lang="en-US" sz="1000" dirty="0">
                <a:solidFill>
                  <a:srgbClr val="6C6D75"/>
                </a:solidFill>
                <a:latin typeface="Heebo" pitchFamily="2" charset="-79"/>
                <a:cs typeface="Heebo" pitchFamily="2" charset="-79"/>
              </a:rPr>
              <a:t>drug coverage to some plan </a:t>
            </a:r>
            <a:br>
              <a:rPr lang="en-US" sz="1000" dirty="0">
                <a:solidFill>
                  <a:srgbClr val="6C6D75"/>
                </a:solidFill>
                <a:latin typeface="Heebo" pitchFamily="2" charset="-79"/>
                <a:cs typeface="Heebo" pitchFamily="2" charset="-79"/>
              </a:rPr>
            </a:br>
            <a:r>
              <a:rPr lang="en-US" sz="1000" dirty="0">
                <a:solidFill>
                  <a:srgbClr val="6C6D75"/>
                </a:solidFill>
                <a:latin typeface="Heebo" pitchFamily="2" charset="-79"/>
                <a:cs typeface="Heebo" pitchFamily="2" charset="-79"/>
              </a:rPr>
              <a:t>types if not already included.</a:t>
            </a:r>
          </a:p>
        </p:txBody>
      </p:sp>
    </p:spTree>
    <p:extLst>
      <p:ext uri="{BB962C8B-B14F-4D97-AF65-F5344CB8AC3E}">
        <p14:creationId xmlns:p14="http://schemas.microsoft.com/office/powerpoint/2010/main" val="305420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745555-3555-AE43-9AF9-6D566088A8C1}"/>
              </a:ext>
            </a:extLst>
          </p:cNvPr>
          <p:cNvSpPr>
            <a:spLocks noGrp="1"/>
          </p:cNvSpPr>
          <p:nvPr>
            <p:ph type="subTitle" idx="1"/>
          </p:nvPr>
        </p:nvSpPr>
        <p:spPr/>
        <p:txBody>
          <a:bodyPr/>
          <a:lstStyle/>
          <a:p>
            <a:r>
              <a:rPr lang="en-US" dirty="0"/>
              <a:t>Part A and Part B</a:t>
            </a:r>
          </a:p>
        </p:txBody>
      </p:sp>
      <p:pic>
        <p:nvPicPr>
          <p:cNvPr id="7" name="Picture Placeholder 6">
            <a:extLst>
              <a:ext uri="{FF2B5EF4-FFF2-40B4-BE49-F238E27FC236}">
                <a16:creationId xmlns:a16="http://schemas.microsoft.com/office/drawing/2014/main" id="{17143DAB-F770-4E4C-B00A-DADC641CE0F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0F821734-8B90-8E48-A4CF-BAF37FE12946}"/>
              </a:ext>
            </a:extLst>
          </p:cNvPr>
          <p:cNvSpPr>
            <a:spLocks noGrp="1"/>
          </p:cNvSpPr>
          <p:nvPr>
            <p:ph type="ctrTitle"/>
          </p:nvPr>
        </p:nvSpPr>
        <p:spPr/>
        <p:txBody>
          <a:bodyPr/>
          <a:lstStyle/>
          <a:p>
            <a:r>
              <a:rPr lang="en-US" dirty="0"/>
              <a:t>Original Medicare</a:t>
            </a:r>
          </a:p>
        </p:txBody>
      </p:sp>
      <p:graphicFrame>
        <p:nvGraphicFramePr>
          <p:cNvPr id="5" name="Table 4">
            <a:extLst>
              <a:ext uri="{FF2B5EF4-FFF2-40B4-BE49-F238E27FC236}">
                <a16:creationId xmlns:a16="http://schemas.microsoft.com/office/drawing/2014/main" id="{7D851296-227A-D449-B5BB-2923C75ACB60}"/>
              </a:ext>
            </a:extLst>
          </p:cNvPr>
          <p:cNvGraphicFramePr>
            <a:graphicFrameLocks noGrp="1"/>
          </p:cNvGraphicFramePr>
          <p:nvPr>
            <p:extLst>
              <p:ext uri="{D42A27DB-BD31-4B8C-83A1-F6EECF244321}">
                <p14:modId xmlns:p14="http://schemas.microsoft.com/office/powerpoint/2010/main" val="2822538620"/>
              </p:ext>
            </p:extLst>
          </p:nvPr>
        </p:nvGraphicFramePr>
        <p:xfrm>
          <a:off x="436880" y="2133601"/>
          <a:ext cx="8270240" cy="3810000"/>
        </p:xfrm>
        <a:graphic>
          <a:graphicData uri="http://schemas.openxmlformats.org/drawingml/2006/table">
            <a:tbl>
              <a:tblPr firstRow="1" bandRow="1">
                <a:tableStyleId>{C083E6E3-FA7D-4D7B-A595-EF9225AFEA82}</a:tableStyleId>
              </a:tblPr>
              <a:tblGrid>
                <a:gridCol w="1349390">
                  <a:extLst>
                    <a:ext uri="{9D8B030D-6E8A-4147-A177-3AD203B41FA5}">
                      <a16:colId xmlns:a16="http://schemas.microsoft.com/office/drawing/2014/main" val="3956401453"/>
                    </a:ext>
                  </a:extLst>
                </a:gridCol>
                <a:gridCol w="3296093">
                  <a:extLst>
                    <a:ext uri="{9D8B030D-6E8A-4147-A177-3AD203B41FA5}">
                      <a16:colId xmlns:a16="http://schemas.microsoft.com/office/drawing/2014/main" val="990993554"/>
                    </a:ext>
                  </a:extLst>
                </a:gridCol>
                <a:gridCol w="3624757">
                  <a:extLst>
                    <a:ext uri="{9D8B030D-6E8A-4147-A177-3AD203B41FA5}">
                      <a16:colId xmlns:a16="http://schemas.microsoft.com/office/drawing/2014/main" val="3358076654"/>
                    </a:ext>
                  </a:extLst>
                </a:gridCol>
              </a:tblGrid>
              <a:tr h="679518">
                <a:tc>
                  <a:txBody>
                    <a:bodyPr/>
                    <a:lstStyle/>
                    <a:p>
                      <a:pPr>
                        <a:lnSpc>
                          <a:spcPct val="100000"/>
                        </a:lnSpc>
                      </a:pPr>
                      <a:endParaRPr lang="en-US" sz="1400" dirty="0">
                        <a:solidFill>
                          <a:srgbClr val="4D4E55"/>
                        </a:solidFill>
                        <a:latin typeface="Crimson Text" panose="02000503000000000000" pitchFamily="2" charset="77"/>
                        <a:cs typeface="Heebo" pitchFamily="2" charset="-79"/>
                      </a:endParaRPr>
                    </a:p>
                  </a:txBody>
                  <a:tcPr marL="182880" marR="0" marT="0" marB="0" anchor="ctr">
                    <a:lnL>
                      <a:noFill/>
                    </a:lnL>
                    <a:lnR w="12700" cap="flat" cmpd="sng" algn="ctr">
                      <a:solidFill>
                        <a:schemeClr val="bg1"/>
                      </a:solidFill>
                      <a:prstDash val="solid"/>
                      <a:round/>
                      <a:headEnd type="none" w="med" len="med"/>
                      <a:tailEnd type="none" w="med" len="med"/>
                    </a:lnR>
                    <a:lnT w="12700" cmpd="sng">
                      <a:noFill/>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nSpc>
                          <a:spcPct val="100000"/>
                        </a:lnSpc>
                      </a:pPr>
                      <a:r>
                        <a:rPr lang="en-US" sz="1600" dirty="0">
                          <a:solidFill>
                            <a:srgbClr val="4D4E55"/>
                          </a:solidFill>
                          <a:latin typeface="Crimson Text" panose="02000503000000000000" pitchFamily="2" charset="77"/>
                          <a:cs typeface="Heebo" pitchFamily="2" charset="-79"/>
                        </a:rPr>
                        <a:t>Medicare Part A</a:t>
                      </a:r>
                    </a:p>
                    <a:p>
                      <a:pPr>
                        <a:lnSpc>
                          <a:spcPct val="100000"/>
                        </a:lnSpc>
                      </a:pPr>
                      <a:r>
                        <a:rPr lang="en-US" sz="1600" b="0" dirty="0">
                          <a:solidFill>
                            <a:srgbClr val="4D4E55"/>
                          </a:solidFill>
                          <a:latin typeface="Crimson Text" panose="02000503000000000000" pitchFamily="2" charset="77"/>
                          <a:cs typeface="Heebo" pitchFamily="2" charset="-79"/>
                        </a:rPr>
                        <a:t>Inpatient &amp; Hospital Services</a:t>
                      </a:r>
                    </a:p>
                  </a:txBody>
                  <a:tcPr marL="18288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600" dirty="0">
                          <a:solidFill>
                            <a:srgbClr val="4D4E55"/>
                          </a:solidFill>
                          <a:latin typeface="Crimson Text" panose="02000503000000000000" pitchFamily="2" charset="77"/>
                          <a:cs typeface="Heebo" pitchFamily="2" charset="-79"/>
                        </a:rPr>
                        <a:t>Medicare Part B</a:t>
                      </a:r>
                    </a:p>
                    <a:p>
                      <a:pPr>
                        <a:lnSpc>
                          <a:spcPct val="100000"/>
                        </a:lnSpc>
                      </a:pPr>
                      <a:r>
                        <a:rPr lang="en-US" sz="1600" b="0" dirty="0">
                          <a:solidFill>
                            <a:srgbClr val="4D4E55"/>
                          </a:solidFill>
                          <a:latin typeface="Crimson Text" panose="02000503000000000000" pitchFamily="2" charset="77"/>
                          <a:cs typeface="Heebo" pitchFamily="2" charset="-79"/>
                        </a:rPr>
                        <a:t>Outpatient &amp; Doctor Services</a:t>
                      </a:r>
                    </a:p>
                  </a:txBody>
                  <a:tcPr marL="182880" marR="0" marT="0" marB="0" anchor="ctr">
                    <a:lnL w="12700" cap="flat" cmpd="sng" algn="ctr">
                      <a:solidFill>
                        <a:schemeClr val="bg1"/>
                      </a:solidFill>
                      <a:prstDash val="solid"/>
                      <a:round/>
                      <a:headEnd type="none" w="med" len="med"/>
                      <a:tailEnd type="none" w="med" len="med"/>
                    </a:lnL>
                    <a:lnR>
                      <a:noFill/>
                    </a:lnR>
                    <a:lnT w="12700" cmpd="sng">
                      <a:noFill/>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6996206"/>
                  </a:ext>
                </a:extLst>
              </a:tr>
              <a:tr h="1384232">
                <a:tc>
                  <a:txBody>
                    <a:bodyPr/>
                    <a:lstStyle/>
                    <a:p>
                      <a:pPr>
                        <a:lnSpc>
                          <a:spcPct val="100000"/>
                        </a:lnSpc>
                      </a:pPr>
                      <a:r>
                        <a:rPr lang="en-US" sz="1400" b="1" dirty="0">
                          <a:solidFill>
                            <a:srgbClr val="4D4E55"/>
                          </a:solidFill>
                          <a:latin typeface="Crimson Text" panose="02000503000000000000" pitchFamily="2" charset="77"/>
                          <a:cs typeface="Heebo" pitchFamily="2" charset="-79"/>
                        </a:rPr>
                        <a:t>Enrollment </a:t>
                      </a:r>
                      <a:br>
                        <a:rPr lang="en-US" sz="1400" b="1" dirty="0">
                          <a:solidFill>
                            <a:srgbClr val="4D4E55"/>
                          </a:solidFill>
                          <a:latin typeface="Crimson Text" panose="02000503000000000000" pitchFamily="2" charset="77"/>
                          <a:cs typeface="Heebo" pitchFamily="2" charset="-79"/>
                        </a:rPr>
                      </a:br>
                      <a:r>
                        <a:rPr lang="en-US" sz="1400" b="1" dirty="0">
                          <a:solidFill>
                            <a:srgbClr val="4D4E55"/>
                          </a:solidFill>
                          <a:latin typeface="Crimson Text" panose="02000503000000000000" pitchFamily="2" charset="77"/>
                          <a:cs typeface="Heebo" pitchFamily="2" charset="-79"/>
                        </a:rPr>
                        <a:t>Period</a:t>
                      </a:r>
                    </a:p>
                  </a:txBody>
                  <a:tcPr marL="182880" marR="0" marT="0" marB="0" anchor="ctr">
                    <a:lnL>
                      <a:noFill/>
                    </a:lnL>
                    <a:lnR w="12700" cap="flat" cmpd="sng" algn="ctr">
                      <a:solidFill>
                        <a:schemeClr val="bg1"/>
                      </a:solidFill>
                      <a:prstDash val="solid"/>
                      <a:round/>
                      <a:headEnd type="none" w="med" len="med"/>
                      <a:tailEnd type="none" w="med" len="med"/>
                    </a:lnR>
                    <a:lnT w="12700" cap="flat" cmpd="sng" algn="ctr">
                      <a:solidFill>
                        <a:srgbClr val="A7AAB6"/>
                      </a:solidFill>
                      <a:prstDash val="solid"/>
                      <a:round/>
                      <a:headEnd type="none" w="med" len="med"/>
                      <a:tailEnd type="none" w="med" len="med"/>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nSpc>
                          <a:spcPct val="100000"/>
                        </a:lnSpc>
                      </a:pPr>
                      <a:r>
                        <a:rPr lang="en-US" sz="1200" dirty="0">
                          <a:solidFill>
                            <a:srgbClr val="4D4E55"/>
                          </a:solidFill>
                          <a:latin typeface="Heebo" pitchFamily="2" charset="-79"/>
                          <a:cs typeface="Heebo" pitchFamily="2" charset="-79"/>
                        </a:rPr>
                        <a:t>Automatic at 65</a:t>
                      </a:r>
                    </a:p>
                  </a:txBody>
                  <a:tcPr marL="182880" marR="1828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7AAB6"/>
                      </a:solidFill>
                      <a:prstDash val="solid"/>
                      <a:round/>
                      <a:headEnd type="none" w="med" len="med"/>
                      <a:tailEnd type="none" w="med" len="med"/>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Bef>
                          <a:spcPts val="800"/>
                        </a:spcBef>
                      </a:pPr>
                      <a:r>
                        <a:rPr lang="en-US" sz="1200" b="1" dirty="0">
                          <a:solidFill>
                            <a:srgbClr val="4D4E55"/>
                          </a:solidFill>
                          <a:latin typeface="Heebo" pitchFamily="2" charset="-79"/>
                          <a:cs typeface="Heebo" pitchFamily="2" charset="-79"/>
                        </a:rPr>
                        <a:t>Initial Election: </a:t>
                      </a:r>
                      <a:r>
                        <a:rPr lang="en-US" sz="1200" dirty="0">
                          <a:solidFill>
                            <a:srgbClr val="4D4E55"/>
                          </a:solidFill>
                          <a:latin typeface="Heebo" pitchFamily="2" charset="-79"/>
                          <a:cs typeface="Heebo" pitchFamily="2" charset="-79"/>
                        </a:rPr>
                        <a:t>7 months around </a:t>
                      </a:r>
                      <a:br>
                        <a:rPr lang="en-US" sz="1200" dirty="0">
                          <a:solidFill>
                            <a:srgbClr val="4D4E55"/>
                          </a:solidFill>
                          <a:latin typeface="Heebo" pitchFamily="2" charset="-79"/>
                          <a:cs typeface="Heebo" pitchFamily="2" charset="-79"/>
                        </a:rPr>
                      </a:br>
                      <a:r>
                        <a:rPr lang="en-US" sz="1200" dirty="0">
                          <a:solidFill>
                            <a:srgbClr val="4D4E55"/>
                          </a:solidFill>
                          <a:latin typeface="Heebo" pitchFamily="2" charset="-79"/>
                          <a:cs typeface="Heebo" pitchFamily="2" charset="-79"/>
                        </a:rPr>
                        <a:t>65</a:t>
                      </a:r>
                      <a:r>
                        <a:rPr lang="en-US" sz="1200" baseline="30000" dirty="0">
                          <a:solidFill>
                            <a:srgbClr val="4D4E55"/>
                          </a:solidFill>
                          <a:latin typeface="Heebo" pitchFamily="2" charset="-79"/>
                          <a:cs typeface="Heebo" pitchFamily="2" charset="-79"/>
                        </a:rPr>
                        <a:t>th</a:t>
                      </a:r>
                      <a:r>
                        <a:rPr lang="en-US" sz="1200" dirty="0">
                          <a:solidFill>
                            <a:srgbClr val="4D4E55"/>
                          </a:solidFill>
                          <a:latin typeface="Heebo" pitchFamily="2" charset="-79"/>
                          <a:cs typeface="Heebo" pitchFamily="2" charset="-79"/>
                        </a:rPr>
                        <a:t> birthday</a:t>
                      </a:r>
                    </a:p>
                    <a:p>
                      <a:pPr>
                        <a:lnSpc>
                          <a:spcPct val="100000"/>
                        </a:lnSpc>
                        <a:spcBef>
                          <a:spcPts val="800"/>
                        </a:spcBef>
                      </a:pPr>
                      <a:r>
                        <a:rPr lang="en-US" sz="1200" b="1" dirty="0">
                          <a:solidFill>
                            <a:srgbClr val="4D4E55"/>
                          </a:solidFill>
                          <a:latin typeface="Heebo" pitchFamily="2" charset="-79"/>
                          <a:cs typeface="Heebo" pitchFamily="2" charset="-79"/>
                        </a:rPr>
                        <a:t>Special Election: </a:t>
                      </a:r>
                      <a:r>
                        <a:rPr lang="en-US" sz="1200" dirty="0">
                          <a:solidFill>
                            <a:srgbClr val="4D4E55"/>
                          </a:solidFill>
                          <a:latin typeface="Heebo" pitchFamily="2" charset="-79"/>
                          <a:cs typeface="Heebo" pitchFamily="2" charset="-79"/>
                        </a:rPr>
                        <a:t>Anytime if off group </a:t>
                      </a:r>
                      <a:br>
                        <a:rPr lang="en-US" sz="1200" dirty="0">
                          <a:solidFill>
                            <a:srgbClr val="4D4E55"/>
                          </a:solidFill>
                          <a:latin typeface="Heebo" pitchFamily="2" charset="-79"/>
                          <a:cs typeface="Heebo" pitchFamily="2" charset="-79"/>
                        </a:rPr>
                      </a:br>
                      <a:r>
                        <a:rPr lang="en-US" sz="1200" dirty="0">
                          <a:solidFill>
                            <a:srgbClr val="4D4E55"/>
                          </a:solidFill>
                          <a:latin typeface="Heebo" pitchFamily="2" charset="-79"/>
                          <a:cs typeface="Heebo" pitchFamily="2" charset="-79"/>
                        </a:rPr>
                        <a:t>health plan</a:t>
                      </a:r>
                    </a:p>
                    <a:p>
                      <a:pPr>
                        <a:lnSpc>
                          <a:spcPct val="100000"/>
                        </a:lnSpc>
                        <a:spcBef>
                          <a:spcPts val="800"/>
                        </a:spcBef>
                      </a:pPr>
                      <a:r>
                        <a:rPr lang="en-US" sz="1200" b="1" dirty="0">
                          <a:solidFill>
                            <a:srgbClr val="4D4E55"/>
                          </a:solidFill>
                          <a:latin typeface="Heebo" pitchFamily="2" charset="-79"/>
                          <a:cs typeface="Heebo" pitchFamily="2" charset="-79"/>
                        </a:rPr>
                        <a:t>General Election Period: </a:t>
                      </a:r>
                      <a:r>
                        <a:rPr lang="en-US" sz="1200" dirty="0">
                          <a:solidFill>
                            <a:srgbClr val="4D4E55"/>
                          </a:solidFill>
                          <a:latin typeface="Heebo" pitchFamily="2" charset="-79"/>
                          <a:cs typeface="Heebo" pitchFamily="2" charset="-79"/>
                        </a:rPr>
                        <a:t>1/1 - 3/31 </a:t>
                      </a:r>
                      <a:br>
                        <a:rPr lang="en-US" sz="1200" dirty="0">
                          <a:solidFill>
                            <a:srgbClr val="4D4E55"/>
                          </a:solidFill>
                          <a:latin typeface="Heebo" pitchFamily="2" charset="-79"/>
                          <a:cs typeface="Heebo" pitchFamily="2" charset="-79"/>
                        </a:rPr>
                      </a:br>
                      <a:r>
                        <a:rPr lang="en-US" sz="1200" dirty="0">
                          <a:solidFill>
                            <a:srgbClr val="4D4E55"/>
                          </a:solidFill>
                          <a:latin typeface="Heebo" pitchFamily="2" charset="-79"/>
                          <a:cs typeface="Heebo" pitchFamily="2" charset="-79"/>
                        </a:rPr>
                        <a:t>for 7/1 effective date (penalties apply)</a:t>
                      </a:r>
                    </a:p>
                  </a:txBody>
                  <a:tcPr marL="182880" marR="182880" marT="0" marB="0" anchor="ctr">
                    <a:lnL w="12700" cap="flat" cmpd="sng" algn="ctr">
                      <a:solidFill>
                        <a:schemeClr val="bg1"/>
                      </a:solidFill>
                      <a:prstDash val="solid"/>
                      <a:round/>
                      <a:headEnd type="none" w="med" len="med"/>
                      <a:tailEnd type="none" w="med" len="med"/>
                    </a:lnL>
                    <a:lnR>
                      <a:noFill/>
                    </a:lnR>
                    <a:lnT w="12700" cap="flat" cmpd="sng" algn="ctr">
                      <a:solidFill>
                        <a:srgbClr val="A7AAB6"/>
                      </a:solidFill>
                      <a:prstDash val="solid"/>
                      <a:round/>
                      <a:headEnd type="none" w="med" len="med"/>
                      <a:tailEnd type="none" w="med" len="med"/>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91838718"/>
                  </a:ext>
                </a:extLst>
              </a:tr>
              <a:tr h="835525">
                <a:tc>
                  <a:txBody>
                    <a:bodyPr/>
                    <a:lstStyle/>
                    <a:p>
                      <a:pPr>
                        <a:lnSpc>
                          <a:spcPct val="100000"/>
                        </a:lnSpc>
                      </a:pPr>
                      <a:r>
                        <a:rPr lang="en-US" sz="1400" b="1" dirty="0">
                          <a:solidFill>
                            <a:srgbClr val="4D4E55"/>
                          </a:solidFill>
                          <a:latin typeface="Crimson Text" panose="02000503000000000000" pitchFamily="2" charset="77"/>
                          <a:cs typeface="Heebo" pitchFamily="2" charset="-79"/>
                        </a:rPr>
                        <a:t>Premium</a:t>
                      </a:r>
                    </a:p>
                  </a:txBody>
                  <a:tcPr marL="182880" marR="0" marT="0" marB="0" anchor="ctr">
                    <a:lnL>
                      <a:noFill/>
                    </a:lnL>
                    <a:lnR w="12700" cap="flat" cmpd="sng" algn="ctr">
                      <a:solidFill>
                        <a:schemeClr val="bg1"/>
                      </a:solidFill>
                      <a:prstDash val="solid"/>
                      <a:round/>
                      <a:headEnd type="none" w="med" len="med"/>
                      <a:tailEnd type="none" w="med" len="med"/>
                    </a:lnR>
                    <a:lnT w="12700" cap="flat" cmpd="sng" algn="ctr">
                      <a:solidFill>
                        <a:srgbClr val="A7AAB6"/>
                      </a:solidFill>
                      <a:prstDash val="solid"/>
                      <a:round/>
                      <a:headEnd type="none" w="med" len="med"/>
                      <a:tailEnd type="none" w="med" len="med"/>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nSpc>
                          <a:spcPct val="100000"/>
                        </a:lnSpc>
                      </a:pPr>
                      <a:r>
                        <a:rPr lang="en-US" sz="1200" dirty="0">
                          <a:solidFill>
                            <a:srgbClr val="4D4E55"/>
                          </a:solidFill>
                          <a:latin typeface="Heebo" pitchFamily="2" charset="-79"/>
                          <a:cs typeface="Heebo" pitchFamily="2" charset="-79"/>
                        </a:rPr>
                        <a:t>$0 premium </a:t>
                      </a:r>
                      <a:br>
                        <a:rPr lang="en-US" sz="1200" dirty="0">
                          <a:solidFill>
                            <a:srgbClr val="4D4E55"/>
                          </a:solidFill>
                          <a:latin typeface="Heebo" pitchFamily="2" charset="-79"/>
                          <a:cs typeface="Heebo" pitchFamily="2" charset="-79"/>
                        </a:rPr>
                      </a:br>
                      <a:r>
                        <a:rPr lang="en-US" sz="1200" dirty="0">
                          <a:solidFill>
                            <a:srgbClr val="4D4E55"/>
                          </a:solidFill>
                          <a:latin typeface="Heebo" pitchFamily="2" charset="-79"/>
                          <a:cs typeface="Heebo" pitchFamily="2" charset="-79"/>
                        </a:rPr>
                        <a:t>if worked 10 years</a:t>
                      </a:r>
                    </a:p>
                  </a:txBody>
                  <a:tcPr marL="182880" marR="1828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7AAB6"/>
                      </a:solidFill>
                      <a:prstDash val="solid"/>
                      <a:round/>
                      <a:headEnd type="none" w="med" len="med"/>
                      <a:tailEnd type="none" w="med" len="med"/>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200" dirty="0">
                          <a:solidFill>
                            <a:srgbClr val="4D4E55"/>
                          </a:solidFill>
                          <a:latin typeface="Heebo" pitchFamily="2" charset="-79"/>
                          <a:cs typeface="Heebo" pitchFamily="2" charset="-79"/>
                        </a:rPr>
                        <a:t>$170.10 per month for incomes less than $91,000 if single or less than $182,000 </a:t>
                      </a:r>
                      <a:br>
                        <a:rPr lang="en-US" sz="1200" dirty="0">
                          <a:solidFill>
                            <a:srgbClr val="4D4E55"/>
                          </a:solidFill>
                          <a:latin typeface="Heebo" pitchFamily="2" charset="-79"/>
                          <a:cs typeface="Heebo" pitchFamily="2" charset="-79"/>
                        </a:rPr>
                      </a:br>
                      <a:r>
                        <a:rPr lang="en-US" sz="1200" dirty="0">
                          <a:solidFill>
                            <a:srgbClr val="4D4E55"/>
                          </a:solidFill>
                          <a:latin typeface="Heebo" pitchFamily="2" charset="-79"/>
                          <a:cs typeface="Heebo" pitchFamily="2" charset="-79"/>
                        </a:rPr>
                        <a:t>if married filing jointly.</a:t>
                      </a:r>
                    </a:p>
                  </a:txBody>
                  <a:tcPr marL="182880" marR="182880" marT="0" marB="0" anchor="ctr">
                    <a:lnL w="12700" cap="flat" cmpd="sng" algn="ctr">
                      <a:solidFill>
                        <a:schemeClr val="bg1"/>
                      </a:solidFill>
                      <a:prstDash val="solid"/>
                      <a:round/>
                      <a:headEnd type="none" w="med" len="med"/>
                      <a:tailEnd type="none" w="med" len="med"/>
                    </a:lnL>
                    <a:lnR>
                      <a:noFill/>
                    </a:lnR>
                    <a:lnT w="12700" cap="flat" cmpd="sng" algn="ctr">
                      <a:solidFill>
                        <a:srgbClr val="A7AAB6"/>
                      </a:solidFill>
                      <a:prstDash val="solid"/>
                      <a:round/>
                      <a:headEnd type="none" w="med" len="med"/>
                      <a:tailEnd type="none" w="med" len="med"/>
                    </a:lnT>
                    <a:lnB w="12700" cap="flat" cmpd="sng" algn="ctr">
                      <a:solidFill>
                        <a:srgbClr val="A7AAB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9578733"/>
                  </a:ext>
                </a:extLst>
              </a:tr>
              <a:tr h="910725">
                <a:tc>
                  <a:txBody>
                    <a:bodyPr/>
                    <a:lstStyle/>
                    <a:p>
                      <a:pPr>
                        <a:lnSpc>
                          <a:spcPct val="100000"/>
                        </a:lnSpc>
                      </a:pPr>
                      <a:r>
                        <a:rPr lang="en-US" sz="1400" b="1" dirty="0">
                          <a:solidFill>
                            <a:srgbClr val="4D4E55"/>
                          </a:solidFill>
                          <a:latin typeface="Crimson Text" panose="02000503000000000000" pitchFamily="2" charset="77"/>
                          <a:cs typeface="Heebo" pitchFamily="2" charset="-79"/>
                        </a:rPr>
                        <a:t>Out of </a:t>
                      </a:r>
                      <a:br>
                        <a:rPr lang="en-US" sz="1400" b="1" dirty="0">
                          <a:solidFill>
                            <a:srgbClr val="4D4E55"/>
                          </a:solidFill>
                          <a:latin typeface="Crimson Text" panose="02000503000000000000" pitchFamily="2" charset="77"/>
                          <a:cs typeface="Heebo" pitchFamily="2" charset="-79"/>
                        </a:rPr>
                      </a:br>
                      <a:r>
                        <a:rPr lang="en-US" sz="1400" b="1" dirty="0">
                          <a:solidFill>
                            <a:srgbClr val="4D4E55"/>
                          </a:solidFill>
                          <a:latin typeface="Crimson Text" panose="02000503000000000000" pitchFamily="2" charset="77"/>
                          <a:cs typeface="Heebo" pitchFamily="2" charset="-79"/>
                        </a:rPr>
                        <a:t>Pocket Expense</a:t>
                      </a:r>
                    </a:p>
                  </a:txBody>
                  <a:tcPr marL="182880" marR="0" marT="0" marB="0" anchor="ctr">
                    <a:lnL>
                      <a:noFill/>
                    </a:lnL>
                    <a:lnR w="12700" cap="flat" cmpd="sng" algn="ctr">
                      <a:solidFill>
                        <a:schemeClr val="bg1"/>
                      </a:solidFill>
                      <a:prstDash val="solid"/>
                      <a:round/>
                      <a:headEnd type="none" w="med" len="med"/>
                      <a:tailEnd type="none" w="med" len="med"/>
                    </a:lnR>
                    <a:lnT w="12700" cap="flat" cmpd="sng" algn="ctr">
                      <a:solidFill>
                        <a:srgbClr val="A7AAB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F8F8"/>
                    </a:solidFill>
                  </a:tcPr>
                </a:tc>
                <a:tc>
                  <a:txBody>
                    <a:bodyPr/>
                    <a:lstStyle/>
                    <a:p>
                      <a:pPr>
                        <a:lnSpc>
                          <a:spcPct val="100000"/>
                        </a:lnSpc>
                      </a:pPr>
                      <a:r>
                        <a:rPr lang="en-US" sz="1200" dirty="0">
                          <a:solidFill>
                            <a:srgbClr val="4D4E55"/>
                          </a:solidFill>
                          <a:latin typeface="Heebo" pitchFamily="2" charset="-79"/>
                          <a:cs typeface="Heebo" pitchFamily="2" charset="-79"/>
                        </a:rPr>
                        <a:t>Example: </a:t>
                      </a:r>
                      <a:br>
                        <a:rPr lang="en-US" sz="1200" dirty="0">
                          <a:solidFill>
                            <a:srgbClr val="4D4E55"/>
                          </a:solidFill>
                          <a:latin typeface="Heebo" pitchFamily="2" charset="-79"/>
                          <a:cs typeface="Heebo" pitchFamily="2" charset="-79"/>
                        </a:rPr>
                      </a:br>
                      <a:r>
                        <a:rPr lang="en-US" sz="1200" dirty="0">
                          <a:solidFill>
                            <a:srgbClr val="4D4E55"/>
                          </a:solidFill>
                          <a:latin typeface="Heebo" pitchFamily="2" charset="-79"/>
                          <a:cs typeface="Heebo" pitchFamily="2" charset="-79"/>
                        </a:rPr>
                        <a:t>$1,556 per hospital stay (days 1-60) $389 per day (days 61-90)</a:t>
                      </a:r>
                    </a:p>
                  </a:txBody>
                  <a:tcPr marL="182880" marR="1828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7AAB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0000"/>
                        </a:lnSpc>
                      </a:pPr>
                      <a:r>
                        <a:rPr lang="en-US" sz="1200" dirty="0">
                          <a:solidFill>
                            <a:srgbClr val="4D4E55"/>
                          </a:solidFill>
                          <a:latin typeface="Heebo" pitchFamily="2" charset="-79"/>
                          <a:cs typeface="Heebo" pitchFamily="2" charset="-79"/>
                        </a:rPr>
                        <a:t>$233 deductible + 20% of charges </a:t>
                      </a:r>
                    </a:p>
                  </a:txBody>
                  <a:tcPr marL="182880" marR="182880" marT="0" marB="0" anchor="ctr">
                    <a:lnL w="12700" cap="flat" cmpd="sng" algn="ctr">
                      <a:solidFill>
                        <a:schemeClr val="bg1"/>
                      </a:solidFill>
                      <a:prstDash val="solid"/>
                      <a:round/>
                      <a:headEnd type="none" w="med" len="med"/>
                      <a:tailEnd type="none" w="med" len="med"/>
                    </a:lnL>
                    <a:lnR>
                      <a:noFill/>
                    </a:lnR>
                    <a:lnT w="12700" cap="flat" cmpd="sng" algn="ctr">
                      <a:solidFill>
                        <a:srgbClr val="A7AAB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0669663"/>
                  </a:ext>
                </a:extLst>
              </a:tr>
            </a:tbl>
          </a:graphicData>
        </a:graphic>
      </p:graphicFrame>
    </p:spTree>
    <p:extLst>
      <p:ext uri="{BB962C8B-B14F-4D97-AF65-F5344CB8AC3E}">
        <p14:creationId xmlns:p14="http://schemas.microsoft.com/office/powerpoint/2010/main" val="58252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71C4E5C-4C13-C944-A5CE-AB5350EC1BBB}"/>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70AF411B-CB4E-6A4B-8DD4-E46C10E163C1}"/>
              </a:ext>
            </a:extLst>
          </p:cNvPr>
          <p:cNvSpPr>
            <a:spLocks noGrp="1"/>
          </p:cNvSpPr>
          <p:nvPr>
            <p:ph type="title"/>
          </p:nvPr>
        </p:nvSpPr>
        <p:spPr/>
        <p:txBody>
          <a:bodyPr/>
          <a:lstStyle/>
          <a:p>
            <a:r>
              <a:rPr lang="en-US" dirty="0"/>
              <a:t>Medicare Advantage Plan</a:t>
            </a:r>
          </a:p>
        </p:txBody>
      </p:sp>
      <p:sp>
        <p:nvSpPr>
          <p:cNvPr id="4" name="Text Placeholder 3">
            <a:extLst>
              <a:ext uri="{FF2B5EF4-FFF2-40B4-BE49-F238E27FC236}">
                <a16:creationId xmlns:a16="http://schemas.microsoft.com/office/drawing/2014/main" id="{86E962F2-A722-4E43-B881-C83F68925DCC}"/>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Plan designs consist of HMO, PPO and PFFS plans.</a:t>
            </a:r>
          </a:p>
          <a:p>
            <a:pPr marL="285750" indent="-285750">
              <a:buFont typeface="Arial" panose="020B0604020202020204" pitchFamily="34" charset="0"/>
              <a:buChar char="•"/>
            </a:pPr>
            <a:r>
              <a:rPr lang="en-US" dirty="0"/>
              <a:t>Plans are often called replacement plans because claims are filed with the chosen plan.</a:t>
            </a:r>
          </a:p>
          <a:p>
            <a:pPr marL="285750" indent="-285750">
              <a:buFont typeface="Arial" panose="020B0604020202020204" pitchFamily="34" charset="0"/>
              <a:buChar char="•"/>
            </a:pPr>
            <a:r>
              <a:rPr lang="en-US" dirty="0"/>
              <a:t>Most plans have $0 premiums and $0 deductibles.</a:t>
            </a:r>
          </a:p>
          <a:p>
            <a:pPr marL="285750" indent="-285750">
              <a:buFont typeface="Arial" panose="020B0604020202020204" pitchFamily="34" charset="0"/>
              <a:buChar char="•"/>
            </a:pPr>
            <a:r>
              <a:rPr lang="en-US" dirty="0"/>
              <a:t>Prescription coverage is included.</a:t>
            </a:r>
          </a:p>
          <a:p>
            <a:pPr marL="285750" indent="-285750">
              <a:buFont typeface="Arial" panose="020B0604020202020204" pitchFamily="34" charset="0"/>
              <a:buChar char="•"/>
            </a:pPr>
            <a:r>
              <a:rPr lang="en-US" dirty="0"/>
              <a:t>Other wellness benefits such as gym memberships, vision services, dental coverage and hearing benefits may be included.</a:t>
            </a:r>
          </a:p>
        </p:txBody>
      </p:sp>
    </p:spTree>
    <p:extLst>
      <p:ext uri="{BB962C8B-B14F-4D97-AF65-F5344CB8AC3E}">
        <p14:creationId xmlns:p14="http://schemas.microsoft.com/office/powerpoint/2010/main" val="2728560293"/>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44546A"/>
      </a:dk2>
      <a:lt2>
        <a:srgbClr val="E7E6E6"/>
      </a:lt2>
      <a:accent1>
        <a:srgbClr val="4472C4"/>
      </a:accent1>
      <a:accent2>
        <a:srgbClr val="6C6D74"/>
      </a:accent2>
      <a:accent3>
        <a:srgbClr val="4C4D54"/>
      </a:accent3>
      <a:accent4>
        <a:srgbClr val="FEFFFF"/>
      </a:accent4>
      <a:accent5>
        <a:srgbClr val="FEFFFF"/>
      </a:accent5>
      <a:accent6>
        <a:srgbClr val="FEFFFF"/>
      </a:accent6>
      <a:hlink>
        <a:srgbClr val="6C6D74"/>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19666</TotalTime>
  <Words>1716</Words>
  <Application>Microsoft Office PowerPoint</Application>
  <PresentationFormat>On-screen Show (4:3)</PresentationFormat>
  <Paragraphs>234</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Crimson Text</vt:lpstr>
      <vt:lpstr>Crimson Text SemiBold</vt:lpstr>
      <vt:lpstr>Heebo</vt:lpstr>
      <vt:lpstr>Heebo Medium</vt:lpstr>
      <vt:lpstr>Office Theme</vt:lpstr>
      <vt:lpstr>We make Medicare simple.</vt:lpstr>
      <vt:lpstr>PowerPoint Presentation</vt:lpstr>
      <vt:lpstr> SGIA Who We Are</vt:lpstr>
      <vt:lpstr>SGIA Overview  Who We Are</vt:lpstr>
      <vt:lpstr>Medicare Coverage Options</vt:lpstr>
      <vt:lpstr>Medicare Coverage Options</vt:lpstr>
      <vt:lpstr>Medicare Coverage Choices</vt:lpstr>
      <vt:lpstr>Original Medicare</vt:lpstr>
      <vt:lpstr>Medicare Advantage Plan</vt:lpstr>
      <vt:lpstr>Medicare Supplement Plan</vt:lpstr>
      <vt:lpstr>Prescription Drug Plans (PDP)</vt:lpstr>
      <vt:lpstr>What should they do?  Potential Employee Scenario 1</vt:lpstr>
      <vt:lpstr>What should they do?  Potential Employee Scenario 2</vt:lpstr>
      <vt:lpstr>What should they do?  Potential Employee Scenario 3</vt:lpstr>
      <vt:lpstr>Resources</vt:lpstr>
      <vt:lpstr>Making Medicare Simple</vt:lpstr>
      <vt:lpstr>The SGIA Process</vt:lpstr>
      <vt:lpstr>Needs Assessment Overview</vt:lpstr>
      <vt:lpstr>Examples of Medicare Advantage HMO &amp; Medicare Supplement Comparison</vt:lpstr>
      <vt:lpstr>Enrollment Steps: Contact SGIA</vt:lpstr>
      <vt:lpstr>888-284-3314 info@sgiamedicare.com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Buckelew</dc:creator>
  <cp:lastModifiedBy>George Paganos</cp:lastModifiedBy>
  <cp:revision>163</cp:revision>
  <dcterms:created xsi:type="dcterms:W3CDTF">2020-08-31T14:51:13Z</dcterms:created>
  <dcterms:modified xsi:type="dcterms:W3CDTF">2022-09-26T15:03:24Z</dcterms:modified>
</cp:coreProperties>
</file>