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93" r:id="rId4"/>
    <p:sldId id="258" r:id="rId5"/>
    <p:sldId id="268" r:id="rId6"/>
    <p:sldId id="269" r:id="rId7"/>
    <p:sldId id="272" r:id="rId8"/>
    <p:sldId id="273" r:id="rId9"/>
    <p:sldId id="274" r:id="rId10"/>
    <p:sldId id="275" r:id="rId11"/>
    <p:sldId id="276" r:id="rId12"/>
    <p:sldId id="278" r:id="rId13"/>
    <p:sldId id="280" r:id="rId14"/>
    <p:sldId id="281" r:id="rId15"/>
    <p:sldId id="289" r:id="rId16"/>
    <p:sldId id="287" r:id="rId17"/>
    <p:sldId id="284" r:id="rId18"/>
    <p:sldId id="285" r:id="rId19"/>
    <p:sldId id="282" r:id="rId20"/>
    <p:sldId id="288" r:id="rId21"/>
    <p:sldId id="290" r:id="rId22"/>
  </p:sldIdLst>
  <p:sldSz cx="18288000" cy="10287000"/>
  <p:notesSz cx="6858000" cy="9144000"/>
  <p:embeddedFontLst>
    <p:embeddedFont>
      <p:font typeface="Heebo" pitchFamily="2" charset="-79"/>
      <p:regular r:id="rId24"/>
      <p:bold r:id="rId25"/>
    </p:embeddedFont>
    <p:embeddedFont>
      <p:font typeface="Heebo 2" panose="020B0604020202020204" charset="0"/>
      <p:regular r:id="rId26"/>
      <p:bold r:id="rId27"/>
      <p:italic r:id="rId28"/>
      <p:boldItalic r:id="rId29"/>
    </p:embeddedFont>
    <p:embeddedFont>
      <p:font typeface="Heebo 2 Bold" panose="020B0604020202020204" charset="0"/>
      <p:regular r:id="rId30"/>
      <p:bold r:id="rId31"/>
      <p:italic r:id="rId32"/>
      <p:boldItalic r:id="rId33"/>
    </p:embeddedFont>
    <p:embeddedFont>
      <p:font typeface="Heebo Light" pitchFamily="2" charset="-79"/>
      <p:regular r:id="rId34"/>
      <p:bold r:id="rId35"/>
    </p:embeddedFont>
    <p:embeddedFont>
      <p:font typeface="Roboto" panose="02000000000000000000" pitchFamily="2" charset="0"/>
      <p:regular r:id="rId36"/>
      <p:bold r:id="rId37"/>
      <p:italic r:id="rId38"/>
      <p:boldItalic r:id="rId39"/>
    </p:embeddedFont>
    <p:embeddedFont>
      <p:font typeface="Roboto Bold" panose="02000000000000000000"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gE7wTbFDbVC/+EBsfR1wzAv6FE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A82B26-163E-43E1-BE1A-D9B4C1C58E02}">
  <a:tblStyle styleId="{5FA82B26-163E-43E1-BE1A-D9B4C1C58E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snapToGrid="0">
      <p:cViewPr varScale="1">
        <p:scale>
          <a:sx n="70" d="100"/>
          <a:sy n="70" d="100"/>
        </p:scale>
        <p:origin x="7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64"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 Id="rId6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0" name="Google Shape;70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6" name="Google Shape;7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3" name="Google Shape;85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9" name="Google Shape;88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4" name="Google Shape;113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f23b5cd4d1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9" name="Google Shape;1089;g2f23b5cd4d1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f23b5cd4d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6" name="Google Shape;1016;g2f23b5cd4d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2f23b5cd4d1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6" name="Google Shape;1036;g2f23b5cd4d1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8" name="Google Shape;9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6" name="Google Shape;111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5" name="Google Shape;115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55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4" name="Google Shape;6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3"/>
          <p:cNvSpPr>
            <a:spLocks noGrp="1"/>
          </p:cNvSpPr>
          <p:nvPr>
            <p:ph type="pic" idx="2"/>
          </p:nvPr>
        </p:nvSpPr>
        <p:spPr>
          <a:xfrm>
            <a:off x="1792288" y="612775"/>
            <a:ext cx="5486400" cy="4114800"/>
          </a:xfrm>
          <a:prstGeom prst="rect">
            <a:avLst/>
          </a:prstGeom>
          <a:noFill/>
          <a:ln>
            <a:noFill/>
          </a:ln>
        </p:spPr>
      </p:sp>
      <p:sp>
        <p:nvSpPr>
          <p:cNvPr id="64" name="Google Shape;64;p4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rot="-5400000">
            <a:off x="8847149" y="-8945552"/>
            <a:ext cx="495302" cy="18386401"/>
            <a:chOff x="0" y="-28575"/>
            <a:chExt cx="1043707" cy="5339380"/>
          </a:xfrm>
        </p:grpSpPr>
        <p:sp>
          <p:nvSpPr>
            <p:cNvPr id="85" name="Google Shape;85;p1"/>
            <p:cNvSpPr/>
            <p:nvPr/>
          </p:nvSpPr>
          <p:spPr>
            <a:xfrm>
              <a:off x="0" y="0"/>
              <a:ext cx="1043707" cy="5310805"/>
            </a:xfrm>
            <a:custGeom>
              <a:avLst/>
              <a:gdLst/>
              <a:ahLst/>
              <a:cxnLst/>
              <a:rect l="l" t="t" r="r" b="b"/>
              <a:pathLst>
                <a:path w="1043707" h="5310805" extrusionOk="0">
                  <a:moveTo>
                    <a:pt x="0" y="0"/>
                  </a:moveTo>
                  <a:lnTo>
                    <a:pt x="1043707" y="0"/>
                  </a:lnTo>
                  <a:lnTo>
                    <a:pt x="1043707" y="5310805"/>
                  </a:lnTo>
                  <a:lnTo>
                    <a:pt x="0" y="5310805"/>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0" y="-28575"/>
              <a:ext cx="1043707" cy="533938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 name="Google Shape;87;p1"/>
          <p:cNvGrpSpPr/>
          <p:nvPr/>
        </p:nvGrpSpPr>
        <p:grpSpPr>
          <a:xfrm>
            <a:off x="12288964" y="-98772"/>
            <a:ext cx="3086120" cy="10385676"/>
            <a:chOff x="0" y="-28575"/>
            <a:chExt cx="812800" cy="3004680"/>
          </a:xfrm>
        </p:grpSpPr>
        <p:sp>
          <p:nvSpPr>
            <p:cNvPr id="88" name="Google Shape;88;p1"/>
            <p:cNvSpPr/>
            <p:nvPr/>
          </p:nvSpPr>
          <p:spPr>
            <a:xfrm>
              <a:off x="0" y="0"/>
              <a:ext cx="812800" cy="2976105"/>
            </a:xfrm>
            <a:custGeom>
              <a:avLst/>
              <a:gdLst/>
              <a:ahLst/>
              <a:cxnLst/>
              <a:rect l="l" t="t" r="r" b="b"/>
              <a:pathLst>
                <a:path w="812800" h="2976105" extrusionOk="0">
                  <a:moveTo>
                    <a:pt x="0" y="0"/>
                  </a:moveTo>
                  <a:lnTo>
                    <a:pt x="812800" y="0"/>
                  </a:lnTo>
                  <a:lnTo>
                    <a:pt x="812800" y="2976105"/>
                  </a:lnTo>
                  <a:lnTo>
                    <a:pt x="0" y="2976105"/>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0" y="-28575"/>
              <a:ext cx="812800" cy="300468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90" name="Google Shape;90;p1"/>
          <p:cNvSpPr/>
          <p:nvPr/>
        </p:nvSpPr>
        <p:spPr>
          <a:xfrm>
            <a:off x="15698915" y="9009597"/>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
          <p:cNvSpPr/>
          <p:nvPr/>
        </p:nvSpPr>
        <p:spPr>
          <a:xfrm>
            <a:off x="11090529" y="631815"/>
            <a:ext cx="5482971" cy="9023371"/>
          </a:xfrm>
          <a:custGeom>
            <a:avLst/>
            <a:gdLst/>
            <a:ahLst/>
            <a:cxnLst/>
            <a:rect l="l" t="t" r="r" b="b"/>
            <a:pathLst>
              <a:path w="5482971" h="9023371" extrusionOk="0">
                <a:moveTo>
                  <a:pt x="0" y="0"/>
                </a:moveTo>
                <a:lnTo>
                  <a:pt x="5482971" y="0"/>
                </a:lnTo>
                <a:lnTo>
                  <a:pt x="5482971" y="9023370"/>
                </a:lnTo>
                <a:lnTo>
                  <a:pt x="0" y="9023370"/>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
          <p:cNvSpPr/>
          <p:nvPr/>
        </p:nvSpPr>
        <p:spPr>
          <a:xfrm>
            <a:off x="749745" y="1028700"/>
            <a:ext cx="5395564" cy="1934817"/>
          </a:xfrm>
          <a:custGeom>
            <a:avLst/>
            <a:gdLst/>
            <a:ahLst/>
            <a:cxnLst/>
            <a:rect l="l" t="t" r="r" b="b"/>
            <a:pathLst>
              <a:path w="5395564" h="1934817" extrusionOk="0">
                <a:moveTo>
                  <a:pt x="0" y="0"/>
                </a:moveTo>
                <a:lnTo>
                  <a:pt x="5395564" y="0"/>
                </a:lnTo>
                <a:lnTo>
                  <a:pt x="5395564" y="1934817"/>
                </a:lnTo>
                <a:lnTo>
                  <a:pt x="0" y="1934817"/>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3" name="Google Shape;93;p1"/>
          <p:cNvGrpSpPr/>
          <p:nvPr/>
        </p:nvGrpSpPr>
        <p:grpSpPr>
          <a:xfrm rot="-5400000">
            <a:off x="2471054" y="1716797"/>
            <a:ext cx="3706474" cy="8845382"/>
            <a:chOff x="0" y="-28575"/>
            <a:chExt cx="1255538" cy="3597146"/>
          </a:xfrm>
        </p:grpSpPr>
        <p:sp>
          <p:nvSpPr>
            <p:cNvPr id="94" name="Google Shape;94;p1"/>
            <p:cNvSpPr/>
            <p:nvPr/>
          </p:nvSpPr>
          <p:spPr>
            <a:xfrm>
              <a:off x="0" y="0"/>
              <a:ext cx="1255538" cy="3568571"/>
            </a:xfrm>
            <a:custGeom>
              <a:avLst/>
              <a:gdLst/>
              <a:ahLst/>
              <a:cxnLst/>
              <a:rect l="l" t="t" r="r" b="b"/>
              <a:pathLst>
                <a:path w="1255538" h="3568571" extrusionOk="0">
                  <a:moveTo>
                    <a:pt x="0" y="0"/>
                  </a:moveTo>
                  <a:lnTo>
                    <a:pt x="1255538" y="0"/>
                  </a:lnTo>
                  <a:lnTo>
                    <a:pt x="1255538" y="3568571"/>
                  </a:lnTo>
                  <a:lnTo>
                    <a:pt x="0" y="3568571"/>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txBox="1"/>
            <p:nvPr/>
          </p:nvSpPr>
          <p:spPr>
            <a:xfrm>
              <a:off x="122619" y="-28575"/>
              <a:ext cx="1132800" cy="35970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96" name="Google Shape;96;p1"/>
          <p:cNvSpPr/>
          <p:nvPr/>
        </p:nvSpPr>
        <p:spPr>
          <a:xfrm rot="5400000">
            <a:off x="1402649" y="2878386"/>
            <a:ext cx="3706437" cy="6522165"/>
          </a:xfrm>
          <a:custGeom>
            <a:avLst/>
            <a:gdLst/>
            <a:ahLst/>
            <a:cxnLst/>
            <a:rect l="l" t="t" r="r" b="b"/>
            <a:pathLst>
              <a:path w="4767122" h="7810976" extrusionOk="0">
                <a:moveTo>
                  <a:pt x="0" y="0"/>
                </a:moveTo>
                <a:lnTo>
                  <a:pt x="4767122" y="0"/>
                </a:lnTo>
                <a:lnTo>
                  <a:pt x="4767122" y="7810976"/>
                </a:lnTo>
                <a:lnTo>
                  <a:pt x="0" y="7810976"/>
                </a:lnTo>
                <a:lnTo>
                  <a:pt x="0" y="0"/>
                </a:lnTo>
                <a:close/>
              </a:path>
            </a:pathLst>
          </a:custGeom>
          <a:blipFill rotWithShape="1">
            <a:blip r:embed="rId6" cstate="screen">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7" name="Google Shape;97;p1"/>
          <p:cNvGrpSpPr/>
          <p:nvPr/>
        </p:nvGrpSpPr>
        <p:grpSpPr>
          <a:xfrm>
            <a:off x="891309" y="4873863"/>
            <a:ext cx="94015" cy="2531180"/>
            <a:chOff x="0" y="-28575"/>
            <a:chExt cx="26312" cy="701430"/>
          </a:xfrm>
        </p:grpSpPr>
        <p:sp>
          <p:nvSpPr>
            <p:cNvPr id="98" name="Google Shape;98;p1"/>
            <p:cNvSpPr/>
            <p:nvPr/>
          </p:nvSpPr>
          <p:spPr>
            <a:xfrm>
              <a:off x="0" y="0"/>
              <a:ext cx="26312" cy="672855"/>
            </a:xfrm>
            <a:custGeom>
              <a:avLst/>
              <a:gdLst/>
              <a:ahLst/>
              <a:cxnLst/>
              <a:rect l="l" t="t" r="r" b="b"/>
              <a:pathLst>
                <a:path w="26312" h="672855" extrusionOk="0">
                  <a:moveTo>
                    <a:pt x="0" y="0"/>
                  </a:moveTo>
                  <a:lnTo>
                    <a:pt x="26312" y="0"/>
                  </a:lnTo>
                  <a:lnTo>
                    <a:pt x="26312" y="672855"/>
                  </a:lnTo>
                  <a:lnTo>
                    <a:pt x="0" y="672855"/>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
            <p:cNvSpPr txBox="1"/>
            <p:nvPr/>
          </p:nvSpPr>
          <p:spPr>
            <a:xfrm>
              <a:off x="0" y="-28575"/>
              <a:ext cx="26312" cy="70143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00" name="Google Shape;100;p1"/>
          <p:cNvSpPr txBox="1"/>
          <p:nvPr/>
        </p:nvSpPr>
        <p:spPr>
          <a:xfrm>
            <a:off x="1915126" y="5595316"/>
            <a:ext cx="6769200" cy="1329900"/>
          </a:xfrm>
          <a:prstGeom prst="rect">
            <a:avLst/>
          </a:prstGeom>
          <a:noFill/>
          <a:ln>
            <a:noFill/>
          </a:ln>
        </p:spPr>
        <p:txBody>
          <a:bodyPr spcFirstLastPara="1" wrap="square" lIns="0" tIns="0" rIns="0" bIns="0" anchor="t" anchorCtr="0">
            <a:spAutoFit/>
          </a:bodyPr>
          <a:lstStyle/>
          <a:p>
            <a:pPr marL="0" marR="0" lvl="0" indent="0" algn="l" rtl="0">
              <a:lnSpc>
                <a:spcPct val="95993"/>
              </a:lnSpc>
              <a:spcBef>
                <a:spcPts val="0"/>
              </a:spcBef>
              <a:spcAft>
                <a:spcPts val="0"/>
              </a:spcAft>
              <a:buNone/>
            </a:pPr>
            <a:r>
              <a:rPr lang="en-US" sz="9000" b="1" dirty="0">
                <a:solidFill>
                  <a:srgbClr val="FFFFFF"/>
                </a:solidFill>
                <a:latin typeface="Heebo"/>
                <a:ea typeface="Heebo"/>
                <a:cs typeface="Heebo"/>
                <a:sym typeface="Heebo"/>
              </a:rPr>
              <a:t>MEDICARE</a:t>
            </a:r>
            <a:r>
              <a:rPr lang="en-US" sz="9000" b="1" dirty="0">
                <a:solidFill>
                  <a:srgbClr val="FFFFFF"/>
                </a:solidFill>
                <a:latin typeface="Roboto"/>
                <a:ea typeface="Roboto"/>
                <a:cs typeface="Roboto"/>
                <a:sym typeface="Roboto"/>
              </a:rPr>
              <a:t> </a:t>
            </a:r>
            <a:endParaRPr sz="9000" dirty="0"/>
          </a:p>
        </p:txBody>
      </p:sp>
      <p:sp>
        <p:nvSpPr>
          <p:cNvPr id="101" name="Google Shape;101;p1"/>
          <p:cNvSpPr txBox="1"/>
          <p:nvPr/>
        </p:nvSpPr>
        <p:spPr>
          <a:xfrm>
            <a:off x="1915124" y="4583016"/>
            <a:ext cx="6423300" cy="1329900"/>
          </a:xfrm>
          <a:prstGeom prst="rect">
            <a:avLst/>
          </a:prstGeom>
          <a:noFill/>
          <a:ln>
            <a:noFill/>
          </a:ln>
        </p:spPr>
        <p:txBody>
          <a:bodyPr spcFirstLastPara="1" wrap="square" lIns="0" tIns="0" rIns="0" bIns="0" anchor="t" anchorCtr="0">
            <a:spAutoFit/>
          </a:bodyPr>
          <a:lstStyle/>
          <a:p>
            <a:pPr marL="0" marR="0" lvl="0" indent="0" algn="l" rtl="0">
              <a:lnSpc>
                <a:spcPct val="95993"/>
              </a:lnSpc>
              <a:spcBef>
                <a:spcPts val="0"/>
              </a:spcBef>
              <a:spcAft>
                <a:spcPts val="0"/>
              </a:spcAft>
              <a:buNone/>
            </a:pPr>
            <a:r>
              <a:rPr lang="en-US" sz="9000" dirty="0">
                <a:solidFill>
                  <a:srgbClr val="FFFFFF"/>
                </a:solidFill>
                <a:latin typeface="Heebo Light"/>
                <a:ea typeface="Heebo Light"/>
                <a:cs typeface="Heebo Light"/>
                <a:sym typeface="Heebo Light"/>
              </a:rPr>
              <a:t>WE MAKE</a:t>
            </a:r>
            <a:endParaRPr sz="9000" dirty="0"/>
          </a:p>
        </p:txBody>
      </p:sp>
      <p:sp>
        <p:nvSpPr>
          <p:cNvPr id="102" name="Google Shape;102;p1"/>
          <p:cNvSpPr txBox="1"/>
          <p:nvPr/>
        </p:nvSpPr>
        <p:spPr>
          <a:xfrm>
            <a:off x="1838925" y="6557241"/>
            <a:ext cx="6176700" cy="1514400"/>
          </a:xfrm>
          <a:prstGeom prst="rect">
            <a:avLst/>
          </a:prstGeom>
          <a:noFill/>
          <a:ln>
            <a:noFill/>
          </a:ln>
        </p:spPr>
        <p:txBody>
          <a:bodyPr spcFirstLastPara="1" wrap="square" lIns="91425" tIns="91425" rIns="91425" bIns="91425" anchor="t" anchorCtr="0">
            <a:spAutoFit/>
          </a:bodyPr>
          <a:lstStyle/>
          <a:p>
            <a:pPr marL="0" lvl="0" indent="0" algn="l" rtl="0">
              <a:lnSpc>
                <a:spcPct val="95993"/>
              </a:lnSpc>
              <a:spcBef>
                <a:spcPts val="0"/>
              </a:spcBef>
              <a:spcAft>
                <a:spcPts val="0"/>
              </a:spcAft>
              <a:buNone/>
            </a:pPr>
            <a:r>
              <a:rPr lang="en-US" sz="9000" b="1">
                <a:solidFill>
                  <a:schemeClr val="lt1"/>
                </a:solidFill>
                <a:latin typeface="Heebo"/>
                <a:ea typeface="Heebo"/>
                <a:cs typeface="Heebo"/>
                <a:sym typeface="Heebo"/>
              </a:rPr>
              <a:t>SIMPLE.</a:t>
            </a:r>
            <a:endParaRPr sz="9000">
              <a:latin typeface="Heebo"/>
              <a:ea typeface="Heebo"/>
              <a:cs typeface="Heebo"/>
              <a:sym typeface="Heeb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grpSp>
        <p:nvGrpSpPr>
          <p:cNvPr id="679" name="Google Shape;679;p19"/>
          <p:cNvGrpSpPr/>
          <p:nvPr/>
        </p:nvGrpSpPr>
        <p:grpSpPr>
          <a:xfrm>
            <a:off x="1" y="-17641"/>
            <a:ext cx="18288000" cy="519427"/>
            <a:chOff x="0" y="-28575"/>
            <a:chExt cx="6674038" cy="841375"/>
          </a:xfrm>
        </p:grpSpPr>
        <p:sp>
          <p:nvSpPr>
            <p:cNvPr id="680" name="Google Shape;680;p19"/>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9"/>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82" name="Google Shape;682;p19"/>
          <p:cNvSpPr txBox="1"/>
          <p:nvPr/>
        </p:nvSpPr>
        <p:spPr>
          <a:xfrm>
            <a:off x="9139238" y="4926330"/>
            <a:ext cx="9525" cy="39624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683" name="Google Shape;683;p19"/>
          <p:cNvSpPr txBox="1"/>
          <p:nvPr/>
        </p:nvSpPr>
        <p:spPr>
          <a:xfrm>
            <a:off x="476875" y="3345475"/>
            <a:ext cx="9505800" cy="5669400"/>
          </a:xfrm>
          <a:prstGeom prst="rect">
            <a:avLst/>
          </a:prstGeom>
          <a:noFill/>
          <a:ln>
            <a:noFill/>
          </a:ln>
        </p:spPr>
        <p:txBody>
          <a:bodyPr spcFirstLastPara="1" wrap="square" lIns="0" tIns="0" rIns="0" bIns="0" anchor="t" anchorCtr="0">
            <a:spAutoFit/>
          </a:bodyPr>
          <a:lstStyle/>
          <a:p>
            <a:pPr marL="626109" marR="0" lvl="1" indent="-313117" algn="l" rtl="0">
              <a:lnSpc>
                <a:spcPct val="130010"/>
              </a:lnSpc>
              <a:spcBef>
                <a:spcPts val="0"/>
              </a:spcBef>
              <a:spcAft>
                <a:spcPts val="0"/>
              </a:spcAft>
              <a:buClr>
                <a:srgbClr val="000000"/>
              </a:buClr>
              <a:buSzPts val="2900"/>
              <a:buFont typeface="Heebo"/>
              <a:buChar char="•"/>
            </a:pPr>
            <a:r>
              <a:rPr lang="en-US" sz="2900" i="0" u="none" strike="noStrike" cap="none">
                <a:solidFill>
                  <a:srgbClr val="000000"/>
                </a:solidFill>
                <a:latin typeface="Heebo"/>
                <a:ea typeface="Heebo"/>
                <a:cs typeface="Heebo"/>
                <a:sym typeface="Heebo"/>
              </a:rPr>
              <a:t>Access to any doctor that accepts Medicare, anywhere in the US.</a:t>
            </a:r>
            <a:endParaRPr sz="2900">
              <a:latin typeface="Heebo"/>
              <a:ea typeface="Heebo"/>
              <a:cs typeface="Heebo"/>
              <a:sym typeface="Heebo"/>
            </a:endParaRPr>
          </a:p>
          <a:p>
            <a:pPr marL="626109" marR="0" lvl="1" indent="-313117" algn="l" rtl="0">
              <a:lnSpc>
                <a:spcPct val="130010"/>
              </a:lnSpc>
              <a:spcBef>
                <a:spcPts val="0"/>
              </a:spcBef>
              <a:spcAft>
                <a:spcPts val="0"/>
              </a:spcAft>
              <a:buClr>
                <a:srgbClr val="000000"/>
              </a:buClr>
              <a:buSzPts val="2900"/>
              <a:buFont typeface="Heebo"/>
              <a:buChar char="•"/>
            </a:pPr>
            <a:r>
              <a:rPr lang="en-US" sz="2900" i="0" u="none" strike="noStrike" cap="none">
                <a:solidFill>
                  <a:srgbClr val="000000"/>
                </a:solidFill>
                <a:latin typeface="Heebo"/>
                <a:ea typeface="Heebo"/>
                <a:cs typeface="Heebo"/>
                <a:sym typeface="Heebo"/>
              </a:rPr>
              <a:t>Medicare Supplement plans pick up the deductibles and coinsurance of Medicare Part A and Part B.</a:t>
            </a:r>
            <a:endParaRPr sz="2900">
              <a:latin typeface="Heebo"/>
              <a:ea typeface="Heebo"/>
              <a:cs typeface="Heebo"/>
              <a:sym typeface="Heebo"/>
            </a:endParaRPr>
          </a:p>
          <a:p>
            <a:pPr marL="626109" marR="0" lvl="1" indent="-313117" algn="l" rtl="0">
              <a:lnSpc>
                <a:spcPct val="130010"/>
              </a:lnSpc>
              <a:spcBef>
                <a:spcPts val="0"/>
              </a:spcBef>
              <a:spcAft>
                <a:spcPts val="0"/>
              </a:spcAft>
              <a:buClr>
                <a:srgbClr val="000000"/>
              </a:buClr>
              <a:buSzPts val="2900"/>
              <a:buFont typeface="Heebo"/>
              <a:buChar char="•"/>
            </a:pPr>
            <a:r>
              <a:rPr lang="en-US" sz="2900" i="0" u="none" strike="noStrike" cap="none">
                <a:solidFill>
                  <a:srgbClr val="000000"/>
                </a:solidFill>
                <a:latin typeface="Heebo"/>
                <a:ea typeface="Heebo"/>
                <a:cs typeface="Heebo"/>
                <a:sym typeface="Heebo"/>
              </a:rPr>
              <a:t>Monthly premiums apply.</a:t>
            </a:r>
            <a:endParaRPr sz="2900">
              <a:latin typeface="Heebo"/>
              <a:ea typeface="Heebo"/>
              <a:cs typeface="Heebo"/>
              <a:sym typeface="Heebo"/>
            </a:endParaRPr>
          </a:p>
          <a:p>
            <a:pPr marL="626109" marR="0" lvl="1" indent="-313117" algn="l" rtl="0">
              <a:lnSpc>
                <a:spcPct val="130010"/>
              </a:lnSpc>
              <a:spcBef>
                <a:spcPts val="0"/>
              </a:spcBef>
              <a:spcAft>
                <a:spcPts val="0"/>
              </a:spcAft>
              <a:buClr>
                <a:srgbClr val="000000"/>
              </a:buClr>
              <a:buSzPts val="2900"/>
              <a:buFont typeface="Heebo"/>
              <a:buChar char="•"/>
            </a:pPr>
            <a:r>
              <a:rPr lang="en-US" sz="2900" i="0" u="none" strike="noStrike" cap="none">
                <a:solidFill>
                  <a:srgbClr val="000000"/>
                </a:solidFill>
                <a:latin typeface="Heebo"/>
                <a:ea typeface="Heebo"/>
                <a:cs typeface="Heebo"/>
                <a:sym typeface="Heebo"/>
              </a:rPr>
              <a:t>Premiums vary by plan design, age, health status and location.</a:t>
            </a:r>
            <a:endParaRPr sz="2900">
              <a:latin typeface="Heebo"/>
              <a:ea typeface="Heebo"/>
              <a:cs typeface="Heebo"/>
              <a:sym typeface="Heebo"/>
            </a:endParaRPr>
          </a:p>
          <a:p>
            <a:pPr marL="626109" marR="0" lvl="1" indent="-313117" algn="l" rtl="0">
              <a:lnSpc>
                <a:spcPct val="130010"/>
              </a:lnSpc>
              <a:spcBef>
                <a:spcPts val="0"/>
              </a:spcBef>
              <a:spcAft>
                <a:spcPts val="0"/>
              </a:spcAft>
              <a:buClr>
                <a:srgbClr val="000000"/>
              </a:buClr>
              <a:buSzPts val="2900"/>
              <a:buFont typeface="Heebo"/>
              <a:buChar char="•"/>
            </a:pPr>
            <a:r>
              <a:rPr lang="en-US" sz="2900" i="0" u="none" strike="noStrike" cap="none">
                <a:solidFill>
                  <a:srgbClr val="000000"/>
                </a:solidFill>
                <a:latin typeface="Heebo"/>
                <a:ea typeface="Heebo"/>
                <a:cs typeface="Heebo"/>
                <a:sym typeface="Heebo"/>
              </a:rPr>
              <a:t>Prescription coverage is NOT included.</a:t>
            </a:r>
            <a:endParaRPr sz="2900">
              <a:latin typeface="Heebo"/>
              <a:ea typeface="Heebo"/>
              <a:cs typeface="Heebo"/>
              <a:sym typeface="Heebo"/>
            </a:endParaRPr>
          </a:p>
          <a:p>
            <a:pPr marL="626109" marR="0" lvl="1" indent="-313117" algn="l" rtl="0">
              <a:lnSpc>
                <a:spcPct val="130010"/>
              </a:lnSpc>
              <a:spcBef>
                <a:spcPts val="0"/>
              </a:spcBef>
              <a:spcAft>
                <a:spcPts val="0"/>
              </a:spcAft>
              <a:buClr>
                <a:srgbClr val="000000"/>
              </a:buClr>
              <a:buSzPts val="2900"/>
              <a:buFont typeface="Heebo"/>
              <a:buChar char="•"/>
            </a:pPr>
            <a:r>
              <a:rPr lang="en-US" sz="2900" i="0" u="none" strike="noStrike" cap="none">
                <a:solidFill>
                  <a:srgbClr val="000000"/>
                </a:solidFill>
                <a:latin typeface="Heebo"/>
                <a:ea typeface="Heebo"/>
                <a:cs typeface="Heebo"/>
                <a:sym typeface="Heebo"/>
              </a:rPr>
              <a:t>Separate Prescription Drug Plan (Part D) is needed to cover prescriptions.</a:t>
            </a:r>
            <a:endParaRPr sz="2900">
              <a:latin typeface="Heebo"/>
              <a:ea typeface="Heebo"/>
              <a:cs typeface="Heebo"/>
              <a:sym typeface="Heebo"/>
            </a:endParaRPr>
          </a:p>
        </p:txBody>
      </p:sp>
      <p:grpSp>
        <p:nvGrpSpPr>
          <p:cNvPr id="684" name="Google Shape;684;p19"/>
          <p:cNvGrpSpPr/>
          <p:nvPr/>
        </p:nvGrpSpPr>
        <p:grpSpPr>
          <a:xfrm>
            <a:off x="12636586" y="-72331"/>
            <a:ext cx="3086100" cy="11372230"/>
            <a:chOff x="0" y="-19050"/>
            <a:chExt cx="812800" cy="2995155"/>
          </a:xfrm>
        </p:grpSpPr>
        <p:sp>
          <p:nvSpPr>
            <p:cNvPr id="685" name="Google Shape;685;p19"/>
            <p:cNvSpPr/>
            <p:nvPr/>
          </p:nvSpPr>
          <p:spPr>
            <a:xfrm>
              <a:off x="0" y="132158"/>
              <a:ext cx="812800" cy="2581821"/>
            </a:xfrm>
            <a:custGeom>
              <a:avLst/>
              <a:gdLst/>
              <a:ahLst/>
              <a:cxnLst/>
              <a:rect l="l" t="t" r="r" b="b"/>
              <a:pathLst>
                <a:path w="812800" h="2976105" extrusionOk="0">
                  <a:moveTo>
                    <a:pt x="0" y="0"/>
                  </a:moveTo>
                  <a:lnTo>
                    <a:pt x="812800" y="0"/>
                  </a:lnTo>
                  <a:lnTo>
                    <a:pt x="812800" y="2976105"/>
                  </a:lnTo>
                  <a:lnTo>
                    <a:pt x="0" y="2976105"/>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9"/>
            <p:cNvSpPr txBox="1"/>
            <p:nvPr/>
          </p:nvSpPr>
          <p:spPr>
            <a:xfrm>
              <a:off x="0" y="-19050"/>
              <a:ext cx="812800" cy="299515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pic>
        <p:nvPicPr>
          <p:cNvPr id="687" name="Google Shape;687;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49450" y="1046275"/>
            <a:ext cx="5871677" cy="7446974"/>
          </a:xfrm>
          <a:prstGeom prst="rect">
            <a:avLst/>
          </a:prstGeom>
          <a:noFill/>
          <a:ln>
            <a:noFill/>
          </a:ln>
        </p:spPr>
      </p:pic>
      <p:grpSp>
        <p:nvGrpSpPr>
          <p:cNvPr id="688" name="Google Shape;688;p19"/>
          <p:cNvGrpSpPr/>
          <p:nvPr/>
        </p:nvGrpSpPr>
        <p:grpSpPr>
          <a:xfrm rot="-5400000">
            <a:off x="3862704" y="-3049658"/>
            <a:ext cx="1380204" cy="9284611"/>
            <a:chOff x="0" y="-28575"/>
            <a:chExt cx="836234" cy="3200707"/>
          </a:xfrm>
        </p:grpSpPr>
        <p:sp>
          <p:nvSpPr>
            <p:cNvPr id="689" name="Google Shape;689;p19"/>
            <p:cNvSpPr/>
            <p:nvPr/>
          </p:nvSpPr>
          <p:spPr>
            <a:xfrm>
              <a:off x="0" y="0"/>
              <a:ext cx="836234" cy="3172132"/>
            </a:xfrm>
            <a:custGeom>
              <a:avLst/>
              <a:gdLst/>
              <a:ahLst/>
              <a:cxnLst/>
              <a:rect l="l" t="t" r="r" b="b"/>
              <a:pathLst>
                <a:path w="836234" h="3172132" extrusionOk="0">
                  <a:moveTo>
                    <a:pt x="0" y="0"/>
                  </a:moveTo>
                  <a:lnTo>
                    <a:pt x="836234" y="0"/>
                  </a:lnTo>
                  <a:lnTo>
                    <a:pt x="836234" y="3172132"/>
                  </a:lnTo>
                  <a:lnTo>
                    <a:pt x="0" y="317213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19"/>
            <p:cNvSpPr txBox="1"/>
            <p:nvPr/>
          </p:nvSpPr>
          <p:spPr>
            <a:xfrm>
              <a:off x="0" y="-28575"/>
              <a:ext cx="836100" cy="3200700"/>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91" name="Google Shape;691;p19"/>
          <p:cNvSpPr/>
          <p:nvPr/>
        </p:nvSpPr>
        <p:spPr>
          <a:xfrm rot="-5400000">
            <a:off x="4194065" y="-2719152"/>
            <a:ext cx="1389961" cy="8613842"/>
          </a:xfrm>
          <a:custGeom>
            <a:avLst/>
            <a:gdLst/>
            <a:ahLst/>
            <a:cxnLst/>
            <a:rect l="l" t="t" r="r" b="b"/>
            <a:pathLst>
              <a:path w="2895753" h="10903598" extrusionOk="0">
                <a:moveTo>
                  <a:pt x="2895754" y="10903598"/>
                </a:moveTo>
                <a:lnTo>
                  <a:pt x="0" y="10903598"/>
                </a:lnTo>
                <a:lnTo>
                  <a:pt x="0" y="0"/>
                </a:lnTo>
                <a:lnTo>
                  <a:pt x="2895754" y="0"/>
                </a:lnTo>
                <a:lnTo>
                  <a:pt x="2895754" y="10903598"/>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19"/>
          <p:cNvSpPr txBox="1"/>
          <p:nvPr/>
        </p:nvSpPr>
        <p:spPr>
          <a:xfrm>
            <a:off x="717474" y="1292105"/>
            <a:ext cx="8188800" cy="777900"/>
          </a:xfrm>
          <a:prstGeom prst="rect">
            <a:avLst/>
          </a:prstGeom>
          <a:noFill/>
          <a:ln>
            <a:noFill/>
          </a:ln>
        </p:spPr>
        <p:txBody>
          <a:bodyPr spcFirstLastPara="1" wrap="square" lIns="0" tIns="0" rIns="0" bIns="0" anchor="t" anchorCtr="0">
            <a:spAutoFit/>
          </a:bodyPr>
          <a:lstStyle/>
          <a:p>
            <a:pPr marL="0" marR="0" lvl="0" indent="0" algn="l" rtl="0">
              <a:lnSpc>
                <a:spcPct val="95994"/>
              </a:lnSpc>
              <a:spcBef>
                <a:spcPts val="0"/>
              </a:spcBef>
              <a:spcAft>
                <a:spcPts val="0"/>
              </a:spcAft>
              <a:buNone/>
            </a:pPr>
            <a:r>
              <a:rPr lang="en-US" sz="5264" b="1" dirty="0">
                <a:solidFill>
                  <a:srgbClr val="FFFFFF"/>
                </a:solidFill>
                <a:latin typeface="Heebo"/>
                <a:ea typeface="Heebo"/>
                <a:cs typeface="Heebo"/>
                <a:sym typeface="Heebo"/>
              </a:rPr>
              <a:t>Medicare Supplement </a:t>
            </a:r>
            <a:r>
              <a:rPr lang="en-US" sz="5264" dirty="0">
                <a:solidFill>
                  <a:srgbClr val="FFFFFF"/>
                </a:solidFill>
                <a:latin typeface="Heebo"/>
                <a:ea typeface="Heebo"/>
                <a:cs typeface="Heebo"/>
                <a:sym typeface="Heebo"/>
              </a:rPr>
              <a:t>Plan</a:t>
            </a:r>
            <a:endParaRPr sz="200" dirty="0">
              <a:latin typeface="Heebo"/>
              <a:ea typeface="Heebo"/>
              <a:cs typeface="Heebo"/>
              <a:sym typeface="Heebo"/>
            </a:endParaRPr>
          </a:p>
        </p:txBody>
      </p:sp>
      <p:grpSp>
        <p:nvGrpSpPr>
          <p:cNvPr id="693" name="Google Shape;693;p19"/>
          <p:cNvGrpSpPr/>
          <p:nvPr/>
        </p:nvGrpSpPr>
        <p:grpSpPr>
          <a:xfrm>
            <a:off x="371606" y="1107926"/>
            <a:ext cx="107997" cy="923417"/>
            <a:chOff x="0" y="-28575"/>
            <a:chExt cx="26400" cy="550636"/>
          </a:xfrm>
        </p:grpSpPr>
        <p:sp>
          <p:nvSpPr>
            <p:cNvPr id="694" name="Google Shape;694;p19"/>
            <p:cNvSpPr/>
            <p:nvPr/>
          </p:nvSpPr>
          <p:spPr>
            <a:xfrm>
              <a:off x="0" y="0"/>
              <a:ext cx="26312" cy="522061"/>
            </a:xfrm>
            <a:custGeom>
              <a:avLst/>
              <a:gdLst/>
              <a:ahLst/>
              <a:cxnLst/>
              <a:rect l="l" t="t" r="r" b="b"/>
              <a:pathLst>
                <a:path w="26312" h="522061" extrusionOk="0">
                  <a:moveTo>
                    <a:pt x="0" y="0"/>
                  </a:moveTo>
                  <a:lnTo>
                    <a:pt x="26312" y="0"/>
                  </a:lnTo>
                  <a:lnTo>
                    <a:pt x="26312" y="522061"/>
                  </a:lnTo>
                  <a:lnTo>
                    <a:pt x="0" y="522061"/>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9"/>
            <p:cNvSpPr txBox="1"/>
            <p:nvPr/>
          </p:nvSpPr>
          <p:spPr>
            <a:xfrm>
              <a:off x="0" y="-28575"/>
              <a:ext cx="26400" cy="550500"/>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96" name="Google Shape;696;p19"/>
          <p:cNvSpPr/>
          <p:nvPr/>
        </p:nvSpPr>
        <p:spPr>
          <a:xfrm rot="5400000">
            <a:off x="11075367" y="9528539"/>
            <a:ext cx="3806570" cy="2083232"/>
          </a:xfrm>
          <a:custGeom>
            <a:avLst/>
            <a:gdLst/>
            <a:ahLst/>
            <a:cxnLst/>
            <a:rect l="l" t="t" r="r" b="b"/>
            <a:pathLst>
              <a:path w="5075427" h="2777643" extrusionOk="0">
                <a:moveTo>
                  <a:pt x="0" y="0"/>
                </a:moveTo>
                <a:lnTo>
                  <a:pt x="5075428" y="0"/>
                </a:lnTo>
                <a:lnTo>
                  <a:pt x="5075428" y="2777643"/>
                </a:lnTo>
                <a:lnTo>
                  <a:pt x="0" y="2777643"/>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19"/>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36" name="Google Shape;736;p20"/>
          <p:cNvGrpSpPr/>
          <p:nvPr/>
        </p:nvGrpSpPr>
        <p:grpSpPr>
          <a:xfrm>
            <a:off x="-1" y="-17642"/>
            <a:ext cx="18288369" cy="519542"/>
            <a:chOff x="0" y="-28575"/>
            <a:chExt cx="6674100" cy="841500"/>
          </a:xfrm>
        </p:grpSpPr>
        <p:sp>
          <p:nvSpPr>
            <p:cNvPr id="737" name="Google Shape;737;p20"/>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20"/>
            <p:cNvSpPr txBox="1"/>
            <p:nvPr/>
          </p:nvSpPr>
          <p:spPr>
            <a:xfrm>
              <a:off x="0" y="-28575"/>
              <a:ext cx="66741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9" name="Google Shape;739;p20"/>
          <p:cNvGrpSpPr/>
          <p:nvPr/>
        </p:nvGrpSpPr>
        <p:grpSpPr>
          <a:xfrm rot="5400000">
            <a:off x="4375935" y="-4433279"/>
            <a:ext cx="1287860" cy="10040017"/>
            <a:chOff x="0" y="-28575"/>
            <a:chExt cx="632482" cy="3881700"/>
          </a:xfrm>
        </p:grpSpPr>
        <p:sp>
          <p:nvSpPr>
            <p:cNvPr id="740" name="Google Shape;740;p20"/>
            <p:cNvSpPr/>
            <p:nvPr/>
          </p:nvSpPr>
          <p:spPr>
            <a:xfrm>
              <a:off x="0" y="0"/>
              <a:ext cx="632482" cy="3853107"/>
            </a:xfrm>
            <a:custGeom>
              <a:avLst/>
              <a:gdLst/>
              <a:ahLst/>
              <a:cxnLst/>
              <a:rect l="l" t="t" r="r" b="b"/>
              <a:pathLst>
                <a:path w="632482" h="3853107" extrusionOk="0">
                  <a:moveTo>
                    <a:pt x="0" y="0"/>
                  </a:moveTo>
                  <a:lnTo>
                    <a:pt x="632482" y="0"/>
                  </a:lnTo>
                  <a:lnTo>
                    <a:pt x="632482" y="3853107"/>
                  </a:lnTo>
                  <a:lnTo>
                    <a:pt x="0" y="3853107"/>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20"/>
            <p:cNvSpPr txBox="1"/>
            <p:nvPr/>
          </p:nvSpPr>
          <p:spPr>
            <a:xfrm>
              <a:off x="0" y="-28575"/>
              <a:ext cx="632400" cy="3881700"/>
            </a:xfrm>
            <a:prstGeom prst="rect">
              <a:avLst/>
            </a:prstGeom>
            <a:solidFill>
              <a:srgbClr val="284560"/>
            </a:solid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742" name="Google Shape;742;p20"/>
          <p:cNvSpPr/>
          <p:nvPr/>
        </p:nvSpPr>
        <p:spPr>
          <a:xfrm rot="-5400000">
            <a:off x="4393718" y="-4408546"/>
            <a:ext cx="1287878" cy="9990715"/>
          </a:xfrm>
          <a:custGeom>
            <a:avLst/>
            <a:gdLst/>
            <a:ahLst/>
            <a:cxnLst/>
            <a:rect l="l" t="t" r="r" b="b"/>
            <a:pathLst>
              <a:path w="2846139" h="11100794" extrusionOk="0">
                <a:moveTo>
                  <a:pt x="2846138" y="11100793"/>
                </a:moveTo>
                <a:lnTo>
                  <a:pt x="0" y="11100793"/>
                </a:lnTo>
                <a:lnTo>
                  <a:pt x="0" y="0"/>
                </a:lnTo>
                <a:lnTo>
                  <a:pt x="2846138" y="0"/>
                </a:lnTo>
                <a:lnTo>
                  <a:pt x="2846138" y="11100793"/>
                </a:lnTo>
                <a:close/>
              </a:path>
            </a:pathLst>
          </a:custGeom>
          <a:blipFill rotWithShape="1">
            <a:blip r:embed="rId3"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p20"/>
          <p:cNvSpPr/>
          <p:nvPr/>
        </p:nvSpPr>
        <p:spPr>
          <a:xfrm>
            <a:off x="373250" y="145847"/>
            <a:ext cx="112274" cy="858828"/>
          </a:xfrm>
          <a:custGeom>
            <a:avLst/>
            <a:gdLst/>
            <a:ahLst/>
            <a:cxnLst/>
            <a:rect l="l" t="t" r="r" b="b"/>
            <a:pathLst>
              <a:path w="29391" h="388610" extrusionOk="0">
                <a:moveTo>
                  <a:pt x="0" y="0"/>
                </a:moveTo>
                <a:lnTo>
                  <a:pt x="29391" y="0"/>
                </a:lnTo>
                <a:lnTo>
                  <a:pt x="29391" y="388610"/>
                </a:lnTo>
                <a:lnTo>
                  <a:pt x="0" y="38861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20"/>
          <p:cNvSpPr txBox="1"/>
          <p:nvPr/>
        </p:nvSpPr>
        <p:spPr>
          <a:xfrm>
            <a:off x="801475" y="219286"/>
            <a:ext cx="8978100" cy="78510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5100" b="1" dirty="0">
                <a:solidFill>
                  <a:srgbClr val="FFFFFF"/>
                </a:solidFill>
                <a:latin typeface="Heebo"/>
                <a:ea typeface="Heebo"/>
                <a:cs typeface="Heebo"/>
                <a:sym typeface="Heebo"/>
              </a:rPr>
              <a:t>Prescription Drug </a:t>
            </a:r>
            <a:r>
              <a:rPr lang="en-US" sz="5100" dirty="0">
                <a:solidFill>
                  <a:srgbClr val="FFFFFF"/>
                </a:solidFill>
                <a:latin typeface="Heebo"/>
                <a:ea typeface="Heebo"/>
                <a:cs typeface="Heebo"/>
                <a:sym typeface="Heebo"/>
              </a:rPr>
              <a:t>Plans (PDP)</a:t>
            </a:r>
            <a:endParaRPr sz="5100" dirty="0">
              <a:latin typeface="Heebo"/>
              <a:ea typeface="Heebo"/>
              <a:cs typeface="Heebo"/>
              <a:sym typeface="Heebo"/>
            </a:endParaRPr>
          </a:p>
        </p:txBody>
      </p:sp>
      <p:sp>
        <p:nvSpPr>
          <p:cNvPr id="745" name="Google Shape;745;p20"/>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 name="Group 5">
            <a:extLst>
              <a:ext uri="{FF2B5EF4-FFF2-40B4-BE49-F238E27FC236}">
                <a16:creationId xmlns:a16="http://schemas.microsoft.com/office/drawing/2014/main" id="{EB702196-780F-868C-F092-35003AFA6DA2}"/>
              </a:ext>
            </a:extLst>
          </p:cNvPr>
          <p:cNvGrpSpPr/>
          <p:nvPr/>
        </p:nvGrpSpPr>
        <p:grpSpPr>
          <a:xfrm>
            <a:off x="-143" y="7516765"/>
            <a:ext cx="18288144" cy="2770236"/>
            <a:chOff x="0" y="0"/>
            <a:chExt cx="5377093" cy="981688"/>
          </a:xfrm>
        </p:grpSpPr>
        <p:sp>
          <p:nvSpPr>
            <p:cNvPr id="33" name="Freeform 6">
              <a:extLst>
                <a:ext uri="{FF2B5EF4-FFF2-40B4-BE49-F238E27FC236}">
                  <a16:creationId xmlns:a16="http://schemas.microsoft.com/office/drawing/2014/main" id="{BF2B4274-EDE0-057F-C880-35281C5B8BB2}"/>
                </a:ext>
              </a:extLst>
            </p:cNvPr>
            <p:cNvSpPr/>
            <p:nvPr/>
          </p:nvSpPr>
          <p:spPr>
            <a:xfrm>
              <a:off x="0" y="0"/>
              <a:ext cx="5377093" cy="981688"/>
            </a:xfrm>
            <a:custGeom>
              <a:avLst/>
              <a:gdLst/>
              <a:ahLst/>
              <a:cxnLst/>
              <a:rect l="l" t="t" r="r" b="b"/>
              <a:pathLst>
                <a:path w="5377093" h="981688">
                  <a:moveTo>
                    <a:pt x="0" y="0"/>
                  </a:moveTo>
                  <a:lnTo>
                    <a:pt x="5377093" y="0"/>
                  </a:lnTo>
                  <a:lnTo>
                    <a:pt x="5377093" y="981688"/>
                  </a:lnTo>
                  <a:lnTo>
                    <a:pt x="0" y="981688"/>
                  </a:lnTo>
                  <a:close/>
                </a:path>
              </a:pathLst>
            </a:custGeom>
            <a:solidFill>
              <a:srgbClr val="B3CBE1">
                <a:alpha val="30980"/>
              </a:srgbClr>
            </a:solidFill>
          </p:spPr>
          <p:txBody>
            <a:bodyPr/>
            <a:lstStyle/>
            <a:p>
              <a:endParaRPr lang="en-US"/>
            </a:p>
          </p:txBody>
        </p:sp>
        <p:sp>
          <p:nvSpPr>
            <p:cNvPr id="34" name="TextBox 7">
              <a:extLst>
                <a:ext uri="{FF2B5EF4-FFF2-40B4-BE49-F238E27FC236}">
                  <a16:creationId xmlns:a16="http://schemas.microsoft.com/office/drawing/2014/main" id="{B7F2B3B7-DC09-D977-8687-B967F6A17551}"/>
                </a:ext>
              </a:extLst>
            </p:cNvPr>
            <p:cNvSpPr txBox="1"/>
            <p:nvPr/>
          </p:nvSpPr>
          <p:spPr>
            <a:xfrm>
              <a:off x="0" y="-47625"/>
              <a:ext cx="5377093" cy="1029313"/>
            </a:xfrm>
            <a:prstGeom prst="rect">
              <a:avLst/>
            </a:prstGeom>
          </p:spPr>
          <p:txBody>
            <a:bodyPr lIns="50800" tIns="50800" rIns="50800" bIns="50800" rtlCol="0" anchor="ctr"/>
            <a:lstStyle/>
            <a:p>
              <a:pPr algn="ctr">
                <a:lnSpc>
                  <a:spcPts val="2659"/>
                </a:lnSpc>
              </a:pPr>
              <a:endParaRPr/>
            </a:p>
          </p:txBody>
        </p:sp>
      </p:grpSp>
      <p:grpSp>
        <p:nvGrpSpPr>
          <p:cNvPr id="5" name="Group 8">
            <a:extLst>
              <a:ext uri="{FF2B5EF4-FFF2-40B4-BE49-F238E27FC236}">
                <a16:creationId xmlns:a16="http://schemas.microsoft.com/office/drawing/2014/main" id="{FF3D8959-15E6-5D77-E8C0-FAE0668CA903}"/>
              </a:ext>
            </a:extLst>
          </p:cNvPr>
          <p:cNvGrpSpPr/>
          <p:nvPr/>
        </p:nvGrpSpPr>
        <p:grpSpPr>
          <a:xfrm>
            <a:off x="3750695" y="3179654"/>
            <a:ext cx="950820" cy="1070278"/>
            <a:chOff x="0" y="-224687"/>
            <a:chExt cx="1788370" cy="2013057"/>
          </a:xfrm>
        </p:grpSpPr>
        <p:grpSp>
          <p:nvGrpSpPr>
            <p:cNvPr id="29" name="Group 9">
              <a:extLst>
                <a:ext uri="{FF2B5EF4-FFF2-40B4-BE49-F238E27FC236}">
                  <a16:creationId xmlns:a16="http://schemas.microsoft.com/office/drawing/2014/main" id="{620D1775-148B-23C7-A9DA-6A83B534F0FE}"/>
                </a:ext>
              </a:extLst>
            </p:cNvPr>
            <p:cNvGrpSpPr/>
            <p:nvPr/>
          </p:nvGrpSpPr>
          <p:grpSpPr>
            <a:xfrm>
              <a:off x="0" y="0"/>
              <a:ext cx="1788370" cy="1788370"/>
              <a:chOff x="0" y="0"/>
              <a:chExt cx="812800" cy="812800"/>
            </a:xfrm>
          </p:grpSpPr>
          <p:sp>
            <p:nvSpPr>
              <p:cNvPr id="31" name="Freeform 10">
                <a:extLst>
                  <a:ext uri="{FF2B5EF4-FFF2-40B4-BE49-F238E27FC236}">
                    <a16:creationId xmlns:a16="http://schemas.microsoft.com/office/drawing/2014/main" id="{FA457CED-41CC-FFDD-D340-005454DBBC9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A660"/>
              </a:solidFill>
            </p:spPr>
            <p:txBody>
              <a:bodyPr/>
              <a:lstStyle/>
              <a:p>
                <a:endParaRPr lang="en-US"/>
              </a:p>
            </p:txBody>
          </p:sp>
          <p:sp>
            <p:nvSpPr>
              <p:cNvPr id="32" name="TextBox 11">
                <a:extLst>
                  <a:ext uri="{FF2B5EF4-FFF2-40B4-BE49-F238E27FC236}">
                    <a16:creationId xmlns:a16="http://schemas.microsoft.com/office/drawing/2014/main" id="{A97A73C9-1C54-EC24-E3B2-BD9DA7B71188}"/>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30" name="TextBox 12">
              <a:extLst>
                <a:ext uri="{FF2B5EF4-FFF2-40B4-BE49-F238E27FC236}">
                  <a16:creationId xmlns:a16="http://schemas.microsoft.com/office/drawing/2014/main" id="{A2CA0ED2-38E1-D269-8179-0D8F62B2BE54}"/>
                </a:ext>
              </a:extLst>
            </p:cNvPr>
            <p:cNvSpPr txBox="1"/>
            <p:nvPr/>
          </p:nvSpPr>
          <p:spPr>
            <a:xfrm>
              <a:off x="570026" y="-224687"/>
              <a:ext cx="622916" cy="1415910"/>
            </a:xfrm>
            <a:prstGeom prst="rect">
              <a:avLst/>
            </a:prstGeom>
          </p:spPr>
          <p:txBody>
            <a:bodyPr lIns="0" tIns="0" rIns="0" bIns="0" rtlCol="0" anchor="t">
              <a:spAutoFit/>
            </a:bodyPr>
            <a:lstStyle/>
            <a:p>
              <a:pPr algn="ctr">
                <a:lnSpc>
                  <a:spcPts val="8968"/>
                </a:lnSpc>
              </a:pPr>
              <a:r>
                <a:rPr lang="en-US" sz="6406" b="1" dirty="0">
                  <a:solidFill>
                    <a:srgbClr val="FFFFFF"/>
                  </a:solidFill>
                  <a:latin typeface="Heebo 2 Bold"/>
                  <a:ea typeface="Heebo 2 Bold"/>
                  <a:cs typeface="Heebo 2 Bold"/>
                  <a:sym typeface="Heebo 2 Bold"/>
                </a:rPr>
                <a:t>1</a:t>
              </a:r>
            </a:p>
          </p:txBody>
        </p:sp>
      </p:grpSp>
      <p:grpSp>
        <p:nvGrpSpPr>
          <p:cNvPr id="6" name="Group 13">
            <a:extLst>
              <a:ext uri="{FF2B5EF4-FFF2-40B4-BE49-F238E27FC236}">
                <a16:creationId xmlns:a16="http://schemas.microsoft.com/office/drawing/2014/main" id="{D9AE9CBE-C9A5-EC70-806A-C1F92A3D1214}"/>
              </a:ext>
            </a:extLst>
          </p:cNvPr>
          <p:cNvGrpSpPr/>
          <p:nvPr/>
        </p:nvGrpSpPr>
        <p:grpSpPr>
          <a:xfrm>
            <a:off x="9416187" y="3178664"/>
            <a:ext cx="934502" cy="1056210"/>
            <a:chOff x="0" y="-232915"/>
            <a:chExt cx="1788370" cy="2021285"/>
          </a:xfrm>
        </p:grpSpPr>
        <p:grpSp>
          <p:nvGrpSpPr>
            <p:cNvPr id="25" name="Group 14">
              <a:extLst>
                <a:ext uri="{FF2B5EF4-FFF2-40B4-BE49-F238E27FC236}">
                  <a16:creationId xmlns:a16="http://schemas.microsoft.com/office/drawing/2014/main" id="{8AE93AC2-409E-337D-737F-872AF8000EEB}"/>
                </a:ext>
              </a:extLst>
            </p:cNvPr>
            <p:cNvGrpSpPr/>
            <p:nvPr/>
          </p:nvGrpSpPr>
          <p:grpSpPr>
            <a:xfrm>
              <a:off x="0" y="0"/>
              <a:ext cx="1788370" cy="1788370"/>
              <a:chOff x="0" y="0"/>
              <a:chExt cx="812800" cy="812800"/>
            </a:xfrm>
          </p:grpSpPr>
          <p:sp>
            <p:nvSpPr>
              <p:cNvPr id="27" name="Freeform 15">
                <a:extLst>
                  <a:ext uri="{FF2B5EF4-FFF2-40B4-BE49-F238E27FC236}">
                    <a16:creationId xmlns:a16="http://schemas.microsoft.com/office/drawing/2014/main" id="{0F29B813-1F6E-FC62-E6EA-F6D5BD4E792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A660"/>
              </a:solidFill>
            </p:spPr>
            <p:txBody>
              <a:bodyPr/>
              <a:lstStyle/>
              <a:p>
                <a:endParaRPr lang="en-US"/>
              </a:p>
            </p:txBody>
          </p:sp>
          <p:sp>
            <p:nvSpPr>
              <p:cNvPr id="28" name="TextBox 16">
                <a:extLst>
                  <a:ext uri="{FF2B5EF4-FFF2-40B4-BE49-F238E27FC236}">
                    <a16:creationId xmlns:a16="http://schemas.microsoft.com/office/drawing/2014/main" id="{C89F547F-3D9B-B492-34C4-E80D4F34693A}"/>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6" name="TextBox 17">
              <a:extLst>
                <a:ext uri="{FF2B5EF4-FFF2-40B4-BE49-F238E27FC236}">
                  <a16:creationId xmlns:a16="http://schemas.microsoft.com/office/drawing/2014/main" id="{1B81AE2E-6D6F-3B03-7532-6FC7AA2565EF}"/>
                </a:ext>
              </a:extLst>
            </p:cNvPr>
            <p:cNvSpPr txBox="1"/>
            <p:nvPr/>
          </p:nvSpPr>
          <p:spPr>
            <a:xfrm>
              <a:off x="582726" y="-232915"/>
              <a:ext cx="622916" cy="1415910"/>
            </a:xfrm>
            <a:prstGeom prst="rect">
              <a:avLst/>
            </a:prstGeom>
          </p:spPr>
          <p:txBody>
            <a:bodyPr lIns="0" tIns="0" rIns="0" bIns="0" rtlCol="0" anchor="t">
              <a:spAutoFit/>
            </a:bodyPr>
            <a:lstStyle/>
            <a:p>
              <a:pPr algn="ctr">
                <a:lnSpc>
                  <a:spcPts val="8968"/>
                </a:lnSpc>
              </a:pPr>
              <a:r>
                <a:rPr lang="en-US" sz="6406" b="1" dirty="0">
                  <a:solidFill>
                    <a:srgbClr val="FFFFFF"/>
                  </a:solidFill>
                  <a:latin typeface="Heebo 2 Bold"/>
                  <a:ea typeface="Heebo 2 Bold"/>
                  <a:cs typeface="Heebo 2 Bold"/>
                  <a:sym typeface="Heebo 2 Bold"/>
                </a:rPr>
                <a:t>2</a:t>
              </a:r>
            </a:p>
          </p:txBody>
        </p:sp>
      </p:grpSp>
      <p:grpSp>
        <p:nvGrpSpPr>
          <p:cNvPr id="7" name="Group 18">
            <a:extLst>
              <a:ext uri="{FF2B5EF4-FFF2-40B4-BE49-F238E27FC236}">
                <a16:creationId xmlns:a16="http://schemas.microsoft.com/office/drawing/2014/main" id="{C32FDBF0-29D4-3ACF-729C-5818278F8493}"/>
              </a:ext>
            </a:extLst>
          </p:cNvPr>
          <p:cNvGrpSpPr/>
          <p:nvPr/>
        </p:nvGrpSpPr>
        <p:grpSpPr>
          <a:xfrm>
            <a:off x="14908975" y="3204790"/>
            <a:ext cx="947746" cy="1046162"/>
            <a:chOff x="0" y="-185709"/>
            <a:chExt cx="1788370" cy="1974079"/>
          </a:xfrm>
        </p:grpSpPr>
        <p:grpSp>
          <p:nvGrpSpPr>
            <p:cNvPr id="21" name="Group 19">
              <a:extLst>
                <a:ext uri="{FF2B5EF4-FFF2-40B4-BE49-F238E27FC236}">
                  <a16:creationId xmlns:a16="http://schemas.microsoft.com/office/drawing/2014/main" id="{1D056419-5139-364E-76B6-B11DD6D0BB7F}"/>
                </a:ext>
              </a:extLst>
            </p:cNvPr>
            <p:cNvGrpSpPr/>
            <p:nvPr/>
          </p:nvGrpSpPr>
          <p:grpSpPr>
            <a:xfrm>
              <a:off x="0" y="0"/>
              <a:ext cx="1788370" cy="1788370"/>
              <a:chOff x="0" y="0"/>
              <a:chExt cx="812800" cy="812800"/>
            </a:xfrm>
          </p:grpSpPr>
          <p:sp>
            <p:nvSpPr>
              <p:cNvPr id="23" name="Freeform 20">
                <a:extLst>
                  <a:ext uri="{FF2B5EF4-FFF2-40B4-BE49-F238E27FC236}">
                    <a16:creationId xmlns:a16="http://schemas.microsoft.com/office/drawing/2014/main" id="{84A4EB97-E8B7-EAE3-9D3D-45F03139F2C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EA660"/>
              </a:solidFill>
            </p:spPr>
            <p:txBody>
              <a:bodyPr/>
              <a:lstStyle/>
              <a:p>
                <a:endParaRPr lang="en-US"/>
              </a:p>
            </p:txBody>
          </p:sp>
          <p:sp>
            <p:nvSpPr>
              <p:cNvPr id="24" name="TextBox 21">
                <a:extLst>
                  <a:ext uri="{FF2B5EF4-FFF2-40B4-BE49-F238E27FC236}">
                    <a16:creationId xmlns:a16="http://schemas.microsoft.com/office/drawing/2014/main" id="{A7D35AC6-27F5-FA58-4297-48D3C25A7FE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2" name="TextBox 22">
              <a:extLst>
                <a:ext uri="{FF2B5EF4-FFF2-40B4-BE49-F238E27FC236}">
                  <a16:creationId xmlns:a16="http://schemas.microsoft.com/office/drawing/2014/main" id="{FC518F1A-8CDA-7F53-33BE-B79E1D4F13D4}"/>
                </a:ext>
              </a:extLst>
            </p:cNvPr>
            <p:cNvSpPr txBox="1"/>
            <p:nvPr/>
          </p:nvSpPr>
          <p:spPr>
            <a:xfrm>
              <a:off x="582727" y="-185709"/>
              <a:ext cx="622916" cy="1415911"/>
            </a:xfrm>
            <a:prstGeom prst="rect">
              <a:avLst/>
            </a:prstGeom>
          </p:spPr>
          <p:txBody>
            <a:bodyPr lIns="0" tIns="0" rIns="0" bIns="0" rtlCol="0" anchor="t">
              <a:spAutoFit/>
            </a:bodyPr>
            <a:lstStyle/>
            <a:p>
              <a:pPr algn="ctr">
                <a:lnSpc>
                  <a:spcPts val="8968"/>
                </a:lnSpc>
              </a:pPr>
              <a:r>
                <a:rPr lang="en-US" sz="6406" b="1" dirty="0">
                  <a:solidFill>
                    <a:srgbClr val="FFFFFF"/>
                  </a:solidFill>
                  <a:latin typeface="Heebo 2 Bold"/>
                  <a:ea typeface="Heebo 2 Bold"/>
                  <a:cs typeface="Heebo 2 Bold"/>
                  <a:sym typeface="Heebo 2 Bold"/>
                </a:rPr>
                <a:t>3</a:t>
              </a:r>
            </a:p>
          </p:txBody>
        </p:sp>
      </p:grpSp>
      <p:sp>
        <p:nvSpPr>
          <p:cNvPr id="8" name="Freeform 23">
            <a:extLst>
              <a:ext uri="{FF2B5EF4-FFF2-40B4-BE49-F238E27FC236}">
                <a16:creationId xmlns:a16="http://schemas.microsoft.com/office/drawing/2014/main" id="{7C19048A-61F7-200A-81C2-D613458FFB9D}"/>
              </a:ext>
            </a:extLst>
          </p:cNvPr>
          <p:cNvSpPr/>
          <p:nvPr/>
        </p:nvSpPr>
        <p:spPr>
          <a:xfrm>
            <a:off x="1081749" y="4476952"/>
            <a:ext cx="16117454" cy="356873"/>
          </a:xfrm>
          <a:custGeom>
            <a:avLst/>
            <a:gdLst/>
            <a:ahLst/>
            <a:cxnLst/>
            <a:rect l="l" t="t" r="r" b="b"/>
            <a:pathLst>
              <a:path w="15201277" h="472054">
                <a:moveTo>
                  <a:pt x="0" y="0"/>
                </a:moveTo>
                <a:lnTo>
                  <a:pt x="15201277" y="0"/>
                </a:lnTo>
                <a:lnTo>
                  <a:pt x="15201277" y="472054"/>
                </a:lnTo>
                <a:lnTo>
                  <a:pt x="0" y="472054"/>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l="-6742" t="-301618" b="-303041"/>
            </a:stretch>
          </a:blipFill>
        </p:spPr>
        <p:txBody>
          <a:bodyPr/>
          <a:lstStyle/>
          <a:p>
            <a:endParaRPr lang="en-US"/>
          </a:p>
        </p:txBody>
      </p:sp>
      <p:sp>
        <p:nvSpPr>
          <p:cNvPr id="9" name="TextBox 24">
            <a:extLst>
              <a:ext uri="{FF2B5EF4-FFF2-40B4-BE49-F238E27FC236}">
                <a16:creationId xmlns:a16="http://schemas.microsoft.com/office/drawing/2014/main" id="{8B07A837-6531-4B57-53D3-C2B2EA326CBF}"/>
              </a:ext>
            </a:extLst>
          </p:cNvPr>
          <p:cNvSpPr txBox="1"/>
          <p:nvPr/>
        </p:nvSpPr>
        <p:spPr>
          <a:xfrm>
            <a:off x="3766977" y="1851150"/>
            <a:ext cx="11076840" cy="890628"/>
          </a:xfrm>
          <a:prstGeom prst="rect">
            <a:avLst/>
          </a:prstGeom>
        </p:spPr>
        <p:txBody>
          <a:bodyPr wrap="square" lIns="0" tIns="0" rIns="0" bIns="0" rtlCol="0" anchor="t">
            <a:spAutoFit/>
          </a:bodyPr>
          <a:lstStyle/>
          <a:p>
            <a:pPr algn="ctr">
              <a:lnSpc>
                <a:spcPts val="7397"/>
              </a:lnSpc>
            </a:pPr>
            <a:r>
              <a:rPr lang="en-US" sz="5283" b="1" dirty="0">
                <a:solidFill>
                  <a:schemeClr val="bg2">
                    <a:lumMod val="75000"/>
                  </a:schemeClr>
                </a:solidFill>
                <a:latin typeface="Heebo 2 Bold"/>
                <a:ea typeface="Heebo 2 Bold"/>
                <a:cs typeface="Heebo 2 Bold"/>
                <a:sym typeface="Heebo 2 Bold"/>
              </a:rPr>
              <a:t>HERE’S WHAT YOU NEED TO KNOW: </a:t>
            </a:r>
          </a:p>
        </p:txBody>
      </p:sp>
      <p:sp>
        <p:nvSpPr>
          <p:cNvPr id="10" name="TextBox 25">
            <a:extLst>
              <a:ext uri="{FF2B5EF4-FFF2-40B4-BE49-F238E27FC236}">
                <a16:creationId xmlns:a16="http://schemas.microsoft.com/office/drawing/2014/main" id="{5EC00FA1-A27A-9A58-DE2B-46E51800B9F7}"/>
              </a:ext>
            </a:extLst>
          </p:cNvPr>
          <p:cNvSpPr txBox="1"/>
          <p:nvPr/>
        </p:nvSpPr>
        <p:spPr>
          <a:xfrm>
            <a:off x="2132900" y="3444264"/>
            <a:ext cx="1709175" cy="662554"/>
          </a:xfrm>
          <a:prstGeom prst="rect">
            <a:avLst/>
          </a:prstGeom>
        </p:spPr>
        <p:txBody>
          <a:bodyPr wrap="square" lIns="0" tIns="0" rIns="0" bIns="0" rtlCol="0" anchor="t">
            <a:spAutoFit/>
          </a:bodyPr>
          <a:lstStyle/>
          <a:p>
            <a:pPr>
              <a:lnSpc>
                <a:spcPts val="5523"/>
              </a:lnSpc>
            </a:pPr>
            <a:r>
              <a:rPr lang="en-US" sz="3945" b="1" dirty="0">
                <a:solidFill>
                  <a:srgbClr val="284560"/>
                </a:solidFill>
                <a:latin typeface="Heebo 2 Bold"/>
                <a:ea typeface="Heebo 2 Bold"/>
                <a:cs typeface="Heebo 2 Bold"/>
                <a:sym typeface="Heebo 2 Bold"/>
              </a:rPr>
              <a:t>STAGE</a:t>
            </a:r>
            <a:r>
              <a:rPr lang="en-US" sz="3945" b="1" dirty="0">
                <a:solidFill>
                  <a:srgbClr val="FFFFFF"/>
                </a:solidFill>
                <a:latin typeface="Heebo 2 Bold"/>
                <a:ea typeface="Heebo 2 Bold"/>
                <a:cs typeface="Heebo 2 Bold"/>
                <a:sym typeface="Heebo 2 Bold"/>
              </a:rPr>
              <a:t> </a:t>
            </a:r>
          </a:p>
        </p:txBody>
      </p:sp>
      <p:sp>
        <p:nvSpPr>
          <p:cNvPr id="11" name="TextBox 26">
            <a:extLst>
              <a:ext uri="{FF2B5EF4-FFF2-40B4-BE49-F238E27FC236}">
                <a16:creationId xmlns:a16="http://schemas.microsoft.com/office/drawing/2014/main" id="{7670352A-E5D6-3C85-5BAD-FB71ED5756DD}"/>
              </a:ext>
            </a:extLst>
          </p:cNvPr>
          <p:cNvSpPr txBox="1"/>
          <p:nvPr/>
        </p:nvSpPr>
        <p:spPr>
          <a:xfrm>
            <a:off x="13189275" y="3436346"/>
            <a:ext cx="1588586" cy="662554"/>
          </a:xfrm>
          <a:prstGeom prst="rect">
            <a:avLst/>
          </a:prstGeom>
        </p:spPr>
        <p:txBody>
          <a:bodyPr wrap="square" lIns="0" tIns="0" rIns="0" bIns="0" rtlCol="0" anchor="t">
            <a:spAutoFit/>
          </a:bodyPr>
          <a:lstStyle/>
          <a:p>
            <a:pPr algn="ctr">
              <a:lnSpc>
                <a:spcPts val="5523"/>
              </a:lnSpc>
            </a:pPr>
            <a:r>
              <a:rPr lang="en-US" sz="3945" b="1" dirty="0">
                <a:solidFill>
                  <a:srgbClr val="284560"/>
                </a:solidFill>
                <a:latin typeface="Heebo 2 Bold"/>
                <a:ea typeface="Heebo 2 Bold"/>
                <a:cs typeface="Heebo 2 Bold"/>
                <a:sym typeface="Heebo 2 Bold"/>
              </a:rPr>
              <a:t>STAGE</a:t>
            </a:r>
            <a:r>
              <a:rPr lang="en-US" sz="3945" b="1" dirty="0">
                <a:solidFill>
                  <a:srgbClr val="FFFFFF"/>
                </a:solidFill>
                <a:latin typeface="Heebo 2 Bold"/>
                <a:ea typeface="Heebo 2 Bold"/>
                <a:cs typeface="Heebo 2 Bold"/>
                <a:sym typeface="Heebo 2 Bold"/>
              </a:rPr>
              <a:t> </a:t>
            </a:r>
          </a:p>
        </p:txBody>
      </p:sp>
      <p:sp>
        <p:nvSpPr>
          <p:cNvPr id="12" name="TextBox 27">
            <a:extLst>
              <a:ext uri="{FF2B5EF4-FFF2-40B4-BE49-F238E27FC236}">
                <a16:creationId xmlns:a16="http://schemas.microsoft.com/office/drawing/2014/main" id="{B9E04A08-B953-DC8C-01DA-FAB5F83237A3}"/>
              </a:ext>
            </a:extLst>
          </p:cNvPr>
          <p:cNvSpPr txBox="1"/>
          <p:nvPr/>
        </p:nvSpPr>
        <p:spPr>
          <a:xfrm>
            <a:off x="7780448" y="3417110"/>
            <a:ext cx="1390735" cy="662554"/>
          </a:xfrm>
          <a:prstGeom prst="rect">
            <a:avLst/>
          </a:prstGeom>
        </p:spPr>
        <p:txBody>
          <a:bodyPr wrap="square" lIns="0" tIns="0" rIns="0" bIns="0" rtlCol="0" anchor="t">
            <a:spAutoFit/>
          </a:bodyPr>
          <a:lstStyle/>
          <a:p>
            <a:pPr algn="ctr">
              <a:lnSpc>
                <a:spcPts val="5523"/>
              </a:lnSpc>
            </a:pPr>
            <a:r>
              <a:rPr lang="en-US" sz="3945" b="1" dirty="0">
                <a:solidFill>
                  <a:srgbClr val="284560"/>
                </a:solidFill>
                <a:latin typeface="Heebo 2 Bold"/>
                <a:ea typeface="Heebo 2 Bold"/>
                <a:cs typeface="Heebo 2 Bold"/>
                <a:sym typeface="Heebo 2 Bold"/>
              </a:rPr>
              <a:t>STAGE</a:t>
            </a:r>
            <a:r>
              <a:rPr lang="en-US" sz="3945" b="1" dirty="0">
                <a:solidFill>
                  <a:srgbClr val="FFFFFF"/>
                </a:solidFill>
                <a:latin typeface="Heebo 2 Bold"/>
                <a:ea typeface="Heebo 2 Bold"/>
                <a:cs typeface="Heebo 2 Bold"/>
                <a:sym typeface="Heebo 2 Bold"/>
              </a:rPr>
              <a:t> </a:t>
            </a:r>
          </a:p>
        </p:txBody>
      </p:sp>
      <p:sp>
        <p:nvSpPr>
          <p:cNvPr id="13" name="TextBox 28">
            <a:extLst>
              <a:ext uri="{FF2B5EF4-FFF2-40B4-BE49-F238E27FC236}">
                <a16:creationId xmlns:a16="http://schemas.microsoft.com/office/drawing/2014/main" id="{550303A8-499A-AC40-91E9-25274219EF67}"/>
              </a:ext>
            </a:extLst>
          </p:cNvPr>
          <p:cNvSpPr txBox="1"/>
          <p:nvPr/>
        </p:nvSpPr>
        <p:spPr>
          <a:xfrm>
            <a:off x="1168169" y="4852268"/>
            <a:ext cx="3253695" cy="576825"/>
          </a:xfrm>
          <a:prstGeom prst="rect">
            <a:avLst/>
          </a:prstGeom>
        </p:spPr>
        <p:txBody>
          <a:bodyPr wrap="square" lIns="0" tIns="0" rIns="0" bIns="0" rtlCol="0" anchor="t">
            <a:spAutoFit/>
          </a:bodyPr>
          <a:lstStyle/>
          <a:p>
            <a:pPr>
              <a:lnSpc>
                <a:spcPts val="4762"/>
              </a:lnSpc>
            </a:pPr>
            <a:r>
              <a:rPr lang="en-US" sz="2800" b="1" dirty="0">
                <a:solidFill>
                  <a:srgbClr val="284560"/>
                </a:solidFill>
                <a:latin typeface="Heebo 2 Bold"/>
                <a:ea typeface="Heebo 2 Bold"/>
                <a:cs typeface="Heebo 2 Bold"/>
                <a:sym typeface="Heebo 2 Bold"/>
              </a:rPr>
              <a:t>Yearly Deductible</a:t>
            </a:r>
          </a:p>
        </p:txBody>
      </p:sp>
      <p:sp>
        <p:nvSpPr>
          <p:cNvPr id="14" name="TextBox 29">
            <a:extLst>
              <a:ext uri="{FF2B5EF4-FFF2-40B4-BE49-F238E27FC236}">
                <a16:creationId xmlns:a16="http://schemas.microsoft.com/office/drawing/2014/main" id="{7D8D74A3-B867-95EC-1291-E1AE35D99786}"/>
              </a:ext>
            </a:extLst>
          </p:cNvPr>
          <p:cNvSpPr txBox="1"/>
          <p:nvPr/>
        </p:nvSpPr>
        <p:spPr>
          <a:xfrm>
            <a:off x="6723594" y="4851230"/>
            <a:ext cx="4174486" cy="576825"/>
          </a:xfrm>
          <a:prstGeom prst="rect">
            <a:avLst/>
          </a:prstGeom>
        </p:spPr>
        <p:txBody>
          <a:bodyPr wrap="square" lIns="0" tIns="0" rIns="0" bIns="0" rtlCol="0" anchor="t">
            <a:spAutoFit/>
          </a:bodyPr>
          <a:lstStyle/>
          <a:p>
            <a:pPr>
              <a:lnSpc>
                <a:spcPts val="4762"/>
              </a:lnSpc>
            </a:pPr>
            <a:r>
              <a:rPr lang="en-US" sz="2800" b="1" dirty="0">
                <a:solidFill>
                  <a:srgbClr val="284560"/>
                </a:solidFill>
                <a:latin typeface="Heebo 2 Bold"/>
                <a:ea typeface="Heebo 2 Bold"/>
                <a:cs typeface="Heebo 2 Bold"/>
                <a:sym typeface="Heebo 2 Bold"/>
              </a:rPr>
              <a:t>Copay or Coinsurance</a:t>
            </a:r>
          </a:p>
        </p:txBody>
      </p:sp>
      <p:sp>
        <p:nvSpPr>
          <p:cNvPr id="15" name="TextBox 30">
            <a:extLst>
              <a:ext uri="{FF2B5EF4-FFF2-40B4-BE49-F238E27FC236}">
                <a16:creationId xmlns:a16="http://schemas.microsoft.com/office/drawing/2014/main" id="{BE9709F2-4F8D-E583-09A9-12F451819DF4}"/>
              </a:ext>
            </a:extLst>
          </p:cNvPr>
          <p:cNvSpPr txBox="1"/>
          <p:nvPr/>
        </p:nvSpPr>
        <p:spPr>
          <a:xfrm>
            <a:off x="12265093" y="4851229"/>
            <a:ext cx="4456483" cy="576825"/>
          </a:xfrm>
          <a:prstGeom prst="rect">
            <a:avLst/>
          </a:prstGeom>
        </p:spPr>
        <p:txBody>
          <a:bodyPr wrap="square" lIns="0" tIns="0" rIns="0" bIns="0" rtlCol="0" anchor="t">
            <a:spAutoFit/>
          </a:bodyPr>
          <a:lstStyle/>
          <a:p>
            <a:pPr>
              <a:lnSpc>
                <a:spcPts val="4762"/>
              </a:lnSpc>
            </a:pPr>
            <a:r>
              <a:rPr lang="en-US" sz="2800" b="1" dirty="0">
                <a:solidFill>
                  <a:srgbClr val="284560"/>
                </a:solidFill>
                <a:latin typeface="Heebo 2 Bold"/>
                <a:ea typeface="Heebo 2 Bold"/>
                <a:cs typeface="Heebo 2 Bold"/>
                <a:sym typeface="Heebo 2 Bold"/>
              </a:rPr>
              <a:t>Catastrophic Coverage</a:t>
            </a:r>
          </a:p>
        </p:txBody>
      </p:sp>
      <p:sp>
        <p:nvSpPr>
          <p:cNvPr id="16" name="TextBox 31">
            <a:extLst>
              <a:ext uri="{FF2B5EF4-FFF2-40B4-BE49-F238E27FC236}">
                <a16:creationId xmlns:a16="http://schemas.microsoft.com/office/drawing/2014/main" id="{1ED88AB2-EC13-F2E1-8DCF-CAD2547DB1A0}"/>
              </a:ext>
            </a:extLst>
          </p:cNvPr>
          <p:cNvSpPr txBox="1"/>
          <p:nvPr/>
        </p:nvSpPr>
        <p:spPr>
          <a:xfrm>
            <a:off x="1195572" y="5558267"/>
            <a:ext cx="3824413" cy="1019895"/>
          </a:xfrm>
          <a:prstGeom prst="rect">
            <a:avLst/>
          </a:prstGeom>
        </p:spPr>
        <p:txBody>
          <a:bodyPr wrap="square" lIns="0" tIns="0" rIns="0" bIns="0" rtlCol="0" anchor="t">
            <a:spAutoFit/>
          </a:bodyPr>
          <a:lstStyle/>
          <a:p>
            <a:pPr algn="l">
              <a:lnSpc>
                <a:spcPts val="2744"/>
              </a:lnSpc>
            </a:pPr>
            <a:r>
              <a:rPr lang="en-US" sz="2000" dirty="0">
                <a:solidFill>
                  <a:srgbClr val="000000"/>
                </a:solidFill>
                <a:latin typeface="Heebo 2"/>
                <a:ea typeface="Heebo 2"/>
                <a:cs typeface="Heebo 2"/>
                <a:sym typeface="Heebo 2"/>
              </a:rPr>
              <a:t>The annual $590 deductible is the first stage of the client’s drug payment process</a:t>
            </a:r>
            <a:r>
              <a:rPr lang="en-US" sz="2000" dirty="0">
                <a:latin typeface="Heebo 2"/>
                <a:ea typeface="Heebo 2"/>
                <a:cs typeface="Heebo 2"/>
                <a:sym typeface="Heebo 2"/>
              </a:rPr>
              <a:t>.</a:t>
            </a:r>
          </a:p>
        </p:txBody>
      </p:sp>
      <p:sp>
        <p:nvSpPr>
          <p:cNvPr id="17" name="TextBox 32">
            <a:extLst>
              <a:ext uri="{FF2B5EF4-FFF2-40B4-BE49-F238E27FC236}">
                <a16:creationId xmlns:a16="http://schemas.microsoft.com/office/drawing/2014/main" id="{7BD712A8-9230-6653-4C89-6A2064FC75FB}"/>
              </a:ext>
            </a:extLst>
          </p:cNvPr>
          <p:cNvSpPr txBox="1"/>
          <p:nvPr/>
        </p:nvSpPr>
        <p:spPr>
          <a:xfrm>
            <a:off x="6723592" y="5557229"/>
            <a:ext cx="4867043" cy="1366143"/>
          </a:xfrm>
          <a:prstGeom prst="rect">
            <a:avLst/>
          </a:prstGeom>
        </p:spPr>
        <p:txBody>
          <a:bodyPr wrap="square" lIns="0" tIns="0" rIns="0" bIns="0" rtlCol="0" anchor="t">
            <a:spAutoFit/>
          </a:bodyPr>
          <a:lstStyle/>
          <a:p>
            <a:pPr algn="l">
              <a:lnSpc>
                <a:spcPts val="2744"/>
              </a:lnSpc>
            </a:pPr>
            <a:r>
              <a:rPr lang="en-US" sz="2000" dirty="0">
                <a:solidFill>
                  <a:srgbClr val="000000"/>
                </a:solidFill>
                <a:latin typeface="Heebo 2"/>
                <a:ea typeface="Heebo 2"/>
                <a:cs typeface="Heebo 2"/>
                <a:sym typeface="Heebo 2"/>
              </a:rPr>
              <a:t>After the deductible, clients either pay a fixed amount (copay) or a percentage (coinsurance) for their medications, until they reach $2,000 in out-of-pocket costs.</a:t>
            </a:r>
          </a:p>
        </p:txBody>
      </p:sp>
      <p:sp>
        <p:nvSpPr>
          <p:cNvPr id="18" name="TextBox 33">
            <a:extLst>
              <a:ext uri="{FF2B5EF4-FFF2-40B4-BE49-F238E27FC236}">
                <a16:creationId xmlns:a16="http://schemas.microsoft.com/office/drawing/2014/main" id="{592BD09A-A049-7888-DD5F-C26D70662918}"/>
              </a:ext>
            </a:extLst>
          </p:cNvPr>
          <p:cNvSpPr txBox="1"/>
          <p:nvPr/>
        </p:nvSpPr>
        <p:spPr>
          <a:xfrm>
            <a:off x="12277145" y="5548887"/>
            <a:ext cx="4456482" cy="1366143"/>
          </a:xfrm>
          <a:prstGeom prst="rect">
            <a:avLst/>
          </a:prstGeom>
        </p:spPr>
        <p:txBody>
          <a:bodyPr wrap="square" lIns="0" tIns="0" rIns="0" bIns="0" rtlCol="0" anchor="t">
            <a:spAutoFit/>
          </a:bodyPr>
          <a:lstStyle/>
          <a:p>
            <a:pPr algn="l">
              <a:lnSpc>
                <a:spcPts val="2744"/>
              </a:lnSpc>
            </a:pPr>
            <a:r>
              <a:rPr lang="en-US" sz="2000" dirty="0">
                <a:solidFill>
                  <a:srgbClr val="000000"/>
                </a:solidFill>
                <a:latin typeface="Heebo 2"/>
                <a:ea typeface="Heebo 2"/>
                <a:cs typeface="Heebo 2"/>
                <a:sym typeface="Heebo 2"/>
              </a:rPr>
              <a:t>Once out-of-pocket costs hit $2,000, clients enter this stage and won’t pay anything for covered Part D drugs for the remainder of the year. </a:t>
            </a:r>
          </a:p>
        </p:txBody>
      </p:sp>
      <p:sp>
        <p:nvSpPr>
          <p:cNvPr id="19" name="TextBox 34">
            <a:extLst>
              <a:ext uri="{FF2B5EF4-FFF2-40B4-BE49-F238E27FC236}">
                <a16:creationId xmlns:a16="http://schemas.microsoft.com/office/drawing/2014/main" id="{574B8E84-4756-C103-8CBD-ACB715753B67}"/>
              </a:ext>
            </a:extLst>
          </p:cNvPr>
          <p:cNvSpPr txBox="1"/>
          <p:nvPr/>
        </p:nvSpPr>
        <p:spPr>
          <a:xfrm>
            <a:off x="803572" y="7909439"/>
            <a:ext cx="17258766" cy="1038746"/>
          </a:xfrm>
          <a:prstGeom prst="rect">
            <a:avLst/>
          </a:prstGeom>
        </p:spPr>
        <p:txBody>
          <a:bodyPr wrap="square" lIns="0" tIns="0" rIns="0" bIns="0" rtlCol="0" anchor="t">
            <a:spAutoFit/>
          </a:bodyPr>
          <a:lstStyle/>
          <a:p>
            <a:pPr algn="l">
              <a:lnSpc>
                <a:spcPts val="2744"/>
              </a:lnSpc>
            </a:pPr>
            <a:r>
              <a:rPr lang="en-US" sz="2400" dirty="0">
                <a:solidFill>
                  <a:srgbClr val="000000"/>
                </a:solidFill>
                <a:latin typeface="Heebo 2"/>
                <a:ea typeface="Heebo 2"/>
                <a:cs typeface="Heebo 2"/>
                <a:sym typeface="Heebo 2"/>
              </a:rPr>
              <a:t>The </a:t>
            </a:r>
            <a:r>
              <a:rPr lang="en-US" sz="2400" b="1" dirty="0">
                <a:solidFill>
                  <a:srgbClr val="000000"/>
                </a:solidFill>
                <a:latin typeface="Heebo 2 Bold"/>
                <a:ea typeface="Heebo 2 Bold"/>
                <a:cs typeface="Heebo 2 Bold"/>
                <a:sym typeface="Heebo 2 Bold"/>
              </a:rPr>
              <a:t>Coverage Gap Discount Program</a:t>
            </a:r>
            <a:r>
              <a:rPr lang="en-US" sz="2400" dirty="0">
                <a:solidFill>
                  <a:srgbClr val="000000"/>
                </a:solidFill>
                <a:latin typeface="Heebo 2"/>
                <a:ea typeface="Heebo 2"/>
                <a:cs typeface="Heebo 2"/>
                <a:sym typeface="Heebo 2"/>
              </a:rPr>
              <a:t> is being replaced. Now, drug manufacturers will help pay for the cost of brand-name drugs and biologics in the initial and Catastrophic Coverage Stages through the </a:t>
            </a:r>
            <a:r>
              <a:rPr lang="en-US" sz="2400" b="1" dirty="0">
                <a:solidFill>
                  <a:srgbClr val="000000"/>
                </a:solidFill>
                <a:latin typeface="Heebo 2 Bold"/>
                <a:ea typeface="Heebo 2 Bold"/>
                <a:cs typeface="Heebo 2 Bold"/>
                <a:sym typeface="Heebo 2 Bold"/>
              </a:rPr>
              <a:t>Manufacturer Discount Program</a:t>
            </a:r>
            <a:r>
              <a:rPr lang="en-US" sz="2400" dirty="0">
                <a:solidFill>
                  <a:srgbClr val="000000"/>
                </a:solidFill>
                <a:latin typeface="Heebo 2"/>
                <a:ea typeface="Heebo 2"/>
                <a:cs typeface="Heebo 2"/>
                <a:sym typeface="Heebo 2"/>
              </a:rPr>
              <a:t>. However, these manufacturer discounts won’t count toward out-of-pocket costs. </a:t>
            </a:r>
          </a:p>
        </p:txBody>
      </p:sp>
      <p:sp>
        <p:nvSpPr>
          <p:cNvPr id="20" name="TextBox 35">
            <a:extLst>
              <a:ext uri="{FF2B5EF4-FFF2-40B4-BE49-F238E27FC236}">
                <a16:creationId xmlns:a16="http://schemas.microsoft.com/office/drawing/2014/main" id="{6B53D665-A707-AEFB-6862-C3C286202C98}"/>
              </a:ext>
            </a:extLst>
          </p:cNvPr>
          <p:cNvSpPr txBox="1"/>
          <p:nvPr/>
        </p:nvSpPr>
        <p:spPr>
          <a:xfrm>
            <a:off x="803572" y="9183951"/>
            <a:ext cx="16987467" cy="692497"/>
          </a:xfrm>
          <a:prstGeom prst="rect">
            <a:avLst/>
          </a:prstGeom>
        </p:spPr>
        <p:txBody>
          <a:bodyPr wrap="square" lIns="0" tIns="0" rIns="0" bIns="0" rtlCol="0" anchor="t">
            <a:spAutoFit/>
          </a:bodyPr>
          <a:lstStyle/>
          <a:p>
            <a:pPr algn="l">
              <a:lnSpc>
                <a:spcPts val="2744"/>
              </a:lnSpc>
            </a:pPr>
            <a:r>
              <a:rPr lang="en-US" sz="2400" dirty="0">
                <a:solidFill>
                  <a:srgbClr val="000000"/>
                </a:solidFill>
                <a:latin typeface="Heebo 2"/>
                <a:ea typeface="Heebo 2"/>
                <a:cs typeface="Heebo 2"/>
                <a:sym typeface="Heebo 2"/>
              </a:rPr>
              <a:t>There’s also a new way to manage drug costs called the </a:t>
            </a:r>
            <a:r>
              <a:rPr lang="en-US" sz="2400" b="1" dirty="0">
                <a:solidFill>
                  <a:srgbClr val="000000"/>
                </a:solidFill>
                <a:latin typeface="Heebo 2 Bold"/>
                <a:ea typeface="Heebo 2 Bold"/>
                <a:cs typeface="Heebo 2 Bold"/>
                <a:sym typeface="Heebo 2 Bold"/>
              </a:rPr>
              <a:t>Medicare Prescription Payment Program (M3P)</a:t>
            </a:r>
            <a:r>
              <a:rPr lang="en-US" sz="2400" dirty="0">
                <a:solidFill>
                  <a:srgbClr val="000000"/>
                </a:solidFill>
                <a:latin typeface="Heebo 2"/>
                <a:ea typeface="Heebo 2"/>
                <a:cs typeface="Heebo 2"/>
                <a:sym typeface="Heebo 2"/>
              </a:rPr>
              <a:t>. It works with current drug coverage and allows members to spread drug payments over the year.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grpSp>
        <p:nvGrpSpPr>
          <p:cNvPr id="788" name="Google Shape;788;p22"/>
          <p:cNvGrpSpPr/>
          <p:nvPr/>
        </p:nvGrpSpPr>
        <p:grpSpPr>
          <a:xfrm>
            <a:off x="-1" y="-57080"/>
            <a:ext cx="18288001" cy="558866"/>
            <a:chOff x="0" y="-28574"/>
            <a:chExt cx="6674038" cy="841374"/>
          </a:xfrm>
        </p:grpSpPr>
        <p:sp>
          <p:nvSpPr>
            <p:cNvPr id="789" name="Google Shape;789;p22"/>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0" name="Google Shape;790;p22"/>
            <p:cNvSpPr txBox="1"/>
            <p:nvPr/>
          </p:nvSpPr>
          <p:spPr>
            <a:xfrm>
              <a:off x="0" y="-28574"/>
              <a:ext cx="6674038" cy="841374"/>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91" name="Google Shape;791;p22"/>
          <p:cNvGrpSpPr/>
          <p:nvPr/>
        </p:nvGrpSpPr>
        <p:grpSpPr>
          <a:xfrm>
            <a:off x="-62803" y="-131890"/>
            <a:ext cx="10448115" cy="1987112"/>
            <a:chOff x="-87957" y="0"/>
            <a:chExt cx="22358475" cy="4288113"/>
          </a:xfrm>
        </p:grpSpPr>
        <p:grpSp>
          <p:nvGrpSpPr>
            <p:cNvPr id="792" name="Google Shape;792;p22"/>
            <p:cNvGrpSpPr/>
            <p:nvPr/>
          </p:nvGrpSpPr>
          <p:grpSpPr>
            <a:xfrm rot="-5400000">
              <a:off x="8945914" y="-9033870"/>
              <a:ext cx="4288113" cy="22355854"/>
              <a:chOff x="0" y="-19050"/>
              <a:chExt cx="928739" cy="4841932"/>
            </a:xfrm>
          </p:grpSpPr>
          <p:sp>
            <p:nvSpPr>
              <p:cNvPr id="793" name="Google Shape;793;p22"/>
              <p:cNvSpPr/>
              <p:nvPr/>
            </p:nvSpPr>
            <p:spPr>
              <a:xfrm>
                <a:off x="0" y="0"/>
                <a:ext cx="928739" cy="4822882"/>
              </a:xfrm>
              <a:custGeom>
                <a:avLst/>
                <a:gdLst/>
                <a:ahLst/>
                <a:cxnLst/>
                <a:rect l="l" t="t" r="r" b="b"/>
                <a:pathLst>
                  <a:path w="928739" h="4822882" extrusionOk="0">
                    <a:moveTo>
                      <a:pt x="0" y="0"/>
                    </a:moveTo>
                    <a:lnTo>
                      <a:pt x="928739" y="0"/>
                    </a:lnTo>
                    <a:lnTo>
                      <a:pt x="928739" y="4822882"/>
                    </a:lnTo>
                    <a:lnTo>
                      <a:pt x="0" y="482288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4" name="Google Shape;794;p22"/>
              <p:cNvSpPr txBox="1"/>
              <p:nvPr/>
            </p:nvSpPr>
            <p:spPr>
              <a:xfrm>
                <a:off x="0" y="-19050"/>
                <a:ext cx="928739" cy="4841932"/>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795" name="Google Shape;795;p22"/>
            <p:cNvSpPr/>
            <p:nvPr/>
          </p:nvSpPr>
          <p:spPr>
            <a:xfrm rot="-5400000">
              <a:off x="12992768" y="-4989637"/>
              <a:ext cx="4189950" cy="14365550"/>
            </a:xfrm>
            <a:custGeom>
              <a:avLst/>
              <a:gdLst/>
              <a:ahLst/>
              <a:cxnLst/>
              <a:rect l="l" t="t" r="r" b="b"/>
              <a:pathLst>
                <a:path w="4189950" h="14365550" extrusionOk="0">
                  <a:moveTo>
                    <a:pt x="4189950" y="14365550"/>
                  </a:moveTo>
                  <a:lnTo>
                    <a:pt x="0" y="14365550"/>
                  </a:lnTo>
                  <a:lnTo>
                    <a:pt x="0" y="0"/>
                  </a:lnTo>
                  <a:lnTo>
                    <a:pt x="4189950" y="0"/>
                  </a:lnTo>
                  <a:lnTo>
                    <a:pt x="4189950" y="14365550"/>
                  </a:lnTo>
                  <a:close/>
                </a:path>
              </a:pathLst>
            </a:custGeom>
            <a:blipFill rotWithShape="1">
              <a:blip r:embed="rId3"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96" name="Google Shape;796;p22"/>
          <p:cNvGrpSpPr/>
          <p:nvPr/>
        </p:nvGrpSpPr>
        <p:grpSpPr>
          <a:xfrm>
            <a:off x="1111818" y="3630584"/>
            <a:ext cx="7782735" cy="5965503"/>
            <a:chOff x="-12667" y="-287705"/>
            <a:chExt cx="10376980" cy="7954004"/>
          </a:xfrm>
        </p:grpSpPr>
        <p:grpSp>
          <p:nvGrpSpPr>
            <p:cNvPr id="797" name="Google Shape;797;p22"/>
            <p:cNvGrpSpPr/>
            <p:nvPr/>
          </p:nvGrpSpPr>
          <p:grpSpPr>
            <a:xfrm>
              <a:off x="-12667" y="-287705"/>
              <a:ext cx="10376980" cy="2771371"/>
              <a:chOff x="-2708" y="-61498"/>
              <a:chExt cx="2218110" cy="592389"/>
            </a:xfrm>
          </p:grpSpPr>
          <p:sp>
            <p:nvSpPr>
              <p:cNvPr id="798" name="Google Shape;798;p22"/>
              <p:cNvSpPr/>
              <p:nvPr/>
            </p:nvSpPr>
            <p:spPr>
              <a:xfrm>
                <a:off x="0" y="0"/>
                <a:ext cx="2215402" cy="530891"/>
              </a:xfrm>
              <a:custGeom>
                <a:avLst/>
                <a:gdLst/>
                <a:ahLst/>
                <a:cxnLst/>
                <a:rect l="l" t="t" r="r" b="b"/>
                <a:pathLst>
                  <a:path w="2215402" h="530891" extrusionOk="0">
                    <a:moveTo>
                      <a:pt x="0" y="0"/>
                    </a:moveTo>
                    <a:lnTo>
                      <a:pt x="2215402" y="0"/>
                    </a:lnTo>
                    <a:lnTo>
                      <a:pt x="2215402" y="530891"/>
                    </a:lnTo>
                    <a:lnTo>
                      <a:pt x="0" y="530891"/>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9" name="Google Shape;799;p22"/>
              <p:cNvSpPr txBox="1"/>
              <p:nvPr/>
            </p:nvSpPr>
            <p:spPr>
              <a:xfrm>
                <a:off x="-2708" y="-61498"/>
                <a:ext cx="2215500" cy="549900"/>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00" name="Google Shape;800;p22"/>
            <p:cNvSpPr txBox="1"/>
            <p:nvPr/>
          </p:nvSpPr>
          <p:spPr>
            <a:xfrm>
              <a:off x="370147" y="102259"/>
              <a:ext cx="9624000" cy="22227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Employee should enroll in </a:t>
              </a:r>
              <a:r>
                <a:rPr lang="en-US" sz="3008" b="1">
                  <a:solidFill>
                    <a:srgbClr val="000000"/>
                  </a:solidFill>
                  <a:latin typeface="Heebo"/>
                  <a:ea typeface="Heebo"/>
                  <a:cs typeface="Heebo"/>
                  <a:sym typeface="Heebo"/>
                </a:rPr>
                <a:t>Medicare Part A only</a:t>
              </a:r>
              <a:r>
                <a:rPr lang="en-US" sz="3008">
                  <a:solidFill>
                    <a:srgbClr val="000000"/>
                  </a:solidFill>
                  <a:latin typeface="Heebo"/>
                  <a:ea typeface="Heebo"/>
                  <a:cs typeface="Heebo"/>
                  <a:sym typeface="Heebo"/>
                </a:rPr>
                <a:t> (Assuming employee is NOT enrolled in an HSA based plan.)</a:t>
              </a:r>
              <a:endParaRPr>
                <a:latin typeface="Heebo"/>
                <a:ea typeface="Heebo"/>
                <a:cs typeface="Heebo"/>
                <a:sym typeface="Heebo"/>
              </a:endParaRPr>
            </a:p>
          </p:txBody>
        </p:sp>
        <p:grpSp>
          <p:nvGrpSpPr>
            <p:cNvPr id="801" name="Google Shape;801;p22"/>
            <p:cNvGrpSpPr/>
            <p:nvPr/>
          </p:nvGrpSpPr>
          <p:grpSpPr>
            <a:xfrm>
              <a:off x="0" y="2502195"/>
              <a:ext cx="10364313" cy="2563266"/>
              <a:chOff x="0" y="-19050"/>
              <a:chExt cx="2215402" cy="547905"/>
            </a:xfrm>
          </p:grpSpPr>
          <p:sp>
            <p:nvSpPr>
              <p:cNvPr id="802" name="Google Shape;802;p22"/>
              <p:cNvSpPr/>
              <p:nvPr/>
            </p:nvSpPr>
            <p:spPr>
              <a:xfrm>
                <a:off x="0" y="0"/>
                <a:ext cx="2215402" cy="528855"/>
              </a:xfrm>
              <a:custGeom>
                <a:avLst/>
                <a:gdLst/>
                <a:ahLst/>
                <a:cxnLst/>
                <a:rect l="l" t="t" r="r" b="b"/>
                <a:pathLst>
                  <a:path w="2215402" h="528855" extrusionOk="0">
                    <a:moveTo>
                      <a:pt x="0" y="0"/>
                    </a:moveTo>
                    <a:lnTo>
                      <a:pt x="2215402" y="0"/>
                    </a:lnTo>
                    <a:lnTo>
                      <a:pt x="2215402" y="528855"/>
                    </a:lnTo>
                    <a:lnTo>
                      <a:pt x="0" y="528855"/>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3" name="Google Shape;803;p22"/>
              <p:cNvSpPr txBox="1"/>
              <p:nvPr/>
            </p:nvSpPr>
            <p:spPr>
              <a:xfrm>
                <a:off x="0" y="-19050"/>
                <a:ext cx="2215402" cy="547905"/>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04" name="Google Shape;804;p22"/>
            <p:cNvSpPr txBox="1"/>
            <p:nvPr/>
          </p:nvSpPr>
          <p:spPr>
            <a:xfrm>
              <a:off x="370147" y="2714037"/>
              <a:ext cx="9624000" cy="22227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Once application is done online, employee will need to create a </a:t>
              </a:r>
              <a:r>
                <a:rPr lang="en-US" sz="3008" b="1">
                  <a:solidFill>
                    <a:srgbClr val="000000"/>
                  </a:solidFill>
                  <a:latin typeface="Heebo"/>
                  <a:ea typeface="Heebo"/>
                  <a:cs typeface="Heebo"/>
                  <a:sym typeface="Heebo"/>
                </a:rPr>
                <a:t>My Social Security Account</a:t>
              </a:r>
              <a:r>
                <a:rPr lang="en-US" sz="3008">
                  <a:solidFill>
                    <a:srgbClr val="000000"/>
                  </a:solidFill>
                  <a:latin typeface="Heebo"/>
                  <a:ea typeface="Heebo"/>
                  <a:cs typeface="Heebo"/>
                  <a:sym typeface="Heebo"/>
                </a:rPr>
                <a:t> at www.ssa.gov/myaccount.</a:t>
              </a:r>
              <a:endParaRPr>
                <a:latin typeface="Heebo"/>
                <a:ea typeface="Heebo"/>
                <a:cs typeface="Heebo"/>
                <a:sym typeface="Heebo"/>
              </a:endParaRPr>
            </a:p>
          </p:txBody>
        </p:sp>
        <p:grpSp>
          <p:nvGrpSpPr>
            <p:cNvPr id="805" name="Google Shape;805;p22"/>
            <p:cNvGrpSpPr/>
            <p:nvPr/>
          </p:nvGrpSpPr>
          <p:grpSpPr>
            <a:xfrm>
              <a:off x="0" y="5093511"/>
              <a:ext cx="10364313" cy="2572788"/>
              <a:chOff x="0" y="-19050"/>
              <a:chExt cx="2215402" cy="549941"/>
            </a:xfrm>
          </p:grpSpPr>
          <p:sp>
            <p:nvSpPr>
              <p:cNvPr id="806" name="Google Shape;806;p22"/>
              <p:cNvSpPr/>
              <p:nvPr/>
            </p:nvSpPr>
            <p:spPr>
              <a:xfrm>
                <a:off x="0" y="0"/>
                <a:ext cx="2215402" cy="530891"/>
              </a:xfrm>
              <a:custGeom>
                <a:avLst/>
                <a:gdLst/>
                <a:ahLst/>
                <a:cxnLst/>
                <a:rect l="l" t="t" r="r" b="b"/>
                <a:pathLst>
                  <a:path w="2215402" h="530891" extrusionOk="0">
                    <a:moveTo>
                      <a:pt x="0" y="0"/>
                    </a:moveTo>
                    <a:lnTo>
                      <a:pt x="2215402" y="0"/>
                    </a:lnTo>
                    <a:lnTo>
                      <a:pt x="2215402" y="530891"/>
                    </a:lnTo>
                    <a:lnTo>
                      <a:pt x="0" y="530891"/>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7" name="Google Shape;807;p22"/>
              <p:cNvSpPr txBox="1"/>
              <p:nvPr/>
            </p:nvSpPr>
            <p:spPr>
              <a:xfrm>
                <a:off x="0" y="-19050"/>
                <a:ext cx="2215402" cy="549941"/>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08" name="Google Shape;808;p22"/>
            <p:cNvSpPr txBox="1"/>
            <p:nvPr/>
          </p:nvSpPr>
          <p:spPr>
            <a:xfrm>
              <a:off x="370147" y="5310115"/>
              <a:ext cx="9624000" cy="22227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Employer health plan remains primary, and Medicare Part A is secondary.</a:t>
              </a:r>
              <a:endParaRPr>
                <a:latin typeface="Heebo"/>
                <a:ea typeface="Heebo"/>
                <a:cs typeface="Heebo"/>
                <a:sym typeface="Heebo"/>
              </a:endParaRPr>
            </a:p>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Enrollment in Part B or D is </a:t>
              </a:r>
              <a:r>
                <a:rPr lang="en-US" sz="3008" b="1">
                  <a:solidFill>
                    <a:srgbClr val="000000"/>
                  </a:solidFill>
                  <a:latin typeface="Heebo"/>
                  <a:ea typeface="Heebo"/>
                  <a:cs typeface="Heebo"/>
                  <a:sym typeface="Heebo"/>
                </a:rPr>
                <a:t>not necessary.</a:t>
              </a:r>
              <a:endParaRPr>
                <a:latin typeface="Heebo"/>
                <a:ea typeface="Heebo"/>
                <a:cs typeface="Heebo"/>
                <a:sym typeface="Heebo"/>
              </a:endParaRPr>
            </a:p>
          </p:txBody>
        </p:sp>
      </p:grpSp>
      <p:sp>
        <p:nvSpPr>
          <p:cNvPr id="809" name="Google Shape;809;p22"/>
          <p:cNvSpPr txBox="1"/>
          <p:nvPr/>
        </p:nvSpPr>
        <p:spPr>
          <a:xfrm>
            <a:off x="874511" y="2435105"/>
            <a:ext cx="16539000" cy="615600"/>
          </a:xfrm>
          <a:prstGeom prst="rect">
            <a:avLst/>
          </a:prstGeom>
          <a:noFill/>
          <a:ln>
            <a:noFill/>
          </a:ln>
        </p:spPr>
        <p:txBody>
          <a:bodyPr spcFirstLastPara="1" wrap="square" lIns="0" tIns="0" rIns="0" bIns="0" anchor="t" anchorCtr="0">
            <a:spAutoFit/>
          </a:bodyPr>
          <a:lstStyle/>
          <a:p>
            <a:pPr marL="0" marR="0" lvl="0" indent="0" algn="ctr" rtl="0">
              <a:lnSpc>
                <a:spcPct val="130005"/>
              </a:lnSpc>
              <a:spcBef>
                <a:spcPts val="0"/>
              </a:spcBef>
              <a:spcAft>
                <a:spcPts val="0"/>
              </a:spcAft>
              <a:buNone/>
            </a:pPr>
            <a:r>
              <a:rPr lang="en-US" sz="4000" b="1">
                <a:solidFill>
                  <a:srgbClr val="527653"/>
                </a:solidFill>
                <a:latin typeface="Heebo"/>
                <a:ea typeface="Heebo"/>
                <a:cs typeface="Heebo"/>
                <a:sym typeface="Heebo"/>
              </a:rPr>
              <a:t>Employee is turning 65 and not planning on retiring. </a:t>
            </a:r>
            <a:endParaRPr sz="4000">
              <a:latin typeface="Heebo"/>
              <a:ea typeface="Heebo"/>
              <a:cs typeface="Heebo"/>
              <a:sym typeface="Heebo"/>
            </a:endParaRPr>
          </a:p>
        </p:txBody>
      </p:sp>
      <p:sp>
        <p:nvSpPr>
          <p:cNvPr id="810" name="Google Shape;810;p22"/>
          <p:cNvSpPr/>
          <p:nvPr/>
        </p:nvSpPr>
        <p:spPr>
          <a:xfrm>
            <a:off x="9402973" y="3846363"/>
            <a:ext cx="7773235" cy="5749725"/>
          </a:xfrm>
          <a:custGeom>
            <a:avLst/>
            <a:gdLst/>
            <a:ahLst/>
            <a:cxnLst/>
            <a:rect l="l" t="t" r="r" b="b"/>
            <a:pathLst>
              <a:path w="7773235" h="5749725" extrusionOk="0">
                <a:moveTo>
                  <a:pt x="0" y="0"/>
                </a:moveTo>
                <a:lnTo>
                  <a:pt x="7773234" y="0"/>
                </a:lnTo>
                <a:lnTo>
                  <a:pt x="7773234" y="5749725"/>
                </a:lnTo>
                <a:lnTo>
                  <a:pt x="0" y="5749725"/>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1" name="Google Shape;811;p22"/>
          <p:cNvSpPr txBox="1"/>
          <p:nvPr/>
        </p:nvSpPr>
        <p:spPr>
          <a:xfrm>
            <a:off x="261365" y="43200"/>
            <a:ext cx="15639900" cy="1648800"/>
          </a:xfrm>
          <a:prstGeom prst="rect">
            <a:avLst/>
          </a:prstGeom>
          <a:noFill/>
          <a:ln>
            <a:noFill/>
          </a:ln>
        </p:spPr>
        <p:txBody>
          <a:bodyPr spcFirstLastPara="1" wrap="square" lIns="0" tIns="0" rIns="0" bIns="0" anchor="t" anchorCtr="0">
            <a:spAutoFit/>
          </a:bodyPr>
          <a:lstStyle/>
          <a:p>
            <a:pPr marL="0" marR="0" lvl="0" indent="0" algn="l" rtl="0">
              <a:lnSpc>
                <a:spcPct val="108008"/>
              </a:lnSpc>
              <a:spcBef>
                <a:spcPts val="0"/>
              </a:spcBef>
              <a:spcAft>
                <a:spcPts val="0"/>
              </a:spcAft>
              <a:buNone/>
            </a:pPr>
            <a:r>
              <a:rPr lang="en-US" sz="5150" b="1" dirty="0">
                <a:solidFill>
                  <a:srgbClr val="FFFFFF"/>
                </a:solidFill>
                <a:latin typeface="Heebo"/>
                <a:ea typeface="Heebo"/>
                <a:cs typeface="Heebo"/>
                <a:sym typeface="Heebo"/>
              </a:rPr>
              <a:t>What should they do? </a:t>
            </a:r>
            <a:endParaRPr sz="5150" dirty="0">
              <a:latin typeface="Heebo"/>
              <a:ea typeface="Heebo"/>
              <a:cs typeface="Heebo"/>
              <a:sym typeface="Heebo"/>
            </a:endParaRPr>
          </a:p>
          <a:p>
            <a:pPr marL="0" marR="0" lvl="0" indent="0" algn="l" rtl="0">
              <a:lnSpc>
                <a:spcPct val="108008"/>
              </a:lnSpc>
              <a:spcBef>
                <a:spcPts val="0"/>
              </a:spcBef>
              <a:spcAft>
                <a:spcPts val="0"/>
              </a:spcAft>
              <a:buNone/>
            </a:pPr>
            <a:r>
              <a:rPr lang="en-US" sz="5150" dirty="0">
                <a:solidFill>
                  <a:srgbClr val="FFFFFF"/>
                </a:solidFill>
                <a:latin typeface="Heebo"/>
                <a:ea typeface="Heebo"/>
                <a:cs typeface="Heebo"/>
                <a:sym typeface="Heebo"/>
              </a:rPr>
              <a:t>Potential Employee Scenario #1</a:t>
            </a:r>
            <a:endParaRPr sz="5150" dirty="0">
              <a:latin typeface="Heebo"/>
              <a:ea typeface="Heebo"/>
              <a:cs typeface="Heebo"/>
              <a:sym typeface="Heebo"/>
            </a:endParaRPr>
          </a:p>
        </p:txBody>
      </p:sp>
      <p:sp>
        <p:nvSpPr>
          <p:cNvPr id="812" name="Google Shape;812;p22"/>
          <p:cNvSpPr txBox="1"/>
          <p:nvPr/>
        </p:nvSpPr>
        <p:spPr>
          <a:xfrm>
            <a:off x="9139238" y="4545330"/>
            <a:ext cx="9600" cy="27720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813" name="Google Shape;813;p22"/>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grpSp>
        <p:nvGrpSpPr>
          <p:cNvPr id="855" name="Google Shape;855;p24"/>
          <p:cNvGrpSpPr/>
          <p:nvPr/>
        </p:nvGrpSpPr>
        <p:grpSpPr>
          <a:xfrm>
            <a:off x="1" y="-17641"/>
            <a:ext cx="18288000" cy="519427"/>
            <a:chOff x="0" y="-28575"/>
            <a:chExt cx="6674038" cy="841375"/>
          </a:xfrm>
        </p:grpSpPr>
        <p:sp>
          <p:nvSpPr>
            <p:cNvPr id="856" name="Google Shape;856;p24"/>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7" name="Google Shape;857;p24"/>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58" name="Google Shape;858;p24"/>
          <p:cNvGrpSpPr/>
          <p:nvPr/>
        </p:nvGrpSpPr>
        <p:grpSpPr>
          <a:xfrm>
            <a:off x="1028700" y="3516464"/>
            <a:ext cx="7773235" cy="2920191"/>
            <a:chOff x="0" y="-89122"/>
            <a:chExt cx="10364313" cy="3893588"/>
          </a:xfrm>
        </p:grpSpPr>
        <p:grpSp>
          <p:nvGrpSpPr>
            <p:cNvPr id="859" name="Google Shape;859;p24"/>
            <p:cNvGrpSpPr/>
            <p:nvPr/>
          </p:nvGrpSpPr>
          <p:grpSpPr>
            <a:xfrm>
              <a:off x="0" y="-89122"/>
              <a:ext cx="10364313" cy="3893588"/>
              <a:chOff x="0" y="-19050"/>
              <a:chExt cx="2215402" cy="832266"/>
            </a:xfrm>
          </p:grpSpPr>
          <p:sp>
            <p:nvSpPr>
              <p:cNvPr id="860" name="Google Shape;860;p24"/>
              <p:cNvSpPr/>
              <p:nvPr/>
            </p:nvSpPr>
            <p:spPr>
              <a:xfrm>
                <a:off x="0" y="0"/>
                <a:ext cx="2215402" cy="813216"/>
              </a:xfrm>
              <a:custGeom>
                <a:avLst/>
                <a:gdLst/>
                <a:ahLst/>
                <a:cxnLst/>
                <a:rect l="l" t="t" r="r" b="b"/>
                <a:pathLst>
                  <a:path w="2215402" h="813216" extrusionOk="0">
                    <a:moveTo>
                      <a:pt x="0" y="0"/>
                    </a:moveTo>
                    <a:lnTo>
                      <a:pt x="2215402" y="0"/>
                    </a:lnTo>
                    <a:lnTo>
                      <a:pt x="2215402" y="813216"/>
                    </a:lnTo>
                    <a:lnTo>
                      <a:pt x="0" y="813216"/>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1" name="Google Shape;861;p24"/>
              <p:cNvSpPr txBox="1"/>
              <p:nvPr/>
            </p:nvSpPr>
            <p:spPr>
              <a:xfrm>
                <a:off x="0" y="-19050"/>
                <a:ext cx="2215402" cy="832266"/>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62" name="Google Shape;862;p24"/>
            <p:cNvSpPr txBox="1"/>
            <p:nvPr/>
          </p:nvSpPr>
          <p:spPr>
            <a:xfrm>
              <a:off x="370147" y="437364"/>
              <a:ext cx="9624000" cy="30252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Employee will need to enroll in Medicare </a:t>
              </a:r>
              <a:r>
                <a:rPr lang="en-US" sz="3008" b="1">
                  <a:solidFill>
                    <a:srgbClr val="000000"/>
                  </a:solidFill>
                  <a:latin typeface="Heebo"/>
                  <a:ea typeface="Heebo"/>
                  <a:cs typeface="Heebo"/>
                  <a:sym typeface="Heebo"/>
                </a:rPr>
                <a:t>Part A and Part B.</a:t>
              </a:r>
              <a:endParaRPr>
                <a:latin typeface="Heebo"/>
                <a:ea typeface="Heebo"/>
                <a:cs typeface="Heebo"/>
                <a:sym typeface="Heebo"/>
              </a:endParaRPr>
            </a:p>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(Request for Employment Verification Form needed in order to enroll in Part B). </a:t>
              </a:r>
              <a:endParaRPr>
                <a:latin typeface="Heebo"/>
                <a:ea typeface="Heebo"/>
                <a:cs typeface="Heebo"/>
                <a:sym typeface="Heebo"/>
              </a:endParaRPr>
            </a:p>
          </p:txBody>
        </p:sp>
      </p:grpSp>
      <p:sp>
        <p:nvSpPr>
          <p:cNvPr id="863" name="Google Shape;863;p24"/>
          <p:cNvSpPr txBox="1"/>
          <p:nvPr/>
        </p:nvSpPr>
        <p:spPr>
          <a:xfrm>
            <a:off x="3522597" y="2438463"/>
            <a:ext cx="11242800" cy="6156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000" b="1">
                <a:solidFill>
                  <a:srgbClr val="284560"/>
                </a:solidFill>
                <a:latin typeface="Heebo"/>
                <a:ea typeface="Heebo"/>
                <a:cs typeface="Heebo"/>
                <a:sym typeface="Heebo"/>
              </a:rPr>
              <a:t>Employee is post 65 and is retiring. </a:t>
            </a:r>
            <a:endParaRPr sz="4000">
              <a:latin typeface="Heebo"/>
              <a:ea typeface="Heebo"/>
              <a:cs typeface="Heebo"/>
              <a:sym typeface="Heebo"/>
            </a:endParaRPr>
          </a:p>
        </p:txBody>
      </p:sp>
      <p:sp>
        <p:nvSpPr>
          <p:cNvPr id="864" name="Google Shape;864;p24"/>
          <p:cNvSpPr txBox="1"/>
          <p:nvPr/>
        </p:nvSpPr>
        <p:spPr>
          <a:xfrm>
            <a:off x="9139238" y="4469130"/>
            <a:ext cx="9600" cy="27720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865" name="Google Shape;865;p24"/>
          <p:cNvSpPr/>
          <p:nvPr/>
        </p:nvSpPr>
        <p:spPr>
          <a:xfrm>
            <a:off x="9107320" y="4787237"/>
            <a:ext cx="306387" cy="445486"/>
          </a:xfrm>
          <a:custGeom>
            <a:avLst/>
            <a:gdLst/>
            <a:ahLst/>
            <a:cxnLst/>
            <a:rect l="l" t="t" r="r" b="b"/>
            <a:pathLst>
              <a:path w="306387" h="445486" extrusionOk="0">
                <a:moveTo>
                  <a:pt x="0" y="0"/>
                </a:moveTo>
                <a:lnTo>
                  <a:pt x="306387" y="0"/>
                </a:lnTo>
                <a:lnTo>
                  <a:pt x="306387" y="445486"/>
                </a:lnTo>
                <a:lnTo>
                  <a:pt x="0" y="445486"/>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6" name="Google Shape;866;p24"/>
          <p:cNvSpPr/>
          <p:nvPr/>
        </p:nvSpPr>
        <p:spPr>
          <a:xfrm>
            <a:off x="9148763" y="7798184"/>
            <a:ext cx="306387" cy="445486"/>
          </a:xfrm>
          <a:custGeom>
            <a:avLst/>
            <a:gdLst/>
            <a:ahLst/>
            <a:cxnLst/>
            <a:rect l="l" t="t" r="r" b="b"/>
            <a:pathLst>
              <a:path w="306387" h="445486" extrusionOk="0">
                <a:moveTo>
                  <a:pt x="0" y="0"/>
                </a:moveTo>
                <a:lnTo>
                  <a:pt x="306386" y="0"/>
                </a:lnTo>
                <a:lnTo>
                  <a:pt x="306386" y="445486"/>
                </a:lnTo>
                <a:lnTo>
                  <a:pt x="0" y="445486"/>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7" name="Google Shape;867;p24"/>
          <p:cNvGrpSpPr/>
          <p:nvPr/>
        </p:nvGrpSpPr>
        <p:grpSpPr>
          <a:xfrm>
            <a:off x="9719092" y="3516464"/>
            <a:ext cx="7773235" cy="2920191"/>
            <a:chOff x="0" y="-89122"/>
            <a:chExt cx="10364313" cy="3893588"/>
          </a:xfrm>
        </p:grpSpPr>
        <p:grpSp>
          <p:nvGrpSpPr>
            <p:cNvPr id="868" name="Google Shape;868;p24"/>
            <p:cNvGrpSpPr/>
            <p:nvPr/>
          </p:nvGrpSpPr>
          <p:grpSpPr>
            <a:xfrm>
              <a:off x="0" y="-89122"/>
              <a:ext cx="10364313" cy="3893588"/>
              <a:chOff x="0" y="-19050"/>
              <a:chExt cx="2215402" cy="832266"/>
            </a:xfrm>
          </p:grpSpPr>
          <p:sp>
            <p:nvSpPr>
              <p:cNvPr id="869" name="Google Shape;869;p24"/>
              <p:cNvSpPr/>
              <p:nvPr/>
            </p:nvSpPr>
            <p:spPr>
              <a:xfrm>
                <a:off x="0" y="0"/>
                <a:ext cx="2215402" cy="813216"/>
              </a:xfrm>
              <a:custGeom>
                <a:avLst/>
                <a:gdLst/>
                <a:ahLst/>
                <a:cxnLst/>
                <a:rect l="l" t="t" r="r" b="b"/>
                <a:pathLst>
                  <a:path w="2215402" h="813216" extrusionOk="0">
                    <a:moveTo>
                      <a:pt x="0" y="0"/>
                    </a:moveTo>
                    <a:lnTo>
                      <a:pt x="2215402" y="0"/>
                    </a:lnTo>
                    <a:lnTo>
                      <a:pt x="2215402" y="813216"/>
                    </a:lnTo>
                    <a:lnTo>
                      <a:pt x="0" y="813216"/>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0" name="Google Shape;870;p24"/>
              <p:cNvSpPr txBox="1"/>
              <p:nvPr/>
            </p:nvSpPr>
            <p:spPr>
              <a:xfrm>
                <a:off x="0" y="-19050"/>
                <a:ext cx="2215402" cy="832266"/>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71" name="Google Shape;871;p24"/>
            <p:cNvSpPr txBox="1"/>
            <p:nvPr/>
          </p:nvSpPr>
          <p:spPr>
            <a:xfrm>
              <a:off x="370147" y="437364"/>
              <a:ext cx="9624000" cy="30252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b="1">
                  <a:solidFill>
                    <a:srgbClr val="000000"/>
                  </a:solidFill>
                  <a:latin typeface="Heebo"/>
                  <a:ea typeface="Heebo"/>
                  <a:cs typeface="Heebo"/>
                  <a:sym typeface="Heebo"/>
                </a:rPr>
                <a:t>Part B and Part D</a:t>
              </a:r>
              <a:r>
                <a:rPr lang="en-US" sz="3008">
                  <a:solidFill>
                    <a:srgbClr val="000000"/>
                  </a:solidFill>
                  <a:latin typeface="Heebo"/>
                  <a:ea typeface="Heebo"/>
                  <a:cs typeface="Heebo"/>
                  <a:sym typeface="Heebo"/>
                </a:rPr>
                <a:t> penalties </a:t>
              </a:r>
              <a:r>
                <a:rPr lang="en-US" sz="3008" b="1">
                  <a:solidFill>
                    <a:srgbClr val="000000"/>
                  </a:solidFill>
                  <a:latin typeface="Heebo"/>
                  <a:ea typeface="Heebo"/>
                  <a:cs typeface="Heebo"/>
                  <a:sym typeface="Heebo"/>
                </a:rPr>
                <a:t>will not apply</a:t>
              </a:r>
              <a:r>
                <a:rPr lang="en-US" sz="3008">
                  <a:solidFill>
                    <a:srgbClr val="000000"/>
                  </a:solidFill>
                  <a:latin typeface="Heebo"/>
                  <a:ea typeface="Heebo"/>
                  <a:cs typeface="Heebo"/>
                  <a:sym typeface="Heebo"/>
                </a:rPr>
                <a:t> if employee/spouse was covered by Employer Group Health Plan, through active employment.</a:t>
              </a:r>
              <a:endParaRPr>
                <a:latin typeface="Heebo"/>
                <a:ea typeface="Heebo"/>
                <a:cs typeface="Heebo"/>
                <a:sym typeface="Heebo"/>
              </a:endParaRPr>
            </a:p>
          </p:txBody>
        </p:sp>
      </p:grpSp>
      <p:grpSp>
        <p:nvGrpSpPr>
          <p:cNvPr id="872" name="Google Shape;872;p24"/>
          <p:cNvGrpSpPr/>
          <p:nvPr/>
        </p:nvGrpSpPr>
        <p:grpSpPr>
          <a:xfrm>
            <a:off x="1028700" y="6527411"/>
            <a:ext cx="7773235" cy="2920191"/>
            <a:chOff x="0" y="-89122"/>
            <a:chExt cx="10364313" cy="3893588"/>
          </a:xfrm>
        </p:grpSpPr>
        <p:grpSp>
          <p:nvGrpSpPr>
            <p:cNvPr id="873" name="Google Shape;873;p24"/>
            <p:cNvGrpSpPr/>
            <p:nvPr/>
          </p:nvGrpSpPr>
          <p:grpSpPr>
            <a:xfrm>
              <a:off x="0" y="-89122"/>
              <a:ext cx="10364313" cy="3893588"/>
              <a:chOff x="0" y="-19050"/>
              <a:chExt cx="2215402" cy="832266"/>
            </a:xfrm>
          </p:grpSpPr>
          <p:sp>
            <p:nvSpPr>
              <p:cNvPr id="874" name="Google Shape;874;p24"/>
              <p:cNvSpPr/>
              <p:nvPr/>
            </p:nvSpPr>
            <p:spPr>
              <a:xfrm>
                <a:off x="0" y="0"/>
                <a:ext cx="2215402" cy="813216"/>
              </a:xfrm>
              <a:custGeom>
                <a:avLst/>
                <a:gdLst/>
                <a:ahLst/>
                <a:cxnLst/>
                <a:rect l="l" t="t" r="r" b="b"/>
                <a:pathLst>
                  <a:path w="2215402" h="813216" extrusionOk="0">
                    <a:moveTo>
                      <a:pt x="0" y="0"/>
                    </a:moveTo>
                    <a:lnTo>
                      <a:pt x="2215402" y="0"/>
                    </a:lnTo>
                    <a:lnTo>
                      <a:pt x="2215402" y="813216"/>
                    </a:lnTo>
                    <a:lnTo>
                      <a:pt x="0" y="813216"/>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5" name="Google Shape;875;p24"/>
              <p:cNvSpPr txBox="1"/>
              <p:nvPr/>
            </p:nvSpPr>
            <p:spPr>
              <a:xfrm>
                <a:off x="0" y="-19050"/>
                <a:ext cx="2215402" cy="832266"/>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76" name="Google Shape;876;p24"/>
            <p:cNvSpPr txBox="1"/>
            <p:nvPr/>
          </p:nvSpPr>
          <p:spPr>
            <a:xfrm>
              <a:off x="370147" y="335764"/>
              <a:ext cx="9624000" cy="30252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After enrollment, employee will want to call</a:t>
              </a:r>
              <a:r>
                <a:rPr lang="en-US" sz="3008" b="1">
                  <a:solidFill>
                    <a:srgbClr val="000000"/>
                  </a:solidFill>
                  <a:latin typeface="Heebo"/>
                  <a:ea typeface="Heebo"/>
                  <a:cs typeface="Heebo"/>
                  <a:sym typeface="Heebo"/>
                </a:rPr>
                <a:t> Medicare Coordination of Benefits </a:t>
              </a:r>
              <a:endParaRPr>
                <a:latin typeface="Heebo"/>
                <a:ea typeface="Heebo"/>
                <a:cs typeface="Heebo"/>
                <a:sym typeface="Heebo"/>
              </a:endParaRPr>
            </a:p>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1-855-798-2627 to report group health plan is no longer active.  </a:t>
              </a:r>
              <a:endParaRPr>
                <a:latin typeface="Heebo"/>
                <a:ea typeface="Heebo"/>
                <a:cs typeface="Heebo"/>
                <a:sym typeface="Heebo"/>
              </a:endParaRPr>
            </a:p>
          </p:txBody>
        </p:sp>
      </p:grpSp>
      <p:grpSp>
        <p:nvGrpSpPr>
          <p:cNvPr id="877" name="Google Shape;877;p24"/>
          <p:cNvGrpSpPr/>
          <p:nvPr/>
        </p:nvGrpSpPr>
        <p:grpSpPr>
          <a:xfrm>
            <a:off x="9719092" y="6493991"/>
            <a:ext cx="7773181" cy="2953592"/>
            <a:chOff x="0" y="-28575"/>
            <a:chExt cx="2215402" cy="841791"/>
          </a:xfrm>
        </p:grpSpPr>
        <p:sp>
          <p:nvSpPr>
            <p:cNvPr id="878" name="Google Shape;878;p24"/>
            <p:cNvSpPr/>
            <p:nvPr/>
          </p:nvSpPr>
          <p:spPr>
            <a:xfrm>
              <a:off x="0" y="0"/>
              <a:ext cx="2215402" cy="813216"/>
            </a:xfrm>
            <a:custGeom>
              <a:avLst/>
              <a:gdLst/>
              <a:ahLst/>
              <a:cxnLst/>
              <a:rect l="l" t="t" r="r" b="b"/>
              <a:pathLst>
                <a:path w="2215402" h="813216" extrusionOk="0">
                  <a:moveTo>
                    <a:pt x="0" y="0"/>
                  </a:moveTo>
                  <a:lnTo>
                    <a:pt x="2215402" y="0"/>
                  </a:lnTo>
                  <a:lnTo>
                    <a:pt x="2215402" y="813216"/>
                  </a:lnTo>
                  <a:lnTo>
                    <a:pt x="0" y="813216"/>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9" name="Google Shape;879;p24"/>
            <p:cNvSpPr txBox="1"/>
            <p:nvPr/>
          </p:nvSpPr>
          <p:spPr>
            <a:xfrm>
              <a:off x="0" y="-28575"/>
              <a:ext cx="2215402" cy="841791"/>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80" name="Google Shape;880;p24"/>
          <p:cNvSpPr txBox="1"/>
          <p:nvPr/>
        </p:nvSpPr>
        <p:spPr>
          <a:xfrm>
            <a:off x="9996702" y="7173257"/>
            <a:ext cx="7218000" cy="16671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Letter from </a:t>
            </a:r>
            <a:r>
              <a:rPr lang="en-US" sz="3008" b="1">
                <a:solidFill>
                  <a:srgbClr val="000000"/>
                </a:solidFill>
                <a:latin typeface="Heebo"/>
                <a:ea typeface="Heebo"/>
                <a:cs typeface="Heebo"/>
                <a:sym typeface="Heebo"/>
              </a:rPr>
              <a:t>Part D </a:t>
            </a:r>
            <a:r>
              <a:rPr lang="en-US" sz="3008">
                <a:solidFill>
                  <a:srgbClr val="000000"/>
                </a:solidFill>
                <a:latin typeface="Heebo"/>
                <a:ea typeface="Heebo"/>
                <a:cs typeface="Heebo"/>
                <a:sym typeface="Heebo"/>
              </a:rPr>
              <a:t>carrier will be sent to employee asking them to report who their prior prescription drug coverage was with.</a:t>
            </a:r>
            <a:endParaRPr>
              <a:latin typeface="Heebo"/>
              <a:ea typeface="Heebo"/>
              <a:cs typeface="Heebo"/>
              <a:sym typeface="Heebo"/>
            </a:endParaRPr>
          </a:p>
        </p:txBody>
      </p:sp>
      <p:grpSp>
        <p:nvGrpSpPr>
          <p:cNvPr id="881" name="Google Shape;881;p24"/>
          <p:cNvGrpSpPr/>
          <p:nvPr/>
        </p:nvGrpSpPr>
        <p:grpSpPr>
          <a:xfrm rot="-5400000">
            <a:off x="4167062" y="-4361871"/>
            <a:ext cx="1987227" cy="10446958"/>
            <a:chOff x="0" y="-19050"/>
            <a:chExt cx="928800" cy="4842000"/>
          </a:xfrm>
        </p:grpSpPr>
        <p:sp>
          <p:nvSpPr>
            <p:cNvPr id="882" name="Google Shape;882;p24"/>
            <p:cNvSpPr/>
            <p:nvPr/>
          </p:nvSpPr>
          <p:spPr>
            <a:xfrm>
              <a:off x="0" y="0"/>
              <a:ext cx="928739" cy="4822882"/>
            </a:xfrm>
            <a:custGeom>
              <a:avLst/>
              <a:gdLst/>
              <a:ahLst/>
              <a:cxnLst/>
              <a:rect l="l" t="t" r="r" b="b"/>
              <a:pathLst>
                <a:path w="928739" h="4822882" extrusionOk="0">
                  <a:moveTo>
                    <a:pt x="0" y="0"/>
                  </a:moveTo>
                  <a:lnTo>
                    <a:pt x="928739" y="0"/>
                  </a:lnTo>
                  <a:lnTo>
                    <a:pt x="928739" y="4822882"/>
                  </a:lnTo>
                  <a:lnTo>
                    <a:pt x="0" y="4822882"/>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3" name="Google Shape;883;p24"/>
            <p:cNvSpPr txBox="1"/>
            <p:nvPr/>
          </p:nvSpPr>
          <p:spPr>
            <a:xfrm>
              <a:off x="0" y="-19050"/>
              <a:ext cx="928800" cy="4842000"/>
            </a:xfrm>
            <a:prstGeom prst="rect">
              <a:avLst/>
            </a:prstGeom>
            <a:solidFill>
              <a:srgbClr val="527653"/>
            </a:solid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84" name="Google Shape;884;p24"/>
          <p:cNvSpPr/>
          <p:nvPr/>
        </p:nvSpPr>
        <p:spPr>
          <a:xfrm rot="-5400000">
            <a:off x="6057990" y="-2472101"/>
            <a:ext cx="1941623" cy="6713022"/>
          </a:xfrm>
          <a:custGeom>
            <a:avLst/>
            <a:gdLst/>
            <a:ahLst/>
            <a:cxnLst/>
            <a:rect l="l" t="t" r="r" b="b"/>
            <a:pathLst>
              <a:path w="4189950" h="14365550" extrusionOk="0">
                <a:moveTo>
                  <a:pt x="4189950" y="14365550"/>
                </a:moveTo>
                <a:lnTo>
                  <a:pt x="0" y="14365550"/>
                </a:lnTo>
                <a:lnTo>
                  <a:pt x="0" y="0"/>
                </a:lnTo>
                <a:lnTo>
                  <a:pt x="4189950" y="0"/>
                </a:lnTo>
                <a:lnTo>
                  <a:pt x="4189950" y="14365550"/>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5" name="Google Shape;885;p24"/>
          <p:cNvSpPr txBox="1"/>
          <p:nvPr/>
        </p:nvSpPr>
        <p:spPr>
          <a:xfrm>
            <a:off x="261365" y="43200"/>
            <a:ext cx="15639900" cy="1711879"/>
          </a:xfrm>
          <a:prstGeom prst="rect">
            <a:avLst/>
          </a:prstGeom>
          <a:noFill/>
          <a:ln>
            <a:noFill/>
          </a:ln>
        </p:spPr>
        <p:txBody>
          <a:bodyPr spcFirstLastPara="1" wrap="square" lIns="0" tIns="0" rIns="0" bIns="0" anchor="t" anchorCtr="0">
            <a:spAutoFit/>
          </a:bodyPr>
          <a:lstStyle/>
          <a:p>
            <a:pPr marL="0" marR="0" lvl="0" indent="0" algn="l" rtl="0">
              <a:lnSpc>
                <a:spcPct val="108008"/>
              </a:lnSpc>
              <a:spcBef>
                <a:spcPts val="0"/>
              </a:spcBef>
              <a:spcAft>
                <a:spcPts val="0"/>
              </a:spcAft>
              <a:buNone/>
            </a:pPr>
            <a:r>
              <a:rPr lang="en-US" sz="5150" b="1" dirty="0">
                <a:solidFill>
                  <a:srgbClr val="FFFFFF"/>
                </a:solidFill>
                <a:latin typeface="Heebo"/>
                <a:ea typeface="Heebo"/>
                <a:cs typeface="Heebo"/>
                <a:sym typeface="Heebo"/>
              </a:rPr>
              <a:t>What should they do? </a:t>
            </a:r>
            <a:endParaRPr sz="5150" dirty="0">
              <a:latin typeface="Heebo"/>
              <a:ea typeface="Heebo"/>
              <a:cs typeface="Heebo"/>
              <a:sym typeface="Heebo"/>
            </a:endParaRPr>
          </a:p>
          <a:p>
            <a:pPr marL="0" marR="0" lvl="0" indent="0" algn="l" rtl="0">
              <a:lnSpc>
                <a:spcPct val="108008"/>
              </a:lnSpc>
              <a:spcBef>
                <a:spcPts val="0"/>
              </a:spcBef>
              <a:spcAft>
                <a:spcPts val="0"/>
              </a:spcAft>
              <a:buNone/>
            </a:pPr>
            <a:r>
              <a:rPr lang="en-US" sz="5150" dirty="0">
                <a:solidFill>
                  <a:srgbClr val="FFFFFF"/>
                </a:solidFill>
                <a:latin typeface="Heebo"/>
                <a:ea typeface="Heebo"/>
                <a:cs typeface="Heebo"/>
                <a:sym typeface="Heebo"/>
              </a:rPr>
              <a:t>Potential Employee Scenario #2</a:t>
            </a:r>
            <a:endParaRPr sz="5150" dirty="0">
              <a:latin typeface="Heebo"/>
              <a:ea typeface="Heebo"/>
              <a:cs typeface="Heebo"/>
              <a:sym typeface="Heebo"/>
            </a:endParaRPr>
          </a:p>
        </p:txBody>
      </p:sp>
      <p:sp>
        <p:nvSpPr>
          <p:cNvPr id="886" name="Google Shape;886;p24"/>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25"/>
          <p:cNvGrpSpPr/>
          <p:nvPr/>
        </p:nvGrpSpPr>
        <p:grpSpPr>
          <a:xfrm>
            <a:off x="1121318" y="3669902"/>
            <a:ext cx="7773181" cy="1962998"/>
            <a:chOff x="0" y="-28575"/>
            <a:chExt cx="2215402" cy="559466"/>
          </a:xfrm>
        </p:grpSpPr>
        <p:sp>
          <p:nvSpPr>
            <p:cNvPr id="892" name="Google Shape;892;p25"/>
            <p:cNvSpPr/>
            <p:nvPr/>
          </p:nvSpPr>
          <p:spPr>
            <a:xfrm>
              <a:off x="0" y="0"/>
              <a:ext cx="2215402" cy="530891"/>
            </a:xfrm>
            <a:custGeom>
              <a:avLst/>
              <a:gdLst/>
              <a:ahLst/>
              <a:cxnLst/>
              <a:rect l="l" t="t" r="r" b="b"/>
              <a:pathLst>
                <a:path w="2215402" h="530891" extrusionOk="0">
                  <a:moveTo>
                    <a:pt x="0" y="0"/>
                  </a:moveTo>
                  <a:lnTo>
                    <a:pt x="2215402" y="0"/>
                  </a:lnTo>
                  <a:lnTo>
                    <a:pt x="2215402" y="530891"/>
                  </a:lnTo>
                  <a:lnTo>
                    <a:pt x="0" y="530891"/>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3" name="Google Shape;893;p25"/>
            <p:cNvSpPr txBox="1"/>
            <p:nvPr/>
          </p:nvSpPr>
          <p:spPr>
            <a:xfrm>
              <a:off x="0" y="-28575"/>
              <a:ext cx="2215402" cy="559466"/>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94" name="Google Shape;894;p25"/>
          <p:cNvSpPr txBox="1"/>
          <p:nvPr/>
        </p:nvSpPr>
        <p:spPr>
          <a:xfrm>
            <a:off x="1398928" y="3911151"/>
            <a:ext cx="7218000" cy="2407069"/>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dirty="0">
                <a:solidFill>
                  <a:srgbClr val="000000"/>
                </a:solidFill>
                <a:latin typeface="Heebo"/>
                <a:ea typeface="Heebo"/>
                <a:cs typeface="Heebo"/>
                <a:sym typeface="Heebo"/>
              </a:rPr>
              <a:t>Medicare becomes </a:t>
            </a:r>
            <a:r>
              <a:rPr lang="en-US" sz="3008" b="1" dirty="0">
                <a:solidFill>
                  <a:srgbClr val="000000"/>
                </a:solidFill>
                <a:latin typeface="Heebo"/>
                <a:ea typeface="Heebo"/>
                <a:cs typeface="Heebo"/>
                <a:sym typeface="Heebo"/>
              </a:rPr>
              <a:t>primary</a:t>
            </a:r>
            <a:r>
              <a:rPr lang="en-US" sz="3008" dirty="0">
                <a:solidFill>
                  <a:srgbClr val="000000"/>
                </a:solidFill>
                <a:latin typeface="Heebo"/>
                <a:ea typeface="Heebo"/>
                <a:cs typeface="Heebo"/>
                <a:sym typeface="Heebo"/>
              </a:rPr>
              <a:t> and enrollment in </a:t>
            </a:r>
            <a:r>
              <a:rPr lang="en-US" sz="3008" b="1" dirty="0">
                <a:solidFill>
                  <a:srgbClr val="000000"/>
                </a:solidFill>
                <a:latin typeface="Heebo"/>
                <a:ea typeface="Heebo"/>
                <a:cs typeface="Heebo"/>
                <a:sym typeface="Heebo"/>
              </a:rPr>
              <a:t>Part B</a:t>
            </a:r>
            <a:r>
              <a:rPr lang="en-US" sz="3008" dirty="0">
                <a:solidFill>
                  <a:srgbClr val="000000"/>
                </a:solidFill>
                <a:latin typeface="Heebo"/>
                <a:ea typeface="Heebo"/>
                <a:cs typeface="Heebo"/>
                <a:sym typeface="Heebo"/>
              </a:rPr>
              <a:t> is needed by the </a:t>
            </a:r>
            <a:r>
              <a:rPr lang="en-US" sz="3008" b="1" dirty="0">
                <a:solidFill>
                  <a:srgbClr val="000000"/>
                </a:solidFill>
                <a:latin typeface="Heebo"/>
                <a:ea typeface="Heebo"/>
                <a:cs typeface="Heebo"/>
                <a:sym typeface="Heebo"/>
              </a:rPr>
              <a:t>8th month</a:t>
            </a:r>
            <a:r>
              <a:rPr lang="en-US" sz="3008" dirty="0">
                <a:solidFill>
                  <a:srgbClr val="000000"/>
                </a:solidFill>
                <a:latin typeface="Heebo"/>
                <a:ea typeface="Heebo"/>
                <a:cs typeface="Heebo"/>
                <a:sym typeface="Heebo"/>
              </a:rPr>
              <a:t> of COBRA to </a:t>
            </a:r>
            <a:r>
              <a:rPr lang="en-US" sz="3008" b="1" dirty="0">
                <a:solidFill>
                  <a:srgbClr val="000000"/>
                </a:solidFill>
                <a:latin typeface="Heebo"/>
                <a:ea typeface="Heebo"/>
                <a:cs typeface="Heebo"/>
                <a:sym typeface="Heebo"/>
              </a:rPr>
              <a:t>avoid Part </a:t>
            </a:r>
            <a:r>
              <a:rPr lang="en-US" sz="3008" b="1">
                <a:solidFill>
                  <a:srgbClr val="000000"/>
                </a:solidFill>
                <a:latin typeface="Heebo"/>
                <a:ea typeface="Heebo"/>
                <a:cs typeface="Heebo"/>
                <a:sym typeface="Heebo"/>
              </a:rPr>
              <a:t>B</a:t>
            </a:r>
            <a:r>
              <a:rPr lang="en-US" sz="3008" b="1">
                <a:latin typeface="Heebo"/>
                <a:ea typeface="Heebo"/>
                <a:cs typeface="Heebo"/>
                <a:sym typeface="Heebo"/>
              </a:rPr>
              <a:t> penalties</a:t>
            </a:r>
            <a:r>
              <a:rPr lang="en-US" sz="3008">
                <a:solidFill>
                  <a:srgbClr val="000000"/>
                </a:solidFill>
                <a:latin typeface="Heebo"/>
                <a:ea typeface="Heebo"/>
                <a:cs typeface="Heebo"/>
                <a:sym typeface="Heebo"/>
              </a:rPr>
              <a:t> </a:t>
            </a:r>
            <a:r>
              <a:rPr lang="en-US" sz="3008" dirty="0" err="1">
                <a:solidFill>
                  <a:srgbClr val="000000"/>
                </a:solidFill>
                <a:latin typeface="Heebo"/>
                <a:ea typeface="Heebo"/>
                <a:cs typeface="Heebo"/>
                <a:sym typeface="Heebo"/>
              </a:rPr>
              <a:t>penalties</a:t>
            </a:r>
            <a:r>
              <a:rPr lang="en-US" sz="3008" dirty="0">
                <a:solidFill>
                  <a:srgbClr val="000000"/>
                </a:solidFill>
                <a:latin typeface="Heebo"/>
                <a:ea typeface="Heebo"/>
                <a:cs typeface="Heebo"/>
                <a:sym typeface="Heebo"/>
              </a:rPr>
              <a:t>.</a:t>
            </a:r>
            <a:endParaRPr dirty="0">
              <a:latin typeface="Heebo"/>
              <a:ea typeface="Heebo"/>
              <a:cs typeface="Heebo"/>
              <a:sym typeface="Heebo"/>
            </a:endParaRPr>
          </a:p>
        </p:txBody>
      </p:sp>
      <p:grpSp>
        <p:nvGrpSpPr>
          <p:cNvPr id="895" name="Google Shape;895;p25"/>
          <p:cNvGrpSpPr/>
          <p:nvPr/>
        </p:nvGrpSpPr>
        <p:grpSpPr>
          <a:xfrm>
            <a:off x="1121318" y="5613390"/>
            <a:ext cx="7773181" cy="1955855"/>
            <a:chOff x="0" y="-28575"/>
            <a:chExt cx="2215402" cy="557430"/>
          </a:xfrm>
        </p:grpSpPr>
        <p:sp>
          <p:nvSpPr>
            <p:cNvPr id="896" name="Google Shape;896;p25"/>
            <p:cNvSpPr/>
            <p:nvPr/>
          </p:nvSpPr>
          <p:spPr>
            <a:xfrm>
              <a:off x="0" y="0"/>
              <a:ext cx="2215402" cy="528855"/>
            </a:xfrm>
            <a:custGeom>
              <a:avLst/>
              <a:gdLst/>
              <a:ahLst/>
              <a:cxnLst/>
              <a:rect l="l" t="t" r="r" b="b"/>
              <a:pathLst>
                <a:path w="2215402" h="528855" extrusionOk="0">
                  <a:moveTo>
                    <a:pt x="0" y="0"/>
                  </a:moveTo>
                  <a:lnTo>
                    <a:pt x="2215402" y="0"/>
                  </a:lnTo>
                  <a:lnTo>
                    <a:pt x="2215402" y="528855"/>
                  </a:lnTo>
                  <a:lnTo>
                    <a:pt x="0" y="528855"/>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7" name="Google Shape;897;p25"/>
            <p:cNvSpPr txBox="1"/>
            <p:nvPr/>
          </p:nvSpPr>
          <p:spPr>
            <a:xfrm>
              <a:off x="0" y="-28575"/>
              <a:ext cx="2215402" cy="557430"/>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898" name="Google Shape;898;p25"/>
          <p:cNvSpPr txBox="1"/>
          <p:nvPr/>
        </p:nvSpPr>
        <p:spPr>
          <a:xfrm>
            <a:off x="1398928" y="5869985"/>
            <a:ext cx="7218000" cy="16671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Employee will need </a:t>
            </a:r>
            <a:r>
              <a:rPr lang="en-US" sz="3008" b="1">
                <a:solidFill>
                  <a:srgbClr val="000000"/>
                </a:solidFill>
                <a:latin typeface="Heebo"/>
                <a:ea typeface="Heebo"/>
                <a:cs typeface="Heebo"/>
                <a:sym typeface="Heebo"/>
              </a:rPr>
              <a:t>Request for Employment Verification Form </a:t>
            </a:r>
            <a:r>
              <a:rPr lang="en-US" sz="3008">
                <a:solidFill>
                  <a:srgbClr val="000000"/>
                </a:solidFill>
                <a:latin typeface="Heebo"/>
                <a:ea typeface="Heebo"/>
                <a:cs typeface="Heebo"/>
                <a:sym typeface="Heebo"/>
              </a:rPr>
              <a:t>completed in order to enroll for Part B. </a:t>
            </a:r>
            <a:endParaRPr>
              <a:latin typeface="Heebo"/>
              <a:ea typeface="Heebo"/>
              <a:cs typeface="Heebo"/>
              <a:sym typeface="Heebo"/>
            </a:endParaRPr>
          </a:p>
        </p:txBody>
      </p:sp>
      <p:grpSp>
        <p:nvGrpSpPr>
          <p:cNvPr id="899" name="Google Shape;899;p25"/>
          <p:cNvGrpSpPr/>
          <p:nvPr/>
        </p:nvGrpSpPr>
        <p:grpSpPr>
          <a:xfrm>
            <a:off x="1121318" y="7556877"/>
            <a:ext cx="7773181" cy="1962998"/>
            <a:chOff x="0" y="-28575"/>
            <a:chExt cx="2215402" cy="559466"/>
          </a:xfrm>
        </p:grpSpPr>
        <p:sp>
          <p:nvSpPr>
            <p:cNvPr id="900" name="Google Shape;900;p25"/>
            <p:cNvSpPr/>
            <p:nvPr/>
          </p:nvSpPr>
          <p:spPr>
            <a:xfrm>
              <a:off x="0" y="0"/>
              <a:ext cx="2215402" cy="530891"/>
            </a:xfrm>
            <a:custGeom>
              <a:avLst/>
              <a:gdLst/>
              <a:ahLst/>
              <a:cxnLst/>
              <a:rect l="l" t="t" r="r" b="b"/>
              <a:pathLst>
                <a:path w="2215402" h="530891" extrusionOk="0">
                  <a:moveTo>
                    <a:pt x="0" y="0"/>
                  </a:moveTo>
                  <a:lnTo>
                    <a:pt x="2215402" y="0"/>
                  </a:lnTo>
                  <a:lnTo>
                    <a:pt x="2215402" y="530891"/>
                  </a:lnTo>
                  <a:lnTo>
                    <a:pt x="0" y="530891"/>
                  </a:lnTo>
                  <a:close/>
                </a:path>
              </a:pathLst>
            </a:custGeom>
            <a:solidFill>
              <a:srgbClr val="DFDFD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1" name="Google Shape;901;p25"/>
            <p:cNvSpPr txBox="1"/>
            <p:nvPr/>
          </p:nvSpPr>
          <p:spPr>
            <a:xfrm>
              <a:off x="0" y="-28575"/>
              <a:ext cx="2215402" cy="559466"/>
            </a:xfrm>
            <a:prstGeom prst="rect">
              <a:avLst/>
            </a:prstGeom>
            <a:noFill/>
            <a:ln>
              <a:noFill/>
            </a:ln>
          </p:spPr>
          <p:txBody>
            <a:bodyPr spcFirstLastPara="1" wrap="square" lIns="46925" tIns="46925" rIns="46925" bIns="469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902" name="Google Shape;902;p25"/>
          <p:cNvSpPr txBox="1"/>
          <p:nvPr/>
        </p:nvSpPr>
        <p:spPr>
          <a:xfrm>
            <a:off x="1398928" y="7817043"/>
            <a:ext cx="7218000" cy="1667100"/>
          </a:xfrm>
          <a:prstGeom prst="rect">
            <a:avLst/>
          </a:prstGeom>
          <a:noFill/>
          <a:ln>
            <a:noFill/>
          </a:ln>
        </p:spPr>
        <p:txBody>
          <a:bodyPr spcFirstLastPara="1" wrap="square" lIns="0" tIns="0" rIns="0" bIns="0" anchor="t" anchorCtr="0">
            <a:spAutoFit/>
          </a:bodyPr>
          <a:lstStyle/>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Spouse has up to </a:t>
            </a:r>
            <a:r>
              <a:rPr lang="en-US" sz="3008" b="1">
                <a:solidFill>
                  <a:srgbClr val="000000"/>
                </a:solidFill>
                <a:latin typeface="Heebo"/>
                <a:ea typeface="Heebo"/>
                <a:cs typeface="Heebo"/>
                <a:sym typeface="Heebo"/>
              </a:rPr>
              <a:t>36 months</a:t>
            </a:r>
            <a:r>
              <a:rPr lang="en-US" sz="3008">
                <a:solidFill>
                  <a:srgbClr val="000000"/>
                </a:solidFill>
                <a:latin typeface="Heebo"/>
                <a:ea typeface="Heebo"/>
                <a:cs typeface="Heebo"/>
                <a:sym typeface="Heebo"/>
              </a:rPr>
              <a:t> of COBRA from the date employee turns </a:t>
            </a:r>
            <a:r>
              <a:rPr lang="en-US" sz="3008" b="1">
                <a:solidFill>
                  <a:srgbClr val="000000"/>
                </a:solidFill>
                <a:latin typeface="Heebo"/>
                <a:ea typeface="Heebo"/>
                <a:cs typeface="Heebo"/>
                <a:sym typeface="Heebo"/>
              </a:rPr>
              <a:t>65</a:t>
            </a:r>
            <a:r>
              <a:rPr lang="en-US" sz="3008">
                <a:solidFill>
                  <a:srgbClr val="000000"/>
                </a:solidFill>
                <a:latin typeface="Heebo"/>
                <a:ea typeface="Heebo"/>
                <a:cs typeface="Heebo"/>
                <a:sym typeface="Heebo"/>
              </a:rPr>
              <a:t> </a:t>
            </a:r>
            <a:endParaRPr>
              <a:latin typeface="Heebo"/>
              <a:ea typeface="Heebo"/>
              <a:cs typeface="Heebo"/>
              <a:sym typeface="Heebo"/>
            </a:endParaRPr>
          </a:p>
          <a:p>
            <a:pPr marL="0" marR="0" lvl="0" indent="0" algn="ctr" rtl="0">
              <a:lnSpc>
                <a:spcPct val="130019"/>
              </a:lnSpc>
              <a:spcBef>
                <a:spcPts val="0"/>
              </a:spcBef>
              <a:spcAft>
                <a:spcPts val="0"/>
              </a:spcAft>
              <a:buNone/>
            </a:pPr>
            <a:r>
              <a:rPr lang="en-US" sz="3008">
                <a:solidFill>
                  <a:srgbClr val="000000"/>
                </a:solidFill>
                <a:latin typeface="Heebo"/>
                <a:ea typeface="Heebo"/>
                <a:cs typeface="Heebo"/>
                <a:sym typeface="Heebo"/>
              </a:rPr>
              <a:t>(if retiring on the 65th birth month.)</a:t>
            </a:r>
            <a:endParaRPr>
              <a:latin typeface="Heebo"/>
              <a:ea typeface="Heebo"/>
              <a:cs typeface="Heebo"/>
              <a:sym typeface="Heebo"/>
            </a:endParaRPr>
          </a:p>
        </p:txBody>
      </p:sp>
      <p:sp>
        <p:nvSpPr>
          <p:cNvPr id="903" name="Google Shape;903;p25"/>
          <p:cNvSpPr txBox="1"/>
          <p:nvPr/>
        </p:nvSpPr>
        <p:spPr>
          <a:xfrm>
            <a:off x="-65837" y="2399313"/>
            <a:ext cx="18419700" cy="615600"/>
          </a:xfrm>
          <a:prstGeom prst="rect">
            <a:avLst/>
          </a:prstGeom>
          <a:noFill/>
          <a:ln>
            <a:noFill/>
          </a:ln>
        </p:spPr>
        <p:txBody>
          <a:bodyPr spcFirstLastPara="1" wrap="square" lIns="0" tIns="0" rIns="0" bIns="0" anchor="t" anchorCtr="0">
            <a:spAutoFit/>
          </a:bodyPr>
          <a:lstStyle/>
          <a:p>
            <a:pPr marL="0" marR="0" lvl="0" indent="0" algn="ctr" rtl="0">
              <a:lnSpc>
                <a:spcPct val="130005"/>
              </a:lnSpc>
              <a:spcBef>
                <a:spcPts val="0"/>
              </a:spcBef>
              <a:spcAft>
                <a:spcPts val="0"/>
              </a:spcAft>
              <a:buNone/>
            </a:pPr>
            <a:r>
              <a:rPr lang="en-US" sz="4000" b="1">
                <a:solidFill>
                  <a:srgbClr val="527653"/>
                </a:solidFill>
                <a:latin typeface="Heebo"/>
                <a:ea typeface="Heebo"/>
                <a:cs typeface="Heebo"/>
                <a:sym typeface="Heebo"/>
              </a:rPr>
              <a:t>Employee is on COBRA and becomes Medicare eligible.</a:t>
            </a:r>
            <a:endParaRPr sz="4000">
              <a:latin typeface="Heebo"/>
              <a:ea typeface="Heebo"/>
              <a:cs typeface="Heebo"/>
              <a:sym typeface="Heebo"/>
            </a:endParaRPr>
          </a:p>
        </p:txBody>
      </p:sp>
      <p:sp>
        <p:nvSpPr>
          <p:cNvPr id="904" name="Google Shape;904;p25"/>
          <p:cNvSpPr txBox="1"/>
          <p:nvPr/>
        </p:nvSpPr>
        <p:spPr>
          <a:xfrm>
            <a:off x="9139238" y="4469130"/>
            <a:ext cx="9600" cy="27720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pic>
        <p:nvPicPr>
          <p:cNvPr id="905" name="Google Shape;905;p25"/>
          <p:cNvPicPr preferRelativeResize="0"/>
          <p:nvPr/>
        </p:nvPicPr>
        <p:blipFill rotWithShape="1">
          <a:blip r:embed="rId3" cstate="email">
            <a:alphaModFix/>
            <a:extLst>
              <a:ext uri="{28A0092B-C50C-407E-A947-70E740481C1C}">
                <a14:useLocalDpi xmlns:a14="http://schemas.microsoft.com/office/drawing/2010/main"/>
              </a:ext>
            </a:extLst>
          </a:blip>
          <a:srcRect l="-1626"/>
          <a:stretch/>
        </p:blipFill>
        <p:spPr>
          <a:xfrm rot="5400000">
            <a:off x="10372551" y="2701725"/>
            <a:ext cx="5811399" cy="7769448"/>
          </a:xfrm>
          <a:prstGeom prst="rect">
            <a:avLst/>
          </a:prstGeom>
          <a:noFill/>
          <a:ln>
            <a:noFill/>
          </a:ln>
        </p:spPr>
      </p:pic>
      <p:grpSp>
        <p:nvGrpSpPr>
          <p:cNvPr id="906" name="Google Shape;906;p25"/>
          <p:cNvGrpSpPr/>
          <p:nvPr/>
        </p:nvGrpSpPr>
        <p:grpSpPr>
          <a:xfrm>
            <a:off x="-1" y="-57079"/>
            <a:ext cx="18288369" cy="558924"/>
            <a:chOff x="0" y="-28574"/>
            <a:chExt cx="6674100" cy="841500"/>
          </a:xfrm>
        </p:grpSpPr>
        <p:sp>
          <p:nvSpPr>
            <p:cNvPr id="907" name="Google Shape;907;p25"/>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8" name="Google Shape;908;p25"/>
            <p:cNvSpPr txBox="1"/>
            <p:nvPr/>
          </p:nvSpPr>
          <p:spPr>
            <a:xfrm>
              <a:off x="0" y="-28574"/>
              <a:ext cx="66741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09" name="Google Shape;909;p25"/>
          <p:cNvGrpSpPr/>
          <p:nvPr/>
        </p:nvGrpSpPr>
        <p:grpSpPr>
          <a:xfrm>
            <a:off x="-62803" y="-132006"/>
            <a:ext cx="10448115" cy="1987227"/>
            <a:chOff x="-87956" y="-249"/>
            <a:chExt cx="22358474" cy="4288362"/>
          </a:xfrm>
        </p:grpSpPr>
        <p:grpSp>
          <p:nvGrpSpPr>
            <p:cNvPr id="910" name="Google Shape;910;p25"/>
            <p:cNvGrpSpPr/>
            <p:nvPr/>
          </p:nvGrpSpPr>
          <p:grpSpPr>
            <a:xfrm rot="-5400000">
              <a:off x="8945862" y="-9034067"/>
              <a:ext cx="4288362" cy="22355998"/>
              <a:chOff x="0" y="-19050"/>
              <a:chExt cx="928800" cy="4842000"/>
            </a:xfrm>
          </p:grpSpPr>
          <p:sp>
            <p:nvSpPr>
              <p:cNvPr id="911" name="Google Shape;911;p25"/>
              <p:cNvSpPr/>
              <p:nvPr/>
            </p:nvSpPr>
            <p:spPr>
              <a:xfrm>
                <a:off x="0" y="0"/>
                <a:ext cx="928739" cy="4822882"/>
              </a:xfrm>
              <a:custGeom>
                <a:avLst/>
                <a:gdLst/>
                <a:ahLst/>
                <a:cxnLst/>
                <a:rect l="l" t="t" r="r" b="b"/>
                <a:pathLst>
                  <a:path w="928739" h="4822882" extrusionOk="0">
                    <a:moveTo>
                      <a:pt x="0" y="0"/>
                    </a:moveTo>
                    <a:lnTo>
                      <a:pt x="928739" y="0"/>
                    </a:lnTo>
                    <a:lnTo>
                      <a:pt x="928739" y="4822882"/>
                    </a:lnTo>
                    <a:lnTo>
                      <a:pt x="0" y="482288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2" name="Google Shape;912;p25"/>
              <p:cNvSpPr txBox="1"/>
              <p:nvPr/>
            </p:nvSpPr>
            <p:spPr>
              <a:xfrm>
                <a:off x="0" y="-19050"/>
                <a:ext cx="928800" cy="4842000"/>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913" name="Google Shape;913;p25"/>
            <p:cNvSpPr/>
            <p:nvPr/>
          </p:nvSpPr>
          <p:spPr>
            <a:xfrm rot="-5400000">
              <a:off x="12992768" y="-4989637"/>
              <a:ext cx="4189950" cy="14365550"/>
            </a:xfrm>
            <a:custGeom>
              <a:avLst/>
              <a:gdLst/>
              <a:ahLst/>
              <a:cxnLst/>
              <a:rect l="l" t="t" r="r" b="b"/>
              <a:pathLst>
                <a:path w="4189950" h="14365550" extrusionOk="0">
                  <a:moveTo>
                    <a:pt x="4189950" y="14365550"/>
                  </a:moveTo>
                  <a:lnTo>
                    <a:pt x="0" y="14365550"/>
                  </a:lnTo>
                  <a:lnTo>
                    <a:pt x="0" y="0"/>
                  </a:lnTo>
                  <a:lnTo>
                    <a:pt x="4189950" y="0"/>
                  </a:lnTo>
                  <a:lnTo>
                    <a:pt x="4189950" y="14365550"/>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14" name="Google Shape;914;p25"/>
          <p:cNvSpPr txBox="1"/>
          <p:nvPr/>
        </p:nvSpPr>
        <p:spPr>
          <a:xfrm>
            <a:off x="261365" y="43200"/>
            <a:ext cx="15639900" cy="1711879"/>
          </a:xfrm>
          <a:prstGeom prst="rect">
            <a:avLst/>
          </a:prstGeom>
          <a:noFill/>
          <a:ln>
            <a:noFill/>
          </a:ln>
        </p:spPr>
        <p:txBody>
          <a:bodyPr spcFirstLastPara="1" wrap="square" lIns="0" tIns="0" rIns="0" bIns="0" anchor="t" anchorCtr="0">
            <a:spAutoFit/>
          </a:bodyPr>
          <a:lstStyle/>
          <a:p>
            <a:pPr marL="0" marR="0" lvl="0" indent="0" algn="l" rtl="0">
              <a:lnSpc>
                <a:spcPct val="108008"/>
              </a:lnSpc>
              <a:spcBef>
                <a:spcPts val="0"/>
              </a:spcBef>
              <a:spcAft>
                <a:spcPts val="0"/>
              </a:spcAft>
              <a:buNone/>
            </a:pPr>
            <a:r>
              <a:rPr lang="en-US" sz="5150" b="1" dirty="0">
                <a:solidFill>
                  <a:srgbClr val="FFFFFF"/>
                </a:solidFill>
                <a:latin typeface="Heebo"/>
                <a:ea typeface="Heebo"/>
                <a:cs typeface="Heebo"/>
                <a:sym typeface="Heebo"/>
              </a:rPr>
              <a:t>What should they do? </a:t>
            </a:r>
            <a:endParaRPr sz="5150" dirty="0">
              <a:latin typeface="Heebo"/>
              <a:ea typeface="Heebo"/>
              <a:cs typeface="Heebo"/>
              <a:sym typeface="Heebo"/>
            </a:endParaRPr>
          </a:p>
          <a:p>
            <a:pPr marL="0" marR="0" lvl="0" indent="0" algn="l" rtl="0">
              <a:lnSpc>
                <a:spcPct val="108008"/>
              </a:lnSpc>
              <a:spcBef>
                <a:spcPts val="0"/>
              </a:spcBef>
              <a:spcAft>
                <a:spcPts val="0"/>
              </a:spcAft>
              <a:buNone/>
            </a:pPr>
            <a:r>
              <a:rPr lang="en-US" sz="5150" dirty="0">
                <a:solidFill>
                  <a:srgbClr val="FFFFFF"/>
                </a:solidFill>
                <a:latin typeface="Heebo"/>
                <a:ea typeface="Heebo"/>
                <a:cs typeface="Heebo"/>
                <a:sym typeface="Heebo"/>
              </a:rPr>
              <a:t>Potential Employee Scenario #3</a:t>
            </a:r>
            <a:endParaRPr sz="5150" dirty="0">
              <a:latin typeface="Heebo"/>
              <a:ea typeface="Heebo"/>
              <a:cs typeface="Heebo"/>
              <a:sym typeface="Heebo"/>
            </a:endParaRPr>
          </a:p>
        </p:txBody>
      </p:sp>
      <p:sp>
        <p:nvSpPr>
          <p:cNvPr id="915" name="Google Shape;915;p25"/>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grpSp>
        <p:nvGrpSpPr>
          <p:cNvPr id="1136" name="Google Shape;1136;p28"/>
          <p:cNvGrpSpPr/>
          <p:nvPr/>
        </p:nvGrpSpPr>
        <p:grpSpPr>
          <a:xfrm>
            <a:off x="1" y="-17641"/>
            <a:ext cx="18288000" cy="519427"/>
            <a:chOff x="0" y="-28575"/>
            <a:chExt cx="6674038" cy="841375"/>
          </a:xfrm>
        </p:grpSpPr>
        <p:sp>
          <p:nvSpPr>
            <p:cNvPr id="1137" name="Google Shape;1137;p28"/>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8"/>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8"/>
          <p:cNvGrpSpPr/>
          <p:nvPr/>
        </p:nvGrpSpPr>
        <p:grpSpPr>
          <a:xfrm>
            <a:off x="4981913" y="1332620"/>
            <a:ext cx="8324021" cy="1605158"/>
            <a:chOff x="0" y="-91933"/>
            <a:chExt cx="4349700" cy="888300"/>
          </a:xfrm>
        </p:grpSpPr>
        <p:sp>
          <p:nvSpPr>
            <p:cNvPr id="1140" name="Google Shape;1140;p28"/>
            <p:cNvSpPr/>
            <p:nvPr/>
          </p:nvSpPr>
          <p:spPr>
            <a:xfrm>
              <a:off x="0" y="0"/>
              <a:ext cx="4349613" cy="796292"/>
            </a:xfrm>
            <a:custGeom>
              <a:avLst/>
              <a:gdLst/>
              <a:ahLst/>
              <a:cxnLst/>
              <a:rect l="l" t="t" r="r" b="b"/>
              <a:pathLst>
                <a:path w="4349613" h="796292" extrusionOk="0">
                  <a:moveTo>
                    <a:pt x="0" y="0"/>
                  </a:moveTo>
                  <a:lnTo>
                    <a:pt x="4349613" y="0"/>
                  </a:lnTo>
                  <a:lnTo>
                    <a:pt x="4349613" y="796292"/>
                  </a:lnTo>
                  <a:lnTo>
                    <a:pt x="0" y="79629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8"/>
            <p:cNvSpPr txBox="1"/>
            <p:nvPr/>
          </p:nvSpPr>
          <p:spPr>
            <a:xfrm>
              <a:off x="0" y="-91933"/>
              <a:ext cx="4349700" cy="888300"/>
            </a:xfrm>
            <a:prstGeom prst="rect">
              <a:avLst/>
            </a:prstGeom>
            <a:solidFill>
              <a:srgbClr val="CEA660"/>
            </a:solid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142" name="Google Shape;1142;p28"/>
          <p:cNvSpPr txBox="1"/>
          <p:nvPr/>
        </p:nvSpPr>
        <p:spPr>
          <a:xfrm>
            <a:off x="2012480" y="8447274"/>
            <a:ext cx="14262900" cy="10620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000" b="1">
                <a:solidFill>
                  <a:srgbClr val="000000"/>
                </a:solidFill>
                <a:latin typeface="Heebo"/>
                <a:ea typeface="Heebo"/>
                <a:cs typeface="Heebo"/>
                <a:sym typeface="Heebo"/>
              </a:rPr>
              <a:t>The agent is not paid by you. The agent is paid by the carrier and it does not impact the premiums.</a:t>
            </a:r>
            <a:endParaRPr>
              <a:latin typeface="Heebo"/>
              <a:ea typeface="Heebo"/>
              <a:cs typeface="Heebo"/>
              <a:sym typeface="Heebo"/>
            </a:endParaRPr>
          </a:p>
        </p:txBody>
      </p:sp>
      <p:sp>
        <p:nvSpPr>
          <p:cNvPr id="1143" name="Google Shape;1143;p28"/>
          <p:cNvSpPr txBox="1"/>
          <p:nvPr/>
        </p:nvSpPr>
        <p:spPr>
          <a:xfrm>
            <a:off x="4534495" y="6343035"/>
            <a:ext cx="9219000" cy="16623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000" dirty="0">
                <a:solidFill>
                  <a:srgbClr val="000000"/>
                </a:solidFill>
                <a:latin typeface="Heebo"/>
                <a:ea typeface="Heebo"/>
                <a:cs typeface="Heebo"/>
                <a:sym typeface="Heebo"/>
              </a:rPr>
              <a:t>Contact your carrier of choice directly</a:t>
            </a:r>
            <a:endParaRPr dirty="0">
              <a:latin typeface="Heebo"/>
              <a:ea typeface="Heebo"/>
              <a:cs typeface="Heebo"/>
              <a:sym typeface="Heebo"/>
            </a:endParaRPr>
          </a:p>
          <a:p>
            <a:pPr marL="0" marR="0" lvl="0" indent="0" algn="ctr" rtl="0">
              <a:lnSpc>
                <a:spcPct val="130000"/>
              </a:lnSpc>
              <a:spcBef>
                <a:spcPts val="0"/>
              </a:spcBef>
              <a:spcAft>
                <a:spcPts val="0"/>
              </a:spcAft>
              <a:buNone/>
            </a:pPr>
            <a:r>
              <a:rPr lang="en-US" sz="3000" dirty="0">
                <a:solidFill>
                  <a:srgbClr val="000000"/>
                </a:solidFill>
                <a:latin typeface="Heebo"/>
                <a:ea typeface="Heebo"/>
                <a:cs typeface="Heebo"/>
                <a:sym typeface="Heebo"/>
              </a:rPr>
              <a:t>Work with an independent agent that represents many </a:t>
            </a:r>
            <a:endParaRPr dirty="0">
              <a:latin typeface="Heebo"/>
              <a:ea typeface="Heebo"/>
              <a:cs typeface="Heebo"/>
              <a:sym typeface="Heebo"/>
            </a:endParaRPr>
          </a:p>
          <a:p>
            <a:pPr marL="0" marR="0" lvl="0" indent="0" algn="ctr" rtl="0">
              <a:lnSpc>
                <a:spcPct val="130000"/>
              </a:lnSpc>
              <a:spcBef>
                <a:spcPts val="0"/>
              </a:spcBef>
              <a:spcAft>
                <a:spcPts val="0"/>
              </a:spcAft>
              <a:buNone/>
            </a:pPr>
            <a:r>
              <a:rPr lang="en-US" sz="3000" dirty="0">
                <a:solidFill>
                  <a:srgbClr val="000000"/>
                </a:solidFill>
                <a:latin typeface="Heebo"/>
                <a:ea typeface="Heebo"/>
                <a:cs typeface="Heebo"/>
                <a:sym typeface="Heebo"/>
              </a:rPr>
              <a:t>Frequently, agents only offer limited options.</a:t>
            </a:r>
            <a:endParaRPr dirty="0">
              <a:latin typeface="Heebo"/>
              <a:ea typeface="Heebo"/>
              <a:cs typeface="Heebo"/>
              <a:sym typeface="Heebo"/>
            </a:endParaRPr>
          </a:p>
        </p:txBody>
      </p:sp>
      <p:sp>
        <p:nvSpPr>
          <p:cNvPr id="1144" name="Google Shape;1144;p28"/>
          <p:cNvSpPr txBox="1"/>
          <p:nvPr/>
        </p:nvSpPr>
        <p:spPr>
          <a:xfrm>
            <a:off x="5569750" y="3368879"/>
            <a:ext cx="7148700" cy="7233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700" b="1" dirty="0">
                <a:solidFill>
                  <a:srgbClr val="527653"/>
                </a:solidFill>
                <a:latin typeface="Heebo"/>
                <a:ea typeface="Heebo"/>
                <a:cs typeface="Heebo"/>
                <a:sym typeface="Heebo"/>
              </a:rPr>
              <a:t>Contact Medicare at:</a:t>
            </a:r>
            <a:endParaRPr sz="4700" dirty="0">
              <a:latin typeface="Heebo"/>
              <a:ea typeface="Heebo"/>
              <a:cs typeface="Heebo"/>
              <a:sym typeface="Heebo"/>
            </a:endParaRPr>
          </a:p>
        </p:txBody>
      </p:sp>
      <p:grpSp>
        <p:nvGrpSpPr>
          <p:cNvPr id="1145" name="Google Shape;1145;p28"/>
          <p:cNvGrpSpPr/>
          <p:nvPr/>
        </p:nvGrpSpPr>
        <p:grpSpPr>
          <a:xfrm>
            <a:off x="6902584" y="4512001"/>
            <a:ext cx="5670352" cy="1287245"/>
            <a:chOff x="0" y="-38100"/>
            <a:chExt cx="7560469" cy="1716326"/>
          </a:xfrm>
        </p:grpSpPr>
        <p:sp>
          <p:nvSpPr>
            <p:cNvPr id="1146" name="Google Shape;1146;p28"/>
            <p:cNvSpPr/>
            <p:nvPr/>
          </p:nvSpPr>
          <p:spPr>
            <a:xfrm>
              <a:off x="0" y="25930"/>
              <a:ext cx="631435" cy="621174"/>
            </a:xfrm>
            <a:custGeom>
              <a:avLst/>
              <a:gdLst/>
              <a:ahLst/>
              <a:cxnLst/>
              <a:rect l="l" t="t" r="r" b="b"/>
              <a:pathLst>
                <a:path w="631435" h="621174" extrusionOk="0">
                  <a:moveTo>
                    <a:pt x="0" y="0"/>
                  </a:moveTo>
                  <a:lnTo>
                    <a:pt x="631435" y="0"/>
                  </a:lnTo>
                  <a:lnTo>
                    <a:pt x="631435" y="621174"/>
                  </a:lnTo>
                  <a:lnTo>
                    <a:pt x="0" y="621174"/>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ebo"/>
                <a:ea typeface="Heebo"/>
                <a:cs typeface="Heebo"/>
                <a:sym typeface="Heebo"/>
              </a:endParaRPr>
            </a:p>
          </p:txBody>
        </p:sp>
        <p:sp>
          <p:nvSpPr>
            <p:cNvPr id="1147" name="Google Shape;1147;p28"/>
            <p:cNvSpPr/>
            <p:nvPr/>
          </p:nvSpPr>
          <p:spPr>
            <a:xfrm>
              <a:off x="0" y="944151"/>
              <a:ext cx="689916" cy="689916"/>
            </a:xfrm>
            <a:custGeom>
              <a:avLst/>
              <a:gdLst/>
              <a:ahLst/>
              <a:cxnLst/>
              <a:rect l="l" t="t" r="r" b="b"/>
              <a:pathLst>
                <a:path w="689916" h="689916" extrusionOk="0">
                  <a:moveTo>
                    <a:pt x="0" y="0"/>
                  </a:moveTo>
                  <a:lnTo>
                    <a:pt x="689916" y="0"/>
                  </a:lnTo>
                  <a:lnTo>
                    <a:pt x="689916" y="689916"/>
                  </a:lnTo>
                  <a:lnTo>
                    <a:pt x="0" y="689916"/>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ebo"/>
                <a:ea typeface="Heebo"/>
                <a:cs typeface="Heebo"/>
                <a:sym typeface="Heebo"/>
              </a:endParaRPr>
            </a:p>
          </p:txBody>
        </p:sp>
        <p:sp>
          <p:nvSpPr>
            <p:cNvPr id="1148" name="Google Shape;1148;p28"/>
            <p:cNvSpPr txBox="1"/>
            <p:nvPr/>
          </p:nvSpPr>
          <p:spPr>
            <a:xfrm>
              <a:off x="891553" y="-38100"/>
              <a:ext cx="4701300" cy="718200"/>
            </a:xfrm>
            <a:prstGeom prst="rect">
              <a:avLst/>
            </a:prstGeom>
            <a:noFill/>
            <a:ln>
              <a:noFill/>
            </a:ln>
          </p:spPr>
          <p:txBody>
            <a:bodyPr spcFirstLastPara="1" wrap="square" lIns="0" tIns="0" rIns="0" bIns="0" anchor="t" anchorCtr="0">
              <a:spAutoFit/>
            </a:bodyPr>
            <a:lstStyle/>
            <a:p>
              <a:pPr marL="0" marR="0" lvl="0" indent="0" algn="l" rtl="0">
                <a:lnSpc>
                  <a:spcPct val="130008"/>
                </a:lnSpc>
                <a:spcBef>
                  <a:spcPts val="0"/>
                </a:spcBef>
                <a:spcAft>
                  <a:spcPts val="0"/>
                </a:spcAft>
                <a:buNone/>
              </a:pPr>
              <a:r>
                <a:rPr lang="en-US" sz="3499">
                  <a:solidFill>
                    <a:srgbClr val="000000"/>
                  </a:solidFill>
                  <a:latin typeface="Heebo"/>
                  <a:ea typeface="Heebo"/>
                  <a:cs typeface="Heebo"/>
                  <a:sym typeface="Heebo"/>
                </a:rPr>
                <a:t> 1-800-MEDICARE</a:t>
              </a:r>
              <a:endParaRPr>
                <a:latin typeface="Heebo"/>
                <a:ea typeface="Heebo"/>
                <a:cs typeface="Heebo"/>
                <a:sym typeface="Heebo"/>
              </a:endParaRPr>
            </a:p>
          </p:txBody>
        </p:sp>
        <p:sp>
          <p:nvSpPr>
            <p:cNvPr id="1149" name="Google Shape;1149;p28"/>
            <p:cNvSpPr txBox="1"/>
            <p:nvPr/>
          </p:nvSpPr>
          <p:spPr>
            <a:xfrm>
              <a:off x="1018069" y="960026"/>
              <a:ext cx="6542400" cy="7182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000000"/>
                  </a:solidFill>
                  <a:latin typeface="Heebo"/>
                  <a:ea typeface="Heebo"/>
                  <a:cs typeface="Heebo"/>
                  <a:sym typeface="Heebo"/>
                </a:rPr>
                <a:t>Visit www.medicare.gov</a:t>
              </a:r>
              <a:endParaRPr sz="3500">
                <a:solidFill>
                  <a:srgbClr val="000000"/>
                </a:solidFill>
                <a:latin typeface="Heebo"/>
                <a:ea typeface="Heebo"/>
                <a:cs typeface="Heebo"/>
                <a:sym typeface="Heebo"/>
              </a:endParaRPr>
            </a:p>
          </p:txBody>
        </p:sp>
      </p:grpSp>
      <p:sp>
        <p:nvSpPr>
          <p:cNvPr id="1150" name="Google Shape;1150;p28"/>
          <p:cNvSpPr txBox="1"/>
          <p:nvPr/>
        </p:nvSpPr>
        <p:spPr>
          <a:xfrm>
            <a:off x="1260100" y="1484436"/>
            <a:ext cx="15768000" cy="1077600"/>
          </a:xfrm>
          <a:prstGeom prst="rect">
            <a:avLst/>
          </a:prstGeom>
          <a:noFill/>
          <a:ln>
            <a:noFill/>
          </a:ln>
        </p:spPr>
        <p:txBody>
          <a:bodyPr spcFirstLastPara="1" wrap="square" lIns="0" tIns="0" rIns="0" bIns="0" anchor="t" anchorCtr="0">
            <a:spAutoFit/>
          </a:bodyPr>
          <a:lstStyle/>
          <a:p>
            <a:pPr marL="0" marR="0" lvl="0" indent="0" algn="ctr" rtl="0">
              <a:lnSpc>
                <a:spcPct val="138000"/>
              </a:lnSpc>
              <a:spcBef>
                <a:spcPts val="0"/>
              </a:spcBef>
              <a:spcAft>
                <a:spcPts val="0"/>
              </a:spcAft>
              <a:buNone/>
            </a:pPr>
            <a:r>
              <a:rPr lang="en-US" sz="7000" b="1" dirty="0">
                <a:solidFill>
                  <a:srgbClr val="FFFFFF"/>
                </a:solidFill>
                <a:latin typeface="Heebo"/>
                <a:ea typeface="Heebo"/>
                <a:cs typeface="Heebo"/>
                <a:sym typeface="Heebo"/>
              </a:rPr>
              <a:t>RESOURCES</a:t>
            </a:r>
            <a:endParaRPr sz="7000" dirty="0">
              <a:latin typeface="Heebo"/>
              <a:ea typeface="Heebo"/>
              <a:cs typeface="Heebo"/>
              <a:sym typeface="Heebo"/>
            </a:endParaRPr>
          </a:p>
        </p:txBody>
      </p:sp>
      <p:sp>
        <p:nvSpPr>
          <p:cNvPr id="1151" name="Google Shape;1151;p28"/>
          <p:cNvSpPr/>
          <p:nvPr/>
        </p:nvSpPr>
        <p:spPr>
          <a:xfrm>
            <a:off x="-355718" y="-1291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8"/>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grpSp>
        <p:nvGrpSpPr>
          <p:cNvPr id="1091" name="Google Shape;1091;g2f23b5cd4d1_0_174"/>
          <p:cNvGrpSpPr/>
          <p:nvPr/>
        </p:nvGrpSpPr>
        <p:grpSpPr>
          <a:xfrm>
            <a:off x="-277100" y="-17650"/>
            <a:ext cx="18565344" cy="519542"/>
            <a:chOff x="0" y="-28575"/>
            <a:chExt cx="6674100" cy="841500"/>
          </a:xfrm>
        </p:grpSpPr>
        <p:sp>
          <p:nvSpPr>
            <p:cNvPr id="1092" name="Google Shape;1092;g2f23b5cd4d1_0_174"/>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g2f23b5cd4d1_0_174"/>
            <p:cNvSpPr txBox="1"/>
            <p:nvPr/>
          </p:nvSpPr>
          <p:spPr>
            <a:xfrm>
              <a:off x="0" y="-28575"/>
              <a:ext cx="66741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094" name="Google Shape;1094;g2f23b5cd4d1_0_174"/>
          <p:cNvSpPr txBox="1"/>
          <p:nvPr/>
        </p:nvSpPr>
        <p:spPr>
          <a:xfrm>
            <a:off x="9139238" y="4926330"/>
            <a:ext cx="9600" cy="27720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g2f23b5cd4d1_0_174"/>
          <p:cNvSpPr txBox="1"/>
          <p:nvPr/>
        </p:nvSpPr>
        <p:spPr>
          <a:xfrm>
            <a:off x="1396800" y="2594500"/>
            <a:ext cx="15494400" cy="6156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000" b="1">
                <a:solidFill>
                  <a:srgbClr val="284560"/>
                </a:solidFill>
                <a:latin typeface="Heebo"/>
                <a:ea typeface="Heebo"/>
                <a:cs typeface="Heebo"/>
                <a:sym typeface="Heebo"/>
              </a:rPr>
              <a:t>Our 4-step process identifying the most appropriate plan</a:t>
            </a:r>
            <a:endParaRPr sz="4000">
              <a:latin typeface="Heebo"/>
              <a:ea typeface="Heebo"/>
              <a:cs typeface="Heebo"/>
              <a:sym typeface="Heebo"/>
            </a:endParaRPr>
          </a:p>
        </p:txBody>
      </p:sp>
      <p:sp>
        <p:nvSpPr>
          <p:cNvPr id="1096" name="Google Shape;1096;g2f23b5cd4d1_0_174"/>
          <p:cNvSpPr/>
          <p:nvPr/>
        </p:nvSpPr>
        <p:spPr>
          <a:xfrm>
            <a:off x="2481073" y="3683242"/>
            <a:ext cx="248434" cy="397494"/>
          </a:xfrm>
          <a:custGeom>
            <a:avLst/>
            <a:gdLst/>
            <a:ahLst/>
            <a:cxnLst/>
            <a:rect l="l" t="t" r="r" b="b"/>
            <a:pathLst>
              <a:path w="248434" h="397494" extrusionOk="0">
                <a:moveTo>
                  <a:pt x="0" y="0"/>
                </a:moveTo>
                <a:lnTo>
                  <a:pt x="248434" y="0"/>
                </a:lnTo>
                <a:lnTo>
                  <a:pt x="248434" y="397494"/>
                </a:lnTo>
                <a:lnTo>
                  <a:pt x="0" y="397494"/>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Heebo"/>
              <a:ea typeface="Heebo"/>
              <a:cs typeface="Heebo"/>
              <a:sym typeface="Heebo"/>
            </a:endParaRPr>
          </a:p>
        </p:txBody>
      </p:sp>
      <p:sp>
        <p:nvSpPr>
          <p:cNvPr id="1097" name="Google Shape;1097;g2f23b5cd4d1_0_174"/>
          <p:cNvSpPr/>
          <p:nvPr/>
        </p:nvSpPr>
        <p:spPr>
          <a:xfrm>
            <a:off x="2481073" y="5076863"/>
            <a:ext cx="248434" cy="397494"/>
          </a:xfrm>
          <a:custGeom>
            <a:avLst/>
            <a:gdLst/>
            <a:ahLst/>
            <a:cxnLst/>
            <a:rect l="l" t="t" r="r" b="b"/>
            <a:pathLst>
              <a:path w="248434" h="397494" extrusionOk="0">
                <a:moveTo>
                  <a:pt x="0" y="0"/>
                </a:moveTo>
                <a:lnTo>
                  <a:pt x="248434" y="0"/>
                </a:lnTo>
                <a:lnTo>
                  <a:pt x="248434" y="397494"/>
                </a:lnTo>
                <a:lnTo>
                  <a:pt x="0" y="397494"/>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ebo"/>
              <a:ea typeface="Heebo"/>
              <a:cs typeface="Heebo"/>
              <a:sym typeface="Heebo"/>
            </a:endParaRPr>
          </a:p>
        </p:txBody>
      </p:sp>
      <p:sp>
        <p:nvSpPr>
          <p:cNvPr id="1098" name="Google Shape;1098;g2f23b5cd4d1_0_174"/>
          <p:cNvSpPr/>
          <p:nvPr/>
        </p:nvSpPr>
        <p:spPr>
          <a:xfrm>
            <a:off x="2481073" y="6470477"/>
            <a:ext cx="248434" cy="361358"/>
          </a:xfrm>
          <a:custGeom>
            <a:avLst/>
            <a:gdLst/>
            <a:ahLst/>
            <a:cxnLst/>
            <a:rect l="l" t="t" r="r" b="b"/>
            <a:pathLst>
              <a:path w="248434" h="361358" extrusionOk="0">
                <a:moveTo>
                  <a:pt x="0" y="0"/>
                </a:moveTo>
                <a:lnTo>
                  <a:pt x="248434" y="0"/>
                </a:lnTo>
                <a:lnTo>
                  <a:pt x="248434" y="361358"/>
                </a:lnTo>
                <a:lnTo>
                  <a:pt x="0" y="361358"/>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ebo"/>
              <a:ea typeface="Heebo"/>
              <a:cs typeface="Heebo"/>
              <a:sym typeface="Heebo"/>
            </a:endParaRPr>
          </a:p>
        </p:txBody>
      </p:sp>
      <p:sp>
        <p:nvSpPr>
          <p:cNvPr id="1099" name="Google Shape;1099;g2f23b5cd4d1_0_174"/>
          <p:cNvSpPr/>
          <p:nvPr/>
        </p:nvSpPr>
        <p:spPr>
          <a:xfrm>
            <a:off x="2481073" y="8777724"/>
            <a:ext cx="248434" cy="361358"/>
          </a:xfrm>
          <a:custGeom>
            <a:avLst/>
            <a:gdLst/>
            <a:ahLst/>
            <a:cxnLst/>
            <a:rect l="l" t="t" r="r" b="b"/>
            <a:pathLst>
              <a:path w="248434" h="361358" extrusionOk="0">
                <a:moveTo>
                  <a:pt x="0" y="0"/>
                </a:moveTo>
                <a:lnTo>
                  <a:pt x="248434" y="0"/>
                </a:lnTo>
                <a:lnTo>
                  <a:pt x="248434" y="361358"/>
                </a:lnTo>
                <a:lnTo>
                  <a:pt x="0" y="361358"/>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Heebo"/>
              <a:ea typeface="Heebo"/>
              <a:cs typeface="Heebo"/>
              <a:sym typeface="Heebo"/>
            </a:endParaRPr>
          </a:p>
        </p:txBody>
      </p:sp>
      <p:sp>
        <p:nvSpPr>
          <p:cNvPr id="1100" name="Google Shape;1100;g2f23b5cd4d1_0_174"/>
          <p:cNvSpPr txBox="1"/>
          <p:nvPr/>
        </p:nvSpPr>
        <p:spPr>
          <a:xfrm>
            <a:off x="3001831" y="8704453"/>
            <a:ext cx="4639200" cy="507900"/>
          </a:xfrm>
          <a:prstGeom prst="rect">
            <a:avLst/>
          </a:prstGeom>
          <a:noFill/>
          <a:ln>
            <a:noFill/>
          </a:ln>
        </p:spPr>
        <p:txBody>
          <a:bodyPr spcFirstLastPara="1" wrap="square" lIns="0" tIns="0" rIns="0" bIns="0" anchor="t" anchorCtr="0">
            <a:spAutoFit/>
          </a:bodyPr>
          <a:lstStyle/>
          <a:p>
            <a:pPr marL="0" marR="0" lvl="0" indent="0" algn="just" rtl="0">
              <a:lnSpc>
                <a:spcPct val="130000"/>
              </a:lnSpc>
              <a:spcBef>
                <a:spcPts val="0"/>
              </a:spcBef>
              <a:spcAft>
                <a:spcPts val="0"/>
              </a:spcAft>
              <a:buNone/>
            </a:pPr>
            <a:r>
              <a:rPr lang="en-US" sz="3300" b="1">
                <a:solidFill>
                  <a:srgbClr val="000000"/>
                </a:solidFill>
                <a:latin typeface="Heebo"/>
                <a:ea typeface="Heebo"/>
                <a:cs typeface="Heebo"/>
                <a:sym typeface="Heebo"/>
              </a:rPr>
              <a:t>Service</a:t>
            </a:r>
            <a:endParaRPr sz="3300">
              <a:latin typeface="Heebo"/>
              <a:ea typeface="Heebo"/>
              <a:cs typeface="Heebo"/>
              <a:sym typeface="Heebo"/>
            </a:endParaRPr>
          </a:p>
        </p:txBody>
      </p:sp>
      <p:sp>
        <p:nvSpPr>
          <p:cNvPr id="1101" name="Google Shape;1101;g2f23b5cd4d1_0_174"/>
          <p:cNvSpPr txBox="1"/>
          <p:nvPr/>
        </p:nvSpPr>
        <p:spPr>
          <a:xfrm>
            <a:off x="3001823" y="3650791"/>
            <a:ext cx="6513900" cy="50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300" b="1">
                <a:solidFill>
                  <a:srgbClr val="000000"/>
                </a:solidFill>
                <a:latin typeface="Heebo"/>
                <a:ea typeface="Heebo"/>
                <a:cs typeface="Heebo"/>
                <a:sym typeface="Heebo"/>
              </a:rPr>
              <a:t>Education and Information</a:t>
            </a:r>
            <a:endParaRPr sz="3300">
              <a:latin typeface="Heebo"/>
              <a:ea typeface="Heebo"/>
              <a:cs typeface="Heebo"/>
              <a:sym typeface="Heebo"/>
            </a:endParaRPr>
          </a:p>
        </p:txBody>
      </p:sp>
      <p:sp>
        <p:nvSpPr>
          <p:cNvPr id="1102" name="Google Shape;1102;g2f23b5cd4d1_0_174"/>
          <p:cNvSpPr txBox="1"/>
          <p:nvPr/>
        </p:nvSpPr>
        <p:spPr>
          <a:xfrm>
            <a:off x="3022750" y="4328691"/>
            <a:ext cx="12395100" cy="415500"/>
          </a:xfrm>
          <a:prstGeom prst="rect">
            <a:avLst/>
          </a:prstGeom>
          <a:noFill/>
          <a:ln>
            <a:noFill/>
          </a:ln>
        </p:spPr>
        <p:txBody>
          <a:bodyPr spcFirstLastPara="1" wrap="square" lIns="0" tIns="0" rIns="0" bIns="0" anchor="t" anchorCtr="0">
            <a:spAutoFit/>
          </a:bodyPr>
          <a:lstStyle/>
          <a:p>
            <a:pPr marL="0" marR="0" lvl="0" indent="0" algn="l" rtl="0">
              <a:lnSpc>
                <a:spcPct val="130008"/>
              </a:lnSpc>
              <a:spcBef>
                <a:spcPts val="0"/>
              </a:spcBef>
              <a:spcAft>
                <a:spcPts val="0"/>
              </a:spcAft>
              <a:buNone/>
            </a:pPr>
            <a:r>
              <a:rPr lang="en-US" sz="2700">
                <a:solidFill>
                  <a:srgbClr val="000000"/>
                </a:solidFill>
                <a:latin typeface="Heebo"/>
                <a:ea typeface="Heebo"/>
                <a:cs typeface="Heebo"/>
                <a:sym typeface="Heebo"/>
              </a:rPr>
              <a:t>Educate and provide information to individuals on how Medicare options work.</a:t>
            </a:r>
            <a:endParaRPr sz="2700">
              <a:latin typeface="Heebo"/>
              <a:ea typeface="Heebo"/>
              <a:cs typeface="Heebo"/>
              <a:sym typeface="Heebo"/>
            </a:endParaRPr>
          </a:p>
        </p:txBody>
      </p:sp>
      <p:sp>
        <p:nvSpPr>
          <p:cNvPr id="1103" name="Google Shape;1103;g2f23b5cd4d1_0_174"/>
          <p:cNvSpPr txBox="1"/>
          <p:nvPr/>
        </p:nvSpPr>
        <p:spPr>
          <a:xfrm>
            <a:off x="3001834" y="5030313"/>
            <a:ext cx="3773100" cy="50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300" b="1">
                <a:solidFill>
                  <a:srgbClr val="000000"/>
                </a:solidFill>
                <a:latin typeface="Heebo"/>
                <a:ea typeface="Heebo"/>
                <a:cs typeface="Heebo"/>
                <a:sym typeface="Heebo"/>
              </a:rPr>
              <a:t>Needs Assessm</a:t>
            </a:r>
            <a:r>
              <a:rPr lang="en-US" sz="3300" b="1">
                <a:latin typeface="Heebo"/>
                <a:ea typeface="Heebo"/>
                <a:cs typeface="Heebo"/>
                <a:sym typeface="Heebo"/>
              </a:rPr>
              <a:t>e</a:t>
            </a:r>
            <a:r>
              <a:rPr lang="en-US" sz="3300" b="1">
                <a:solidFill>
                  <a:srgbClr val="000000"/>
                </a:solidFill>
                <a:latin typeface="Heebo"/>
                <a:ea typeface="Heebo"/>
                <a:cs typeface="Heebo"/>
                <a:sym typeface="Heebo"/>
              </a:rPr>
              <a:t>nt</a:t>
            </a:r>
            <a:endParaRPr sz="3300">
              <a:latin typeface="Heebo"/>
              <a:ea typeface="Heebo"/>
              <a:cs typeface="Heebo"/>
              <a:sym typeface="Heebo"/>
            </a:endParaRPr>
          </a:p>
        </p:txBody>
      </p:sp>
      <p:sp>
        <p:nvSpPr>
          <p:cNvPr id="1104" name="Google Shape;1104;g2f23b5cd4d1_0_174"/>
          <p:cNvSpPr txBox="1"/>
          <p:nvPr/>
        </p:nvSpPr>
        <p:spPr>
          <a:xfrm>
            <a:off x="3022738" y="5706203"/>
            <a:ext cx="15597600" cy="415500"/>
          </a:xfrm>
          <a:prstGeom prst="rect">
            <a:avLst/>
          </a:prstGeom>
          <a:noFill/>
          <a:ln>
            <a:noFill/>
          </a:ln>
        </p:spPr>
        <p:txBody>
          <a:bodyPr spcFirstLastPara="1" wrap="square" lIns="0" tIns="0" rIns="0" bIns="0" anchor="t" anchorCtr="0">
            <a:spAutoFit/>
          </a:bodyPr>
          <a:lstStyle/>
          <a:p>
            <a:pPr marL="0" marR="0" lvl="0" indent="0" algn="l" rtl="0">
              <a:lnSpc>
                <a:spcPct val="130008"/>
              </a:lnSpc>
              <a:spcBef>
                <a:spcPts val="0"/>
              </a:spcBef>
              <a:spcAft>
                <a:spcPts val="0"/>
              </a:spcAft>
              <a:buNone/>
            </a:pPr>
            <a:r>
              <a:rPr lang="en-US" sz="2700">
                <a:solidFill>
                  <a:srgbClr val="000000"/>
                </a:solidFill>
                <a:latin typeface="Heebo"/>
                <a:ea typeface="Heebo"/>
                <a:cs typeface="Heebo"/>
                <a:sym typeface="Heebo"/>
              </a:rPr>
              <a:t>Work closely one-on-one with each individual to Identify specific individualized health care needs.</a:t>
            </a:r>
            <a:endParaRPr sz="2700">
              <a:latin typeface="Heebo"/>
              <a:ea typeface="Heebo"/>
              <a:cs typeface="Heebo"/>
              <a:sym typeface="Heebo"/>
            </a:endParaRPr>
          </a:p>
        </p:txBody>
      </p:sp>
      <p:sp>
        <p:nvSpPr>
          <p:cNvPr id="1105" name="Google Shape;1105;g2f23b5cd4d1_0_174"/>
          <p:cNvSpPr txBox="1"/>
          <p:nvPr/>
        </p:nvSpPr>
        <p:spPr>
          <a:xfrm>
            <a:off x="3001834" y="6397197"/>
            <a:ext cx="2100600" cy="507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300" b="1">
                <a:solidFill>
                  <a:srgbClr val="000000"/>
                </a:solidFill>
                <a:latin typeface="Heebo"/>
                <a:ea typeface="Heebo"/>
                <a:cs typeface="Heebo"/>
                <a:sym typeface="Heebo"/>
              </a:rPr>
              <a:t>Enrollment</a:t>
            </a:r>
            <a:endParaRPr sz="3300">
              <a:latin typeface="Heebo"/>
              <a:ea typeface="Heebo"/>
              <a:cs typeface="Heebo"/>
              <a:sym typeface="Heebo"/>
            </a:endParaRPr>
          </a:p>
        </p:txBody>
      </p:sp>
      <p:sp>
        <p:nvSpPr>
          <p:cNvPr id="1106" name="Google Shape;1106;g2f23b5cd4d1_0_174"/>
          <p:cNvSpPr txBox="1"/>
          <p:nvPr/>
        </p:nvSpPr>
        <p:spPr>
          <a:xfrm>
            <a:off x="3022650" y="6996153"/>
            <a:ext cx="14740800" cy="1496100"/>
          </a:xfrm>
          <a:prstGeom prst="rect">
            <a:avLst/>
          </a:prstGeom>
          <a:noFill/>
          <a:ln>
            <a:noFill/>
          </a:ln>
        </p:spPr>
        <p:txBody>
          <a:bodyPr spcFirstLastPara="1" wrap="square" lIns="0" tIns="0" rIns="0" bIns="0" anchor="t" anchorCtr="0">
            <a:spAutoFit/>
          </a:bodyPr>
          <a:lstStyle/>
          <a:p>
            <a:pPr marL="0" marR="0" lvl="0" indent="0" algn="l" rtl="0">
              <a:lnSpc>
                <a:spcPct val="130008"/>
              </a:lnSpc>
              <a:spcBef>
                <a:spcPts val="0"/>
              </a:spcBef>
              <a:spcAft>
                <a:spcPts val="0"/>
              </a:spcAft>
              <a:buNone/>
            </a:pPr>
            <a:r>
              <a:rPr lang="en-US" sz="2700">
                <a:solidFill>
                  <a:srgbClr val="000000"/>
                </a:solidFill>
                <a:latin typeface="Heebo"/>
                <a:ea typeface="Heebo"/>
                <a:cs typeface="Heebo"/>
                <a:sym typeface="Heebo"/>
              </a:rPr>
              <a:t>The most appropriate Medicare plan is chosen based on the needs assessment by evaluating major plans available. SGIA will then handle all the paperwork Involved in the enrollment process from submission through approval.</a:t>
            </a:r>
            <a:endParaRPr sz="2700">
              <a:latin typeface="Heebo"/>
              <a:ea typeface="Heebo"/>
              <a:cs typeface="Heebo"/>
              <a:sym typeface="Heebo"/>
            </a:endParaRPr>
          </a:p>
        </p:txBody>
      </p:sp>
      <p:sp>
        <p:nvSpPr>
          <p:cNvPr id="1107" name="Google Shape;1107;g2f23b5cd4d1_0_174"/>
          <p:cNvSpPr txBox="1"/>
          <p:nvPr/>
        </p:nvSpPr>
        <p:spPr>
          <a:xfrm>
            <a:off x="3022750" y="9306103"/>
            <a:ext cx="13348500" cy="415500"/>
          </a:xfrm>
          <a:prstGeom prst="rect">
            <a:avLst/>
          </a:prstGeom>
          <a:noFill/>
          <a:ln>
            <a:noFill/>
          </a:ln>
        </p:spPr>
        <p:txBody>
          <a:bodyPr spcFirstLastPara="1" wrap="square" lIns="0" tIns="0" rIns="0" bIns="0" anchor="t" anchorCtr="0">
            <a:spAutoFit/>
          </a:bodyPr>
          <a:lstStyle/>
          <a:p>
            <a:pPr marL="0" marR="0" lvl="0" indent="0" algn="l" rtl="0">
              <a:lnSpc>
                <a:spcPct val="130008"/>
              </a:lnSpc>
              <a:spcBef>
                <a:spcPts val="0"/>
              </a:spcBef>
              <a:spcAft>
                <a:spcPts val="0"/>
              </a:spcAft>
              <a:buNone/>
            </a:pPr>
            <a:r>
              <a:rPr lang="en-US" sz="2700">
                <a:solidFill>
                  <a:srgbClr val="000000"/>
                </a:solidFill>
                <a:latin typeface="Heebo"/>
                <a:ea typeface="Heebo"/>
                <a:cs typeface="Heebo"/>
                <a:sym typeface="Heebo"/>
              </a:rPr>
              <a:t>SGIA provides assistance with renewals, service issues and continued customer care.</a:t>
            </a:r>
            <a:endParaRPr sz="2700">
              <a:latin typeface="Heebo"/>
              <a:ea typeface="Heebo"/>
              <a:cs typeface="Heebo"/>
              <a:sym typeface="Heebo"/>
            </a:endParaRPr>
          </a:p>
        </p:txBody>
      </p:sp>
      <p:grpSp>
        <p:nvGrpSpPr>
          <p:cNvPr id="1108" name="Google Shape;1108;g2f23b5cd4d1_0_174"/>
          <p:cNvGrpSpPr/>
          <p:nvPr/>
        </p:nvGrpSpPr>
        <p:grpSpPr>
          <a:xfrm>
            <a:off x="4572000" y="840050"/>
            <a:ext cx="9016763" cy="1416304"/>
            <a:chOff x="0" y="-9525"/>
            <a:chExt cx="3728400" cy="805817"/>
          </a:xfrm>
        </p:grpSpPr>
        <p:sp>
          <p:nvSpPr>
            <p:cNvPr id="1109" name="Google Shape;1109;g2f23b5cd4d1_0_174"/>
            <p:cNvSpPr/>
            <p:nvPr/>
          </p:nvSpPr>
          <p:spPr>
            <a:xfrm>
              <a:off x="0" y="0"/>
              <a:ext cx="3728280" cy="796292"/>
            </a:xfrm>
            <a:custGeom>
              <a:avLst/>
              <a:gdLst/>
              <a:ahLst/>
              <a:cxnLst/>
              <a:rect l="l" t="t" r="r" b="b"/>
              <a:pathLst>
                <a:path w="3728280" h="796292" extrusionOk="0">
                  <a:moveTo>
                    <a:pt x="0" y="0"/>
                  </a:moveTo>
                  <a:lnTo>
                    <a:pt x="3728280" y="0"/>
                  </a:lnTo>
                  <a:lnTo>
                    <a:pt x="3728280" y="796292"/>
                  </a:lnTo>
                  <a:lnTo>
                    <a:pt x="0" y="796292"/>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g2f23b5cd4d1_0_174"/>
            <p:cNvSpPr txBox="1"/>
            <p:nvPr/>
          </p:nvSpPr>
          <p:spPr>
            <a:xfrm>
              <a:off x="0" y="-9525"/>
              <a:ext cx="3728400" cy="805800"/>
            </a:xfrm>
            <a:prstGeom prst="rect">
              <a:avLst/>
            </a:prstGeom>
            <a:solidFill>
              <a:srgbClr val="527653"/>
            </a:solidFill>
            <a:ln>
              <a:noFill/>
            </a:ln>
          </p:spPr>
          <p:txBody>
            <a:bodyPr spcFirstLastPara="1" wrap="square" lIns="50800" tIns="50800" rIns="50800" bIns="50800" anchor="ctr" anchorCtr="0">
              <a:noAutofit/>
            </a:bodyPr>
            <a:lstStyle/>
            <a:p>
              <a:pPr marL="0" marR="0" lvl="0" indent="0" algn="ctr" rtl="0">
                <a:lnSpc>
                  <a:spcPct val="15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111" name="Google Shape;1111;g2f23b5cd4d1_0_174"/>
          <p:cNvSpPr txBox="1"/>
          <p:nvPr/>
        </p:nvSpPr>
        <p:spPr>
          <a:xfrm>
            <a:off x="5849238" y="1151888"/>
            <a:ext cx="6589500" cy="792600"/>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5150">
                <a:solidFill>
                  <a:srgbClr val="FFFFFF"/>
                </a:solidFill>
                <a:latin typeface="Heebo"/>
                <a:ea typeface="Heebo"/>
                <a:cs typeface="Heebo"/>
                <a:sym typeface="Heebo"/>
              </a:rPr>
              <a:t>The </a:t>
            </a:r>
            <a:r>
              <a:rPr lang="en-US" sz="5150" b="1">
                <a:solidFill>
                  <a:srgbClr val="FFFFFF"/>
                </a:solidFill>
                <a:latin typeface="Heebo"/>
                <a:ea typeface="Heebo"/>
                <a:cs typeface="Heebo"/>
                <a:sym typeface="Heebo"/>
              </a:rPr>
              <a:t>SGIA</a:t>
            </a:r>
            <a:r>
              <a:rPr lang="en-US" sz="5150">
                <a:solidFill>
                  <a:srgbClr val="FFFFFF"/>
                </a:solidFill>
                <a:latin typeface="Heebo"/>
                <a:ea typeface="Heebo"/>
                <a:cs typeface="Heebo"/>
                <a:sym typeface="Heebo"/>
              </a:rPr>
              <a:t> </a:t>
            </a:r>
            <a:r>
              <a:rPr lang="en-US" sz="5150" b="1">
                <a:solidFill>
                  <a:srgbClr val="FFFFFF"/>
                </a:solidFill>
                <a:latin typeface="Heebo"/>
                <a:ea typeface="Heebo"/>
                <a:cs typeface="Heebo"/>
                <a:sym typeface="Heebo"/>
              </a:rPr>
              <a:t>Process</a:t>
            </a:r>
            <a:endParaRPr sz="5150">
              <a:latin typeface="Heebo"/>
              <a:ea typeface="Heebo"/>
              <a:cs typeface="Heebo"/>
              <a:sym typeface="Heebo"/>
            </a:endParaRPr>
          </a:p>
        </p:txBody>
      </p:sp>
      <p:sp>
        <p:nvSpPr>
          <p:cNvPr id="1112" name="Google Shape;1112;g2f23b5cd4d1_0_174"/>
          <p:cNvSpPr/>
          <p:nvPr/>
        </p:nvSpPr>
        <p:spPr>
          <a:xfrm>
            <a:off x="-355718" y="-1291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g2f23b5cd4d1_0_174"/>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grpSp>
        <p:nvGrpSpPr>
          <p:cNvPr id="1018" name="Google Shape;1018;g2f23b5cd4d1_0_97"/>
          <p:cNvGrpSpPr/>
          <p:nvPr/>
        </p:nvGrpSpPr>
        <p:grpSpPr>
          <a:xfrm>
            <a:off x="0" y="-17650"/>
            <a:ext cx="18288369" cy="519542"/>
            <a:chOff x="0" y="-28575"/>
            <a:chExt cx="6674100" cy="841500"/>
          </a:xfrm>
        </p:grpSpPr>
        <p:sp>
          <p:nvSpPr>
            <p:cNvPr id="1019" name="Google Shape;1019;g2f23b5cd4d1_0_97"/>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0" name="Google Shape;1020;g2f23b5cd4d1_0_97"/>
            <p:cNvSpPr txBox="1"/>
            <p:nvPr/>
          </p:nvSpPr>
          <p:spPr>
            <a:xfrm>
              <a:off x="0" y="-28575"/>
              <a:ext cx="66741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021" name="Google Shape;1021;g2f23b5cd4d1_0_97"/>
          <p:cNvSpPr/>
          <p:nvPr/>
        </p:nvSpPr>
        <p:spPr>
          <a:xfrm>
            <a:off x="-355718" y="-1291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2" name="Google Shape;1022;g2f23b5cd4d1_0_97"/>
          <p:cNvSpPr/>
          <p:nvPr/>
        </p:nvSpPr>
        <p:spPr>
          <a:xfrm>
            <a:off x="4836149" y="8960276"/>
            <a:ext cx="8615692" cy="793395"/>
          </a:xfrm>
          <a:custGeom>
            <a:avLst/>
            <a:gdLst/>
            <a:ahLst/>
            <a:cxnLst/>
            <a:rect l="l" t="t" r="r" b="b"/>
            <a:pathLst>
              <a:path w="7904305" h="721268" extrusionOk="0">
                <a:moveTo>
                  <a:pt x="0" y="0"/>
                </a:moveTo>
                <a:lnTo>
                  <a:pt x="7904305" y="0"/>
                </a:lnTo>
                <a:lnTo>
                  <a:pt x="7904305" y="721268"/>
                </a:lnTo>
                <a:lnTo>
                  <a:pt x="0" y="721268"/>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23" name="Google Shape;1023;g2f23b5cd4d1_0_97"/>
          <p:cNvGrpSpPr/>
          <p:nvPr/>
        </p:nvGrpSpPr>
        <p:grpSpPr>
          <a:xfrm>
            <a:off x="4953237" y="4974925"/>
            <a:ext cx="8384961" cy="4071069"/>
            <a:chOff x="0" y="-19050"/>
            <a:chExt cx="1903942" cy="1004136"/>
          </a:xfrm>
        </p:grpSpPr>
        <p:sp>
          <p:nvSpPr>
            <p:cNvPr id="1024" name="Google Shape;1024;g2f23b5cd4d1_0_97"/>
            <p:cNvSpPr/>
            <p:nvPr/>
          </p:nvSpPr>
          <p:spPr>
            <a:xfrm>
              <a:off x="0" y="0"/>
              <a:ext cx="1903942" cy="985086"/>
            </a:xfrm>
            <a:custGeom>
              <a:avLst/>
              <a:gdLst/>
              <a:ahLst/>
              <a:cxnLst/>
              <a:rect l="l" t="t" r="r" b="b"/>
              <a:pathLst>
                <a:path w="1903942" h="985086" extrusionOk="0">
                  <a:moveTo>
                    <a:pt x="52528" y="0"/>
                  </a:moveTo>
                  <a:lnTo>
                    <a:pt x="1851414" y="0"/>
                  </a:lnTo>
                  <a:cubicBezTo>
                    <a:pt x="1880425" y="0"/>
                    <a:pt x="1903942" y="23517"/>
                    <a:pt x="1903942" y="52528"/>
                  </a:cubicBezTo>
                  <a:lnTo>
                    <a:pt x="1903942" y="932558"/>
                  </a:lnTo>
                  <a:cubicBezTo>
                    <a:pt x="1903942" y="946489"/>
                    <a:pt x="1898408" y="959850"/>
                    <a:pt x="1888557" y="969701"/>
                  </a:cubicBezTo>
                  <a:cubicBezTo>
                    <a:pt x="1878706" y="979551"/>
                    <a:pt x="1865346" y="985086"/>
                    <a:pt x="1851414" y="985086"/>
                  </a:cubicBezTo>
                  <a:lnTo>
                    <a:pt x="52528" y="985086"/>
                  </a:lnTo>
                  <a:cubicBezTo>
                    <a:pt x="23517" y="985086"/>
                    <a:pt x="0" y="961568"/>
                    <a:pt x="0" y="932558"/>
                  </a:cubicBezTo>
                  <a:lnTo>
                    <a:pt x="0" y="52528"/>
                  </a:lnTo>
                  <a:cubicBezTo>
                    <a:pt x="0" y="38596"/>
                    <a:pt x="5534" y="25236"/>
                    <a:pt x="15385" y="15385"/>
                  </a:cubicBezTo>
                  <a:cubicBezTo>
                    <a:pt x="25236" y="5534"/>
                    <a:pt x="38596" y="0"/>
                    <a:pt x="52528"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5" name="Google Shape;1025;g2f23b5cd4d1_0_97"/>
            <p:cNvSpPr txBox="1"/>
            <p:nvPr/>
          </p:nvSpPr>
          <p:spPr>
            <a:xfrm>
              <a:off x="0" y="-19050"/>
              <a:ext cx="1903800" cy="1004100"/>
            </a:xfrm>
            <a:prstGeom prst="rect">
              <a:avLst/>
            </a:prstGeom>
            <a:noFill/>
            <a:ln>
              <a:noFill/>
            </a:ln>
          </p:spPr>
          <p:txBody>
            <a:bodyPr spcFirstLastPara="1" wrap="square" lIns="52800" tIns="52800" rIns="52800" bIns="52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026" name="Google Shape;1026;g2f23b5cd4d1_0_97"/>
          <p:cNvSpPr txBox="1"/>
          <p:nvPr/>
        </p:nvSpPr>
        <p:spPr>
          <a:xfrm>
            <a:off x="5444269" y="5534294"/>
            <a:ext cx="7402800" cy="3117600"/>
          </a:xfrm>
          <a:prstGeom prst="rect">
            <a:avLst/>
          </a:prstGeom>
          <a:noFill/>
          <a:ln>
            <a:noFill/>
          </a:ln>
        </p:spPr>
        <p:txBody>
          <a:bodyPr spcFirstLastPara="1" wrap="square" lIns="0" tIns="0" rIns="0" bIns="0" anchor="t" anchorCtr="0">
            <a:spAutoFit/>
          </a:bodyPr>
          <a:lstStyle/>
          <a:p>
            <a:pPr marL="0" marR="0" lvl="0" indent="0" algn="ctr" rtl="0">
              <a:lnSpc>
                <a:spcPct val="130036"/>
              </a:lnSpc>
              <a:spcBef>
                <a:spcPts val="0"/>
              </a:spcBef>
              <a:spcAft>
                <a:spcPts val="0"/>
              </a:spcAft>
              <a:buNone/>
            </a:pPr>
            <a:r>
              <a:rPr lang="en-US" sz="2700">
                <a:solidFill>
                  <a:srgbClr val="FFFFFF"/>
                </a:solidFill>
                <a:latin typeface="Heebo"/>
                <a:ea typeface="Heebo"/>
                <a:cs typeface="Heebo"/>
                <a:sym typeface="Heebo"/>
              </a:rPr>
              <a:t>We understand that your needs are unique. </a:t>
            </a:r>
            <a:r>
              <a:rPr lang="en-US" sz="2700" b="1">
                <a:solidFill>
                  <a:srgbClr val="FFFFFF"/>
                </a:solidFill>
                <a:latin typeface="Heebo"/>
                <a:ea typeface="Heebo"/>
                <a:cs typeface="Heebo"/>
                <a:sym typeface="Heebo"/>
              </a:rPr>
              <a:t>Cost-savings</a:t>
            </a:r>
            <a:r>
              <a:rPr lang="en-US" sz="2700">
                <a:solidFill>
                  <a:srgbClr val="FFFFFF"/>
                </a:solidFill>
                <a:latin typeface="Heebo"/>
                <a:ea typeface="Heebo"/>
                <a:cs typeface="Heebo"/>
                <a:sym typeface="Heebo"/>
              </a:rPr>
              <a:t> is achieved through an </a:t>
            </a:r>
            <a:r>
              <a:rPr lang="en-US" sz="2700" b="1">
                <a:solidFill>
                  <a:srgbClr val="FFFFFF"/>
                </a:solidFill>
                <a:latin typeface="Heebo"/>
                <a:ea typeface="Heebo"/>
                <a:cs typeface="Heebo"/>
                <a:sym typeface="Heebo"/>
              </a:rPr>
              <a:t>in-depth review</a:t>
            </a:r>
            <a:r>
              <a:rPr lang="en-US" sz="2700">
                <a:solidFill>
                  <a:srgbClr val="FFFFFF"/>
                </a:solidFill>
                <a:latin typeface="Heebo"/>
                <a:ea typeface="Heebo"/>
                <a:cs typeface="Heebo"/>
                <a:sym typeface="Heebo"/>
              </a:rPr>
              <a:t> of current and projected needs, doctor and hospital accessibility, prescription medication data &amp; any additional relevant information.</a:t>
            </a:r>
            <a:endParaRPr sz="2700">
              <a:latin typeface="Heebo"/>
              <a:ea typeface="Heebo"/>
              <a:cs typeface="Heebo"/>
              <a:sym typeface="Heebo"/>
            </a:endParaRPr>
          </a:p>
        </p:txBody>
      </p:sp>
      <p:grpSp>
        <p:nvGrpSpPr>
          <p:cNvPr id="1027" name="Google Shape;1027;g2f23b5cd4d1_0_97"/>
          <p:cNvGrpSpPr/>
          <p:nvPr/>
        </p:nvGrpSpPr>
        <p:grpSpPr>
          <a:xfrm>
            <a:off x="3989925" y="911922"/>
            <a:ext cx="10262421" cy="1416304"/>
            <a:chOff x="0" y="-9525"/>
            <a:chExt cx="3728400" cy="805817"/>
          </a:xfrm>
        </p:grpSpPr>
        <p:sp>
          <p:nvSpPr>
            <p:cNvPr id="1028" name="Google Shape;1028;g2f23b5cd4d1_0_97"/>
            <p:cNvSpPr/>
            <p:nvPr/>
          </p:nvSpPr>
          <p:spPr>
            <a:xfrm>
              <a:off x="0" y="0"/>
              <a:ext cx="3728280" cy="796292"/>
            </a:xfrm>
            <a:custGeom>
              <a:avLst/>
              <a:gdLst/>
              <a:ahLst/>
              <a:cxnLst/>
              <a:rect l="l" t="t" r="r" b="b"/>
              <a:pathLst>
                <a:path w="3728280" h="796292" extrusionOk="0">
                  <a:moveTo>
                    <a:pt x="0" y="0"/>
                  </a:moveTo>
                  <a:lnTo>
                    <a:pt x="3728280" y="0"/>
                  </a:lnTo>
                  <a:lnTo>
                    <a:pt x="3728280" y="796292"/>
                  </a:lnTo>
                  <a:lnTo>
                    <a:pt x="0" y="79629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9" name="Google Shape;1029;g2f23b5cd4d1_0_97"/>
            <p:cNvSpPr txBox="1"/>
            <p:nvPr/>
          </p:nvSpPr>
          <p:spPr>
            <a:xfrm>
              <a:off x="0" y="-9525"/>
              <a:ext cx="3728400" cy="805800"/>
            </a:xfrm>
            <a:prstGeom prst="rect">
              <a:avLst/>
            </a:prstGeom>
            <a:solidFill>
              <a:srgbClr val="CEA660"/>
            </a:solidFill>
            <a:ln>
              <a:noFill/>
            </a:ln>
          </p:spPr>
          <p:txBody>
            <a:bodyPr spcFirstLastPara="1" wrap="square" lIns="50800" tIns="50800" rIns="50800" bIns="50800" anchor="ctr" anchorCtr="0">
              <a:noAutofit/>
            </a:bodyPr>
            <a:lstStyle/>
            <a:p>
              <a:pPr marL="0" marR="0" lvl="0" indent="0" algn="ctr" rtl="0">
                <a:lnSpc>
                  <a:spcPct val="15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030" name="Google Shape;1030;g2f23b5cd4d1_0_97"/>
          <p:cNvSpPr/>
          <p:nvPr/>
        </p:nvSpPr>
        <p:spPr>
          <a:xfrm rot="-5400000">
            <a:off x="7157414" y="2834722"/>
            <a:ext cx="3976615" cy="8430592"/>
          </a:xfrm>
          <a:custGeom>
            <a:avLst/>
            <a:gdLst/>
            <a:ahLst/>
            <a:cxnLst/>
            <a:rect l="l" t="t" r="r" b="b"/>
            <a:pathLst>
              <a:path w="3966698" h="7716789" extrusionOk="0">
                <a:moveTo>
                  <a:pt x="3966698" y="7716789"/>
                </a:moveTo>
                <a:lnTo>
                  <a:pt x="0" y="7716789"/>
                </a:lnTo>
                <a:lnTo>
                  <a:pt x="0" y="0"/>
                </a:lnTo>
                <a:lnTo>
                  <a:pt x="3966698" y="0"/>
                </a:lnTo>
                <a:lnTo>
                  <a:pt x="3966698" y="7716789"/>
                </a:lnTo>
                <a:close/>
              </a:path>
            </a:pathLst>
          </a:custGeom>
          <a:blipFill rotWithShape="1">
            <a:blip r:embed="rId5" cstate="screen">
              <a:alphaModFix amt="32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31" name="Google Shape;1031;g2f23b5cd4d1_0_97"/>
          <p:cNvSpPr txBox="1"/>
          <p:nvPr/>
        </p:nvSpPr>
        <p:spPr>
          <a:xfrm>
            <a:off x="4502790" y="1219436"/>
            <a:ext cx="9236700" cy="792600"/>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5150" b="1" dirty="0">
                <a:solidFill>
                  <a:srgbClr val="FFFFFF"/>
                </a:solidFill>
                <a:latin typeface="Heebo"/>
                <a:ea typeface="Heebo"/>
                <a:cs typeface="Heebo"/>
                <a:sym typeface="Heebo"/>
              </a:rPr>
              <a:t>Needs Assessment </a:t>
            </a:r>
            <a:r>
              <a:rPr lang="en-US" sz="5150" dirty="0">
                <a:solidFill>
                  <a:srgbClr val="FFFFFF"/>
                </a:solidFill>
                <a:latin typeface="Heebo"/>
                <a:ea typeface="Heebo"/>
                <a:cs typeface="Heebo"/>
                <a:sym typeface="Heebo"/>
              </a:rPr>
              <a:t>Overview</a:t>
            </a:r>
            <a:endParaRPr sz="5150" dirty="0">
              <a:latin typeface="Heebo"/>
              <a:ea typeface="Heebo"/>
              <a:cs typeface="Heebo"/>
              <a:sym typeface="Heebo"/>
            </a:endParaRPr>
          </a:p>
        </p:txBody>
      </p:sp>
      <p:sp>
        <p:nvSpPr>
          <p:cNvPr id="1032" name="Google Shape;1032;g2f23b5cd4d1_0_97"/>
          <p:cNvSpPr txBox="1"/>
          <p:nvPr/>
        </p:nvSpPr>
        <p:spPr>
          <a:xfrm>
            <a:off x="1030649" y="3100315"/>
            <a:ext cx="16226700" cy="1416300"/>
          </a:xfrm>
          <a:prstGeom prst="rect">
            <a:avLst/>
          </a:prstGeom>
          <a:noFill/>
          <a:ln>
            <a:noFill/>
          </a:ln>
        </p:spPr>
        <p:txBody>
          <a:bodyPr spcFirstLastPara="1" wrap="square" lIns="0" tIns="0" rIns="0" bIns="0" anchor="t" anchorCtr="0">
            <a:spAutoFit/>
          </a:bodyPr>
          <a:lstStyle/>
          <a:p>
            <a:pPr marL="0" marR="0" lvl="0" indent="0" algn="ctr" rtl="0">
              <a:lnSpc>
                <a:spcPct val="130014"/>
              </a:lnSpc>
              <a:spcBef>
                <a:spcPts val="0"/>
              </a:spcBef>
              <a:spcAft>
                <a:spcPts val="0"/>
              </a:spcAft>
              <a:buNone/>
            </a:pPr>
            <a:r>
              <a:rPr lang="en-US" sz="4000">
                <a:solidFill>
                  <a:srgbClr val="000000"/>
                </a:solidFill>
                <a:latin typeface="Heebo"/>
                <a:ea typeface="Heebo"/>
                <a:cs typeface="Heebo"/>
                <a:sym typeface="Heebo"/>
              </a:rPr>
              <a:t>SGIA provides </a:t>
            </a:r>
            <a:r>
              <a:rPr lang="en-US" sz="4000" b="1">
                <a:solidFill>
                  <a:srgbClr val="000000"/>
                </a:solidFill>
                <a:latin typeface="Heebo"/>
                <a:ea typeface="Heebo"/>
                <a:cs typeface="Heebo"/>
                <a:sym typeface="Heebo"/>
              </a:rPr>
              <a:t>expert, unbiased, personalized</a:t>
            </a:r>
            <a:r>
              <a:rPr lang="en-US" sz="4000">
                <a:solidFill>
                  <a:srgbClr val="000000"/>
                </a:solidFill>
                <a:latin typeface="Heebo"/>
                <a:ea typeface="Heebo"/>
                <a:cs typeface="Heebo"/>
                <a:sym typeface="Heebo"/>
              </a:rPr>
              <a:t> assistance to find the plan that best fits each individual’s needs. </a:t>
            </a:r>
            <a:endParaRPr sz="4000">
              <a:latin typeface="Heebo"/>
              <a:ea typeface="Heebo"/>
              <a:cs typeface="Heebo"/>
              <a:sym typeface="Heebo"/>
            </a:endParaRPr>
          </a:p>
        </p:txBody>
      </p:sp>
      <p:sp>
        <p:nvSpPr>
          <p:cNvPr id="1033" name="Google Shape;1033;g2f23b5cd4d1_0_97"/>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grpSp>
        <p:nvGrpSpPr>
          <p:cNvPr id="1038" name="Google Shape;1038;g2f23b5cd4d1_0_149"/>
          <p:cNvGrpSpPr/>
          <p:nvPr/>
        </p:nvGrpSpPr>
        <p:grpSpPr>
          <a:xfrm>
            <a:off x="1" y="-17642"/>
            <a:ext cx="18288369" cy="519542"/>
            <a:chOff x="0" y="-28575"/>
            <a:chExt cx="6674100" cy="841500"/>
          </a:xfrm>
        </p:grpSpPr>
        <p:sp>
          <p:nvSpPr>
            <p:cNvPr id="1039" name="Google Shape;1039;g2f23b5cd4d1_0_149"/>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0" name="Google Shape;1040;g2f23b5cd4d1_0_149"/>
            <p:cNvSpPr txBox="1"/>
            <p:nvPr/>
          </p:nvSpPr>
          <p:spPr>
            <a:xfrm>
              <a:off x="0" y="-28575"/>
              <a:ext cx="6674100" cy="8415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041" name="Google Shape;1041;g2f23b5cd4d1_0_149"/>
          <p:cNvSpPr/>
          <p:nvPr/>
        </p:nvSpPr>
        <p:spPr>
          <a:xfrm>
            <a:off x="-355718" y="-1291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2" name="Google Shape;1042;g2f23b5cd4d1_0_149"/>
          <p:cNvSpPr txBox="1"/>
          <p:nvPr/>
        </p:nvSpPr>
        <p:spPr>
          <a:xfrm>
            <a:off x="9139238" y="4926330"/>
            <a:ext cx="9600" cy="27720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1043" name="Google Shape;1043;g2f23b5cd4d1_0_149"/>
          <p:cNvSpPr txBox="1"/>
          <p:nvPr/>
        </p:nvSpPr>
        <p:spPr>
          <a:xfrm>
            <a:off x="680850" y="3018338"/>
            <a:ext cx="16926300" cy="800400"/>
          </a:xfrm>
          <a:prstGeom prst="rect">
            <a:avLst/>
          </a:prstGeom>
          <a:noFill/>
          <a:ln>
            <a:noFill/>
          </a:ln>
        </p:spPr>
        <p:txBody>
          <a:bodyPr spcFirstLastPara="1" wrap="square" lIns="91425" tIns="91425" rIns="91425" bIns="91425" anchor="t" anchorCtr="0">
            <a:spAutoFit/>
          </a:bodyPr>
          <a:lstStyle/>
          <a:p>
            <a:pPr marL="0" lvl="0" indent="0" algn="ctr" rtl="0">
              <a:lnSpc>
                <a:spcPct val="130011"/>
              </a:lnSpc>
              <a:spcBef>
                <a:spcPts val="0"/>
              </a:spcBef>
              <a:spcAft>
                <a:spcPts val="0"/>
              </a:spcAft>
              <a:buNone/>
            </a:pPr>
            <a:r>
              <a:rPr lang="en-US" sz="4000" b="1">
                <a:solidFill>
                  <a:schemeClr val="dk1"/>
                </a:solidFill>
                <a:latin typeface="Heebo"/>
                <a:ea typeface="Heebo"/>
                <a:cs typeface="Heebo"/>
                <a:sym typeface="Heebo"/>
              </a:rPr>
              <a:t>Some items that may be reviewed during a needs assessment include</a:t>
            </a:r>
            <a:endParaRPr sz="4000">
              <a:solidFill>
                <a:schemeClr val="dk1"/>
              </a:solidFill>
              <a:latin typeface="Heebo"/>
              <a:ea typeface="Heebo"/>
              <a:cs typeface="Heebo"/>
              <a:sym typeface="Heebo"/>
            </a:endParaRPr>
          </a:p>
        </p:txBody>
      </p:sp>
      <p:sp>
        <p:nvSpPr>
          <p:cNvPr id="1044" name="Google Shape;1044;g2f23b5cd4d1_0_149"/>
          <p:cNvSpPr txBox="1"/>
          <p:nvPr/>
        </p:nvSpPr>
        <p:spPr>
          <a:xfrm>
            <a:off x="3121458" y="4383425"/>
            <a:ext cx="12048900" cy="4922700"/>
          </a:xfrm>
          <a:prstGeom prst="rect">
            <a:avLst/>
          </a:prstGeom>
          <a:noFill/>
          <a:ln>
            <a:noFill/>
          </a:ln>
        </p:spPr>
        <p:txBody>
          <a:bodyPr spcFirstLastPara="1" wrap="square" lIns="91425" tIns="91425" rIns="91425" bIns="91425" anchor="t" anchorCtr="0">
            <a:spAutoFit/>
          </a:bodyPr>
          <a:lstStyle/>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What is your current coverage level and cost?</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How often do you visit your primary care physician?</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How often do you visit your specialists?</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Do you anticipate being admitted to the hospital?</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What medications do you regularly take?</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Do you have any health conditions that might impact your needs?</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Do you travel extensively or reside in another location for part of the year?</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Do you have specific providers that you want to seek care from?</a:t>
            </a:r>
            <a:endParaRPr sz="2700">
              <a:solidFill>
                <a:schemeClr val="dk1"/>
              </a:solidFill>
              <a:latin typeface="Heebo"/>
              <a:ea typeface="Heebo"/>
              <a:cs typeface="Heebo"/>
              <a:sym typeface="Heebo"/>
            </a:endParaRPr>
          </a:p>
          <a:p>
            <a:pPr marL="499408" lvl="1" indent="-274279" algn="ctr" rtl="0">
              <a:lnSpc>
                <a:spcPct val="130004"/>
              </a:lnSpc>
              <a:spcBef>
                <a:spcPts val="0"/>
              </a:spcBef>
              <a:spcAft>
                <a:spcPts val="0"/>
              </a:spcAft>
              <a:buClr>
                <a:schemeClr val="dk1"/>
              </a:buClr>
              <a:buSzPts val="2700"/>
              <a:buFont typeface="Heebo"/>
              <a:buChar char="•"/>
            </a:pPr>
            <a:r>
              <a:rPr lang="en-US" sz="2700">
                <a:solidFill>
                  <a:schemeClr val="dk1"/>
                </a:solidFill>
                <a:latin typeface="Heebo"/>
                <a:ea typeface="Heebo"/>
                <a:cs typeface="Heebo"/>
                <a:sym typeface="Heebo"/>
              </a:rPr>
              <a:t>What is your health care budget?</a:t>
            </a:r>
            <a:endParaRPr sz="2700">
              <a:latin typeface="Heebo"/>
              <a:ea typeface="Heebo"/>
              <a:cs typeface="Heebo"/>
              <a:sym typeface="Heebo"/>
            </a:endParaRPr>
          </a:p>
        </p:txBody>
      </p:sp>
      <p:grpSp>
        <p:nvGrpSpPr>
          <p:cNvPr id="1045" name="Google Shape;1045;g2f23b5cd4d1_0_149"/>
          <p:cNvGrpSpPr/>
          <p:nvPr/>
        </p:nvGrpSpPr>
        <p:grpSpPr>
          <a:xfrm>
            <a:off x="3989925" y="911922"/>
            <a:ext cx="10262421" cy="1416304"/>
            <a:chOff x="0" y="-9525"/>
            <a:chExt cx="3728400" cy="805817"/>
          </a:xfrm>
        </p:grpSpPr>
        <p:sp>
          <p:nvSpPr>
            <p:cNvPr id="1046" name="Google Shape;1046;g2f23b5cd4d1_0_149"/>
            <p:cNvSpPr/>
            <p:nvPr/>
          </p:nvSpPr>
          <p:spPr>
            <a:xfrm>
              <a:off x="0" y="0"/>
              <a:ext cx="3728280" cy="796292"/>
            </a:xfrm>
            <a:custGeom>
              <a:avLst/>
              <a:gdLst/>
              <a:ahLst/>
              <a:cxnLst/>
              <a:rect l="l" t="t" r="r" b="b"/>
              <a:pathLst>
                <a:path w="3728280" h="796292" extrusionOk="0">
                  <a:moveTo>
                    <a:pt x="0" y="0"/>
                  </a:moveTo>
                  <a:lnTo>
                    <a:pt x="3728280" y="0"/>
                  </a:lnTo>
                  <a:lnTo>
                    <a:pt x="3728280" y="796292"/>
                  </a:lnTo>
                  <a:lnTo>
                    <a:pt x="0" y="79629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7" name="Google Shape;1047;g2f23b5cd4d1_0_149"/>
            <p:cNvSpPr txBox="1"/>
            <p:nvPr/>
          </p:nvSpPr>
          <p:spPr>
            <a:xfrm>
              <a:off x="0" y="-9525"/>
              <a:ext cx="3728400" cy="805800"/>
            </a:xfrm>
            <a:prstGeom prst="rect">
              <a:avLst/>
            </a:prstGeom>
            <a:solidFill>
              <a:srgbClr val="CEA660"/>
            </a:solidFill>
            <a:ln>
              <a:noFill/>
            </a:ln>
          </p:spPr>
          <p:txBody>
            <a:bodyPr spcFirstLastPara="1" wrap="square" lIns="50800" tIns="50800" rIns="50800" bIns="50800" anchor="ctr" anchorCtr="0">
              <a:noAutofit/>
            </a:bodyPr>
            <a:lstStyle/>
            <a:p>
              <a:pPr marL="0" marR="0" lvl="0" indent="0" algn="ctr" rtl="0">
                <a:lnSpc>
                  <a:spcPct val="15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048" name="Google Shape;1048;g2f23b5cd4d1_0_149"/>
          <p:cNvSpPr txBox="1"/>
          <p:nvPr/>
        </p:nvSpPr>
        <p:spPr>
          <a:xfrm>
            <a:off x="4502790" y="1219436"/>
            <a:ext cx="9236700" cy="792600"/>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5150" b="1" dirty="0">
                <a:solidFill>
                  <a:srgbClr val="FFFFFF"/>
                </a:solidFill>
                <a:latin typeface="Heebo"/>
                <a:ea typeface="Heebo"/>
                <a:cs typeface="Heebo"/>
                <a:sym typeface="Heebo"/>
              </a:rPr>
              <a:t>Needs Assessment </a:t>
            </a:r>
            <a:r>
              <a:rPr lang="en-US" sz="5150" dirty="0">
                <a:solidFill>
                  <a:srgbClr val="FFFFFF"/>
                </a:solidFill>
                <a:latin typeface="Heebo"/>
                <a:ea typeface="Heebo"/>
                <a:cs typeface="Heebo"/>
                <a:sym typeface="Heebo"/>
              </a:rPr>
              <a:t>Overview</a:t>
            </a:r>
            <a:endParaRPr sz="5150" dirty="0">
              <a:latin typeface="Heebo"/>
              <a:ea typeface="Heebo"/>
              <a:cs typeface="Heebo"/>
              <a:sym typeface="Heebo"/>
            </a:endParaRPr>
          </a:p>
        </p:txBody>
      </p:sp>
      <p:sp>
        <p:nvSpPr>
          <p:cNvPr id="1049" name="Google Shape;1049;g2f23b5cd4d1_0_149"/>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grpSp>
        <p:nvGrpSpPr>
          <p:cNvPr id="920" name="Google Shape;920;p26"/>
          <p:cNvGrpSpPr/>
          <p:nvPr/>
        </p:nvGrpSpPr>
        <p:grpSpPr>
          <a:xfrm>
            <a:off x="1" y="-23819"/>
            <a:ext cx="18288000" cy="525604"/>
            <a:chOff x="0" y="-28575"/>
            <a:chExt cx="6674038" cy="841375"/>
          </a:xfrm>
        </p:grpSpPr>
        <p:sp>
          <p:nvSpPr>
            <p:cNvPr id="921" name="Google Shape;921;p26"/>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2" name="Google Shape;922;p26"/>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3" name="Google Shape;923;p26"/>
          <p:cNvGrpSpPr/>
          <p:nvPr/>
        </p:nvGrpSpPr>
        <p:grpSpPr>
          <a:xfrm rot="-5400000">
            <a:off x="5616761" y="-5719726"/>
            <a:ext cx="2056837" cy="13496310"/>
            <a:chOff x="0" y="-28575"/>
            <a:chExt cx="816594" cy="3982152"/>
          </a:xfrm>
        </p:grpSpPr>
        <p:sp>
          <p:nvSpPr>
            <p:cNvPr id="924" name="Google Shape;924;p26"/>
            <p:cNvSpPr/>
            <p:nvPr/>
          </p:nvSpPr>
          <p:spPr>
            <a:xfrm>
              <a:off x="0" y="0"/>
              <a:ext cx="816594" cy="3953577"/>
            </a:xfrm>
            <a:custGeom>
              <a:avLst/>
              <a:gdLst/>
              <a:ahLst/>
              <a:cxnLst/>
              <a:rect l="l" t="t" r="r" b="b"/>
              <a:pathLst>
                <a:path w="816594" h="3953577" extrusionOk="0">
                  <a:moveTo>
                    <a:pt x="0" y="0"/>
                  </a:moveTo>
                  <a:lnTo>
                    <a:pt x="816594" y="0"/>
                  </a:lnTo>
                  <a:lnTo>
                    <a:pt x="816594" y="3953577"/>
                  </a:lnTo>
                  <a:lnTo>
                    <a:pt x="0" y="3953577"/>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5" name="Google Shape;925;p26"/>
            <p:cNvSpPr txBox="1"/>
            <p:nvPr/>
          </p:nvSpPr>
          <p:spPr>
            <a:xfrm>
              <a:off x="0" y="-28575"/>
              <a:ext cx="816594" cy="3982152"/>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926" name="Google Shape;926;p26"/>
          <p:cNvSpPr/>
          <p:nvPr/>
        </p:nvSpPr>
        <p:spPr>
          <a:xfrm rot="-5400000">
            <a:off x="6365012" y="-4971597"/>
            <a:ext cx="2057184" cy="11999709"/>
          </a:xfrm>
          <a:custGeom>
            <a:avLst/>
            <a:gdLst/>
            <a:ahLst/>
            <a:cxnLst/>
            <a:rect l="l" t="t" r="r" b="b"/>
            <a:pathLst>
              <a:path w="2827745" h="11999709" extrusionOk="0">
                <a:moveTo>
                  <a:pt x="2827745" y="11999709"/>
                </a:moveTo>
                <a:lnTo>
                  <a:pt x="0" y="11999709"/>
                </a:lnTo>
                <a:lnTo>
                  <a:pt x="0" y="0"/>
                </a:lnTo>
                <a:lnTo>
                  <a:pt x="2827745" y="0"/>
                </a:lnTo>
                <a:lnTo>
                  <a:pt x="2827745" y="11999709"/>
                </a:lnTo>
                <a:close/>
              </a:path>
            </a:pathLst>
          </a:custGeom>
          <a:blipFill rotWithShape="1">
            <a:blip r:embed="rId3" cstate="screen">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27" name="Google Shape;927;p26"/>
          <p:cNvGrpSpPr/>
          <p:nvPr/>
        </p:nvGrpSpPr>
        <p:grpSpPr>
          <a:xfrm>
            <a:off x="346425" y="312517"/>
            <a:ext cx="111351" cy="1182858"/>
            <a:chOff x="0" y="-28575"/>
            <a:chExt cx="29145" cy="520968"/>
          </a:xfrm>
        </p:grpSpPr>
        <p:sp>
          <p:nvSpPr>
            <p:cNvPr id="928" name="Google Shape;928;p26"/>
            <p:cNvSpPr/>
            <p:nvPr/>
          </p:nvSpPr>
          <p:spPr>
            <a:xfrm>
              <a:off x="0" y="0"/>
              <a:ext cx="29145" cy="492393"/>
            </a:xfrm>
            <a:custGeom>
              <a:avLst/>
              <a:gdLst/>
              <a:ahLst/>
              <a:cxnLst/>
              <a:rect l="l" t="t" r="r" b="b"/>
              <a:pathLst>
                <a:path w="29145" h="492393" extrusionOk="0">
                  <a:moveTo>
                    <a:pt x="0" y="0"/>
                  </a:moveTo>
                  <a:lnTo>
                    <a:pt x="29145" y="0"/>
                  </a:lnTo>
                  <a:lnTo>
                    <a:pt x="29145" y="492393"/>
                  </a:lnTo>
                  <a:lnTo>
                    <a:pt x="0" y="492393"/>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9" name="Google Shape;929;p26"/>
            <p:cNvSpPr txBox="1"/>
            <p:nvPr/>
          </p:nvSpPr>
          <p:spPr>
            <a:xfrm>
              <a:off x="0" y="-28575"/>
              <a:ext cx="29145" cy="520968"/>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931" name="Google Shape;931;p26"/>
          <p:cNvSpPr txBox="1"/>
          <p:nvPr/>
        </p:nvSpPr>
        <p:spPr>
          <a:xfrm>
            <a:off x="692900" y="192175"/>
            <a:ext cx="12491100" cy="160080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5000" dirty="0">
                <a:solidFill>
                  <a:srgbClr val="FFFFFF"/>
                </a:solidFill>
                <a:latin typeface="Heebo"/>
                <a:ea typeface="Heebo"/>
                <a:cs typeface="Heebo"/>
                <a:sym typeface="Heebo"/>
              </a:rPr>
              <a:t>Examples of </a:t>
            </a:r>
            <a:r>
              <a:rPr lang="en-US" sz="5000" b="1" dirty="0">
                <a:solidFill>
                  <a:srgbClr val="FFFFFF"/>
                </a:solidFill>
                <a:latin typeface="Heebo"/>
                <a:ea typeface="Heebo"/>
                <a:cs typeface="Heebo"/>
                <a:sym typeface="Heebo"/>
              </a:rPr>
              <a:t>Medicare Advantage HMO &amp; Medicare Supplement Comparison</a:t>
            </a:r>
            <a:endParaRPr sz="5000" dirty="0">
              <a:latin typeface="Heebo"/>
              <a:ea typeface="Heebo"/>
              <a:cs typeface="Heebo"/>
              <a:sym typeface="Heebo"/>
            </a:endParaRPr>
          </a:p>
        </p:txBody>
      </p:sp>
      <p:sp>
        <p:nvSpPr>
          <p:cNvPr id="970" name="Google Shape;970;p26"/>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89DB8513-A610-3ACE-962A-6760883448CF}"/>
              </a:ext>
            </a:extLst>
          </p:cNvPr>
          <p:cNvGraphicFramePr>
            <a:graphicFrameLocks noGrp="1"/>
          </p:cNvGraphicFramePr>
          <p:nvPr>
            <p:extLst>
              <p:ext uri="{D42A27DB-BD31-4B8C-83A1-F6EECF244321}">
                <p14:modId xmlns:p14="http://schemas.microsoft.com/office/powerpoint/2010/main" val="1687580686"/>
              </p:ext>
            </p:extLst>
          </p:nvPr>
        </p:nvGraphicFramePr>
        <p:xfrm>
          <a:off x="59038" y="2663292"/>
          <a:ext cx="18106132" cy="7311191"/>
        </p:xfrm>
        <a:graphic>
          <a:graphicData uri="http://schemas.openxmlformats.org/drawingml/2006/table">
            <a:tbl>
              <a:tblPr firstRow="1" bandRow="1">
                <a:tableStyleId>{5C22544A-7EE6-4342-B048-85BDC9FD1C3A}</a:tableStyleId>
              </a:tblPr>
              <a:tblGrid>
                <a:gridCol w="2521468">
                  <a:extLst>
                    <a:ext uri="{9D8B030D-6E8A-4147-A177-3AD203B41FA5}">
                      <a16:colId xmlns:a16="http://schemas.microsoft.com/office/drawing/2014/main" val="345053325"/>
                    </a:ext>
                  </a:extLst>
                </a:gridCol>
                <a:gridCol w="2260657">
                  <a:extLst>
                    <a:ext uri="{9D8B030D-6E8A-4147-A177-3AD203B41FA5}">
                      <a16:colId xmlns:a16="http://schemas.microsoft.com/office/drawing/2014/main" val="3460960283"/>
                    </a:ext>
                  </a:extLst>
                </a:gridCol>
                <a:gridCol w="1990943">
                  <a:extLst>
                    <a:ext uri="{9D8B030D-6E8A-4147-A177-3AD203B41FA5}">
                      <a16:colId xmlns:a16="http://schemas.microsoft.com/office/drawing/2014/main" val="76917036"/>
                    </a:ext>
                  </a:extLst>
                </a:gridCol>
                <a:gridCol w="1990943">
                  <a:extLst>
                    <a:ext uri="{9D8B030D-6E8A-4147-A177-3AD203B41FA5}">
                      <a16:colId xmlns:a16="http://schemas.microsoft.com/office/drawing/2014/main" val="1141975826"/>
                    </a:ext>
                  </a:extLst>
                </a:gridCol>
                <a:gridCol w="2450391">
                  <a:extLst>
                    <a:ext uri="{9D8B030D-6E8A-4147-A177-3AD203B41FA5}">
                      <a16:colId xmlns:a16="http://schemas.microsoft.com/office/drawing/2014/main" val="4208164566"/>
                    </a:ext>
                  </a:extLst>
                </a:gridCol>
                <a:gridCol w="3095336">
                  <a:extLst>
                    <a:ext uri="{9D8B030D-6E8A-4147-A177-3AD203B41FA5}">
                      <a16:colId xmlns:a16="http://schemas.microsoft.com/office/drawing/2014/main" val="2725781950"/>
                    </a:ext>
                  </a:extLst>
                </a:gridCol>
                <a:gridCol w="3796394">
                  <a:extLst>
                    <a:ext uri="{9D8B030D-6E8A-4147-A177-3AD203B41FA5}">
                      <a16:colId xmlns:a16="http://schemas.microsoft.com/office/drawing/2014/main" val="1740444375"/>
                    </a:ext>
                  </a:extLst>
                </a:gridCol>
              </a:tblGrid>
              <a:tr h="1510999">
                <a:tc>
                  <a:txBody>
                    <a:bodyPr/>
                    <a:lstStyle/>
                    <a:p>
                      <a:pPr algn="ctr"/>
                      <a:r>
                        <a:rPr lang="en-US" sz="1500" dirty="0"/>
                        <a:t>OC/LA/SB County</a:t>
                      </a:r>
                    </a:p>
                  </a:txBody>
                  <a:tcPr marL="71299" marR="71299" marT="35648" marB="35648" anchor="ctr">
                    <a:solidFill>
                      <a:srgbClr val="003D78"/>
                    </a:solidFill>
                  </a:tcPr>
                </a:tc>
                <a:tc>
                  <a:txBody>
                    <a:bodyPr/>
                    <a:lstStyle/>
                    <a:p>
                      <a:pPr algn="ctr"/>
                      <a:r>
                        <a:rPr lang="en-US" sz="1500" dirty="0"/>
                        <a:t>Kaiser HMO</a:t>
                      </a:r>
                    </a:p>
                  </a:txBody>
                  <a:tcPr marL="71299" marR="71299" marT="35648" marB="35648" anchor="ctr">
                    <a:solidFill>
                      <a:srgbClr val="003D78"/>
                    </a:solidFill>
                  </a:tcPr>
                </a:tc>
                <a:tc>
                  <a:txBody>
                    <a:bodyPr/>
                    <a:lstStyle/>
                    <a:p>
                      <a:pPr algn="ctr"/>
                      <a:r>
                        <a:rPr lang="en-US" sz="1500" dirty="0"/>
                        <a:t>Blue Shield HMO</a:t>
                      </a:r>
                    </a:p>
                  </a:txBody>
                  <a:tcPr marL="71299" marR="71299" marT="35648" marB="35648" anchor="ctr">
                    <a:solidFill>
                      <a:srgbClr val="003D78"/>
                    </a:solidFill>
                  </a:tcPr>
                </a:tc>
                <a:tc>
                  <a:txBody>
                    <a:bodyPr/>
                    <a:lstStyle/>
                    <a:p>
                      <a:pPr algn="ctr"/>
                      <a:r>
                        <a:rPr lang="en-US" sz="1500" dirty="0"/>
                        <a:t>Blue Shield PPO</a:t>
                      </a:r>
                    </a:p>
                  </a:txBody>
                  <a:tcPr marL="71299" marR="71299" marT="35648" marB="35648" anchor="ctr">
                    <a:solidFill>
                      <a:srgbClr val="003D78"/>
                    </a:solidFill>
                  </a:tcPr>
                </a:tc>
                <a:tc>
                  <a:txBody>
                    <a:bodyPr/>
                    <a:lstStyle/>
                    <a:p>
                      <a:pPr algn="ctr"/>
                      <a:r>
                        <a:rPr lang="en-US" sz="1500" dirty="0"/>
                        <a:t>Blue Shield PPO </a:t>
                      </a:r>
                    </a:p>
                    <a:p>
                      <a:pPr algn="ctr"/>
                      <a:r>
                        <a:rPr lang="en-US" sz="1500" dirty="0"/>
                        <a:t>(non CA)</a:t>
                      </a:r>
                    </a:p>
                  </a:txBody>
                  <a:tcPr marL="71299" marR="71299" marT="35648" marB="35648" anchor="ctr">
                    <a:solidFill>
                      <a:srgbClr val="003D78"/>
                    </a:solidFill>
                  </a:tcPr>
                </a:tc>
                <a:tc>
                  <a:txBody>
                    <a:bodyPr/>
                    <a:lstStyle/>
                    <a:p>
                      <a:pPr algn="ctr"/>
                      <a:r>
                        <a:rPr lang="en-US" sz="1500" dirty="0"/>
                        <a:t>Medicare Advantage HMO*</a:t>
                      </a:r>
                    </a:p>
                  </a:txBody>
                  <a:tcPr marL="71299" marR="71299" marT="35648" marB="35648" anchor="ctr">
                    <a:solidFill>
                      <a:srgbClr val="003D78"/>
                    </a:solidFill>
                  </a:tcPr>
                </a:tc>
                <a:tc>
                  <a:txBody>
                    <a:bodyPr/>
                    <a:lstStyle/>
                    <a:p>
                      <a:pPr algn="ctr"/>
                      <a:r>
                        <a:rPr lang="en-US" sz="1500" dirty="0"/>
                        <a:t>Medigap Plan G w/PDP*</a:t>
                      </a:r>
                    </a:p>
                  </a:txBody>
                  <a:tcPr marL="71299" marR="71299" marT="35648" marB="35648" anchor="ctr">
                    <a:solidFill>
                      <a:srgbClr val="003D78"/>
                    </a:solidFill>
                  </a:tcPr>
                </a:tc>
                <a:extLst>
                  <a:ext uri="{0D108BD9-81ED-4DB2-BD59-A6C34878D82A}">
                    <a16:rowId xmlns:a16="http://schemas.microsoft.com/office/drawing/2014/main" val="2336204648"/>
                  </a:ext>
                </a:extLst>
              </a:tr>
              <a:tr h="750260">
                <a:tc>
                  <a:txBody>
                    <a:bodyPr/>
                    <a:lstStyle/>
                    <a:p>
                      <a:r>
                        <a:rPr lang="en-US" sz="1600" b="1" dirty="0"/>
                        <a:t>Premium</a:t>
                      </a:r>
                    </a:p>
                    <a:p>
                      <a:r>
                        <a:rPr lang="en-US" sz="1200" b="1" dirty="0">
                          <a:solidFill>
                            <a:srgbClr val="FF0000"/>
                          </a:solidFill>
                        </a:rPr>
                        <a:t>(Full Wellness Discount)</a:t>
                      </a:r>
                    </a:p>
                  </a:txBody>
                  <a:tcPr marL="71299" marR="71299" marT="35648" marB="35648">
                    <a:solidFill>
                      <a:schemeClr val="tx2">
                        <a:lumMod val="60000"/>
                        <a:lumOff val="40000"/>
                        <a:alpha val="40000"/>
                      </a:schemeClr>
                    </a:solidFill>
                  </a:tcPr>
                </a:tc>
                <a:tc>
                  <a:txBody>
                    <a:bodyPr/>
                    <a:lstStyle/>
                    <a:p>
                      <a:pPr algn="ctr"/>
                      <a:r>
                        <a:rPr lang="en-US" sz="1500" dirty="0"/>
                        <a:t>$0 EE/ </a:t>
                      </a:r>
                    </a:p>
                    <a:p>
                      <a:pPr algn="ctr"/>
                      <a:r>
                        <a:rPr lang="en-US" sz="1500" dirty="0"/>
                        <a:t>$0+Dep</a:t>
                      </a:r>
                    </a:p>
                  </a:txBody>
                  <a:tcPr marL="71299" marR="71299" marT="35648" marB="35648" anchor="ctr">
                    <a:solidFill>
                      <a:schemeClr val="tx2">
                        <a:lumMod val="60000"/>
                        <a:lumOff val="40000"/>
                        <a:alpha val="42000"/>
                      </a:schemeClr>
                    </a:solidFill>
                  </a:tcPr>
                </a:tc>
                <a:tc>
                  <a:txBody>
                    <a:bodyPr/>
                    <a:lstStyle/>
                    <a:p>
                      <a:pPr algn="ctr"/>
                      <a:r>
                        <a:rPr lang="en-US" sz="1500" dirty="0"/>
                        <a:t>$0 EE/ </a:t>
                      </a:r>
                    </a:p>
                    <a:p>
                      <a:pPr algn="ctr"/>
                      <a:r>
                        <a:rPr lang="en-US" sz="1500" dirty="0"/>
                        <a:t>$0+Dep</a:t>
                      </a:r>
                    </a:p>
                  </a:txBody>
                  <a:tcPr marL="71299" marR="71299" marT="35648" marB="35648" anchor="ctr">
                    <a:solidFill>
                      <a:schemeClr val="tx2">
                        <a:lumMod val="60000"/>
                        <a:lumOff val="40000"/>
                        <a:alpha val="42000"/>
                      </a:schemeClr>
                    </a:solidFill>
                  </a:tcPr>
                </a:tc>
                <a:tc>
                  <a:txBody>
                    <a:bodyPr/>
                    <a:lstStyle/>
                    <a:p>
                      <a:pPr algn="ctr"/>
                      <a:r>
                        <a:rPr lang="en-US" sz="1500" dirty="0"/>
                        <a:t>$304 EE/ </a:t>
                      </a:r>
                    </a:p>
                    <a:p>
                      <a:pPr algn="ctr"/>
                      <a:r>
                        <a:rPr lang="en-US" sz="1500" dirty="0"/>
                        <a:t>$668+Dep</a:t>
                      </a:r>
                    </a:p>
                  </a:txBody>
                  <a:tcPr marL="71299" marR="71299" marT="35648" marB="35648" anchor="ctr">
                    <a:solidFill>
                      <a:schemeClr val="tx2">
                        <a:lumMod val="60000"/>
                        <a:lumOff val="40000"/>
                        <a:alpha val="42000"/>
                      </a:schemeClr>
                    </a:solidFill>
                  </a:tcPr>
                </a:tc>
                <a:tc>
                  <a:txBody>
                    <a:bodyPr/>
                    <a:lstStyle/>
                    <a:p>
                      <a:pPr algn="ctr"/>
                      <a:r>
                        <a:rPr lang="en-US" sz="1500" dirty="0"/>
                        <a:t>$0 EE/ </a:t>
                      </a:r>
                    </a:p>
                    <a:p>
                      <a:pPr algn="ctr"/>
                      <a:r>
                        <a:rPr lang="en-US" sz="1500" dirty="0"/>
                        <a:t>$0+Dep</a:t>
                      </a:r>
                    </a:p>
                  </a:txBody>
                  <a:tcPr marL="71299" marR="71299" marT="35648" marB="35648" anchor="ctr">
                    <a:solidFill>
                      <a:schemeClr val="tx2">
                        <a:lumMod val="60000"/>
                        <a:lumOff val="40000"/>
                        <a:alpha val="42000"/>
                      </a:schemeClr>
                    </a:solidFill>
                  </a:tcPr>
                </a:tc>
                <a:tc>
                  <a:txBody>
                    <a:bodyPr/>
                    <a:lstStyle/>
                    <a:p>
                      <a:pPr algn="ctr"/>
                      <a:r>
                        <a:rPr lang="en-US" sz="1500" dirty="0"/>
                        <a:t>$0</a:t>
                      </a:r>
                    </a:p>
                  </a:txBody>
                  <a:tcPr marL="71299" marR="71299" marT="35648" marB="35648" anchor="ctr">
                    <a:solidFill>
                      <a:schemeClr val="tx2">
                        <a:lumMod val="60000"/>
                        <a:lumOff val="40000"/>
                        <a:alpha val="40000"/>
                      </a:schemeClr>
                    </a:solidFill>
                  </a:tcPr>
                </a:tc>
                <a:tc>
                  <a:txBody>
                    <a:bodyPr/>
                    <a:lstStyle/>
                    <a:p>
                      <a:pPr algn="ctr"/>
                      <a:r>
                        <a:rPr lang="en-US" sz="1500" dirty="0"/>
                        <a:t>$176</a:t>
                      </a:r>
                    </a:p>
                  </a:txBody>
                  <a:tcPr marL="71299" marR="71299" marT="35648" marB="35648" anchor="ctr">
                    <a:solidFill>
                      <a:schemeClr val="tx2">
                        <a:lumMod val="60000"/>
                        <a:lumOff val="40000"/>
                        <a:alpha val="40000"/>
                      </a:schemeClr>
                    </a:solidFill>
                  </a:tcPr>
                </a:tc>
                <a:extLst>
                  <a:ext uri="{0D108BD9-81ED-4DB2-BD59-A6C34878D82A}">
                    <a16:rowId xmlns:a16="http://schemas.microsoft.com/office/drawing/2014/main" val="771108383"/>
                  </a:ext>
                </a:extLst>
              </a:tr>
              <a:tr h="750260">
                <a:tc>
                  <a:txBody>
                    <a:bodyPr/>
                    <a:lstStyle/>
                    <a:p>
                      <a:r>
                        <a:rPr lang="en-US" sz="1600" b="1" dirty="0"/>
                        <a:t>Deductible </a:t>
                      </a:r>
                      <a:r>
                        <a:rPr lang="en-US" sz="1200" b="1" dirty="0"/>
                        <a:t>(Individual)</a:t>
                      </a:r>
                    </a:p>
                  </a:txBody>
                  <a:tcPr marL="71299" marR="71299" marT="35648" marB="35648">
                    <a:solidFill>
                      <a:schemeClr val="tx2">
                        <a:lumMod val="60000"/>
                        <a:lumOff val="40000"/>
                        <a:alpha val="40000"/>
                      </a:schemeClr>
                    </a:solidFill>
                  </a:tcPr>
                </a:tc>
                <a:tc>
                  <a:txBody>
                    <a:bodyPr/>
                    <a:lstStyle/>
                    <a:p>
                      <a:pPr algn="ctr"/>
                      <a:r>
                        <a:rPr lang="en-US" sz="1500" dirty="0"/>
                        <a:t>$0 after </a:t>
                      </a:r>
                      <a:r>
                        <a:rPr lang="en-US" sz="1500" dirty="0" err="1"/>
                        <a:t>HRA</a:t>
                      </a:r>
                      <a:endParaRPr lang="en-US" sz="1500" dirty="0"/>
                    </a:p>
                  </a:txBody>
                  <a:tcPr marL="71299" marR="71299" marT="35648" marB="35648" anchor="ctr">
                    <a:solidFill>
                      <a:schemeClr val="tx2">
                        <a:lumMod val="60000"/>
                        <a:lumOff val="40000"/>
                        <a:alpha val="42000"/>
                      </a:schemeClr>
                    </a:solidFill>
                  </a:tcPr>
                </a:tc>
                <a:tc>
                  <a:txBody>
                    <a:bodyPr/>
                    <a:lstStyle/>
                    <a:p>
                      <a:pPr algn="ctr"/>
                      <a:r>
                        <a:rPr lang="en-US" sz="1500" dirty="0"/>
                        <a:t>$0</a:t>
                      </a:r>
                    </a:p>
                  </a:txBody>
                  <a:tcPr marL="71299" marR="71299" marT="35648" marB="35648" anchor="ctr">
                    <a:solidFill>
                      <a:schemeClr val="tx2">
                        <a:lumMod val="60000"/>
                        <a:lumOff val="40000"/>
                        <a:alpha val="42000"/>
                      </a:schemeClr>
                    </a:solidFill>
                  </a:tcPr>
                </a:tc>
                <a:tc>
                  <a:txBody>
                    <a:bodyPr/>
                    <a:lstStyle/>
                    <a:p>
                      <a:pPr algn="ctr"/>
                      <a:r>
                        <a:rPr lang="en-US" sz="1500" dirty="0"/>
                        <a:t>$250</a:t>
                      </a:r>
                    </a:p>
                  </a:txBody>
                  <a:tcPr marL="71299" marR="71299" marT="35648" marB="35648" anchor="ctr">
                    <a:solidFill>
                      <a:schemeClr val="tx2">
                        <a:lumMod val="60000"/>
                        <a:lumOff val="40000"/>
                        <a:alpha val="42000"/>
                      </a:schemeClr>
                    </a:solidFill>
                  </a:tcPr>
                </a:tc>
                <a:tc>
                  <a:txBody>
                    <a:bodyPr/>
                    <a:lstStyle/>
                    <a:p>
                      <a:pPr algn="ctr"/>
                      <a:r>
                        <a:rPr lang="en-US" sz="1500" dirty="0"/>
                        <a:t>$0 after </a:t>
                      </a:r>
                      <a:r>
                        <a:rPr lang="en-US" sz="1500" dirty="0" err="1"/>
                        <a:t>HRA</a:t>
                      </a:r>
                      <a:endParaRPr lang="en-US" sz="1500" dirty="0"/>
                    </a:p>
                  </a:txBody>
                  <a:tcPr marL="71299" marR="71299" marT="35648" marB="35648" anchor="ctr">
                    <a:solidFill>
                      <a:schemeClr val="tx2">
                        <a:lumMod val="60000"/>
                        <a:lumOff val="40000"/>
                        <a:alpha val="42000"/>
                      </a:schemeClr>
                    </a:solidFill>
                  </a:tcPr>
                </a:tc>
                <a:tc>
                  <a:txBody>
                    <a:bodyPr/>
                    <a:lstStyle/>
                    <a:p>
                      <a:pPr algn="ctr"/>
                      <a:r>
                        <a:rPr lang="en-US" sz="1500" dirty="0"/>
                        <a:t>$0</a:t>
                      </a:r>
                    </a:p>
                  </a:txBody>
                  <a:tcPr marL="71299" marR="71299" marT="35648" marB="35648" anchor="ctr">
                    <a:solidFill>
                      <a:schemeClr val="tx2">
                        <a:lumMod val="60000"/>
                        <a:lumOff val="40000"/>
                        <a:alpha val="40000"/>
                      </a:schemeClr>
                    </a:solidFill>
                  </a:tcPr>
                </a:tc>
                <a:tc>
                  <a:txBody>
                    <a:bodyPr/>
                    <a:lstStyle/>
                    <a:p>
                      <a:pPr algn="ctr"/>
                      <a:r>
                        <a:rPr lang="en-US" sz="1500" dirty="0"/>
                        <a:t>$240</a:t>
                      </a:r>
                    </a:p>
                  </a:txBody>
                  <a:tcPr marL="71299" marR="71299" marT="35648" marB="35648" anchor="ctr">
                    <a:solidFill>
                      <a:schemeClr val="tx2">
                        <a:lumMod val="60000"/>
                        <a:lumOff val="40000"/>
                        <a:alpha val="40000"/>
                      </a:schemeClr>
                    </a:solidFill>
                  </a:tcPr>
                </a:tc>
                <a:extLst>
                  <a:ext uri="{0D108BD9-81ED-4DB2-BD59-A6C34878D82A}">
                    <a16:rowId xmlns:a16="http://schemas.microsoft.com/office/drawing/2014/main" val="3282170866"/>
                  </a:ext>
                </a:extLst>
              </a:tr>
              <a:tr h="847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OOP Max </a:t>
                      </a:r>
                      <a:r>
                        <a:rPr lang="en-US" sz="1200" b="1" dirty="0"/>
                        <a:t>(Individual)</a:t>
                      </a:r>
                      <a:endParaRPr lang="en-US" sz="1200" dirty="0"/>
                    </a:p>
                  </a:txBody>
                  <a:tcPr marL="71299" marR="71299" marT="35648" marB="35648">
                    <a:solidFill>
                      <a:schemeClr val="bg2">
                        <a:lumMod val="50000"/>
                        <a:alpha val="40000"/>
                      </a:schemeClr>
                    </a:solidFill>
                  </a:tcPr>
                </a:tc>
                <a:tc>
                  <a:txBody>
                    <a:bodyPr/>
                    <a:lstStyle/>
                    <a:p>
                      <a:pPr algn="ctr"/>
                      <a:r>
                        <a:rPr lang="en-US" sz="1500" dirty="0"/>
                        <a:t>$1,500 after </a:t>
                      </a:r>
                      <a:r>
                        <a:rPr lang="en-US" sz="1500" dirty="0" err="1"/>
                        <a:t>HRA</a:t>
                      </a:r>
                      <a:endParaRPr lang="en-US" sz="1500" dirty="0"/>
                    </a:p>
                  </a:txBody>
                  <a:tcPr marL="71299" marR="71299" marT="35648" marB="35648" anchor="ctr">
                    <a:solidFill>
                      <a:schemeClr val="bg2">
                        <a:lumMod val="50000"/>
                        <a:alpha val="40000"/>
                      </a:schemeClr>
                    </a:solidFill>
                  </a:tcPr>
                </a:tc>
                <a:tc>
                  <a:txBody>
                    <a:bodyPr/>
                    <a:lstStyle/>
                    <a:p>
                      <a:pPr algn="ctr"/>
                      <a:r>
                        <a:rPr lang="en-US" sz="1500" dirty="0"/>
                        <a:t>$1,500</a:t>
                      </a:r>
                    </a:p>
                  </a:txBody>
                  <a:tcPr marL="71299" marR="71299" marT="35648" marB="35648" anchor="ctr">
                    <a:solidFill>
                      <a:schemeClr val="bg2">
                        <a:lumMod val="50000"/>
                        <a:alpha val="40000"/>
                      </a:schemeClr>
                    </a:solidFill>
                  </a:tcPr>
                </a:tc>
                <a:tc>
                  <a:txBody>
                    <a:bodyPr/>
                    <a:lstStyle/>
                    <a:p>
                      <a:pPr algn="ctr"/>
                      <a:r>
                        <a:rPr lang="en-US" sz="1500" dirty="0"/>
                        <a:t>$2,750</a:t>
                      </a:r>
                    </a:p>
                  </a:txBody>
                  <a:tcPr marL="71299" marR="71299" marT="35648" marB="35648" anchor="ctr">
                    <a:solidFill>
                      <a:schemeClr val="bg2">
                        <a:lumMod val="50000"/>
                        <a:alpha val="40000"/>
                      </a:schemeClr>
                    </a:solidFill>
                  </a:tcPr>
                </a:tc>
                <a:tc>
                  <a:txBody>
                    <a:bodyPr/>
                    <a:lstStyle/>
                    <a:p>
                      <a:pPr algn="ctr"/>
                      <a:r>
                        <a:rPr lang="en-US" sz="1500" dirty="0"/>
                        <a:t>$2,150 after </a:t>
                      </a:r>
                      <a:r>
                        <a:rPr lang="en-US" sz="1500" dirty="0" err="1"/>
                        <a:t>HRA</a:t>
                      </a:r>
                      <a:endParaRPr lang="en-US" sz="1500" dirty="0"/>
                    </a:p>
                  </a:txBody>
                  <a:tcPr marL="71299" marR="71299" marT="35648" marB="35648" anchor="ctr">
                    <a:solidFill>
                      <a:schemeClr val="bg2">
                        <a:lumMod val="50000"/>
                        <a:alpha val="40000"/>
                      </a:schemeClr>
                    </a:solidFill>
                  </a:tcPr>
                </a:tc>
                <a:tc>
                  <a:txBody>
                    <a:bodyPr/>
                    <a:lstStyle/>
                    <a:p>
                      <a:pPr algn="ctr"/>
                      <a:r>
                        <a:rPr lang="en-US" sz="1500" dirty="0"/>
                        <a:t>$199</a:t>
                      </a:r>
                    </a:p>
                  </a:txBody>
                  <a:tcPr marL="71299" marR="71299" marT="35648" marB="35648" anchor="ctr">
                    <a:solidFill>
                      <a:schemeClr val="bg2">
                        <a:lumMod val="50000"/>
                        <a:alpha val="40000"/>
                      </a:schemeClr>
                    </a:solidFill>
                  </a:tcPr>
                </a:tc>
                <a:tc>
                  <a:txBody>
                    <a:bodyPr/>
                    <a:lstStyle/>
                    <a:p>
                      <a:pPr algn="ctr"/>
                      <a:r>
                        <a:rPr lang="en-US" sz="1500" dirty="0"/>
                        <a:t>$0</a:t>
                      </a:r>
                    </a:p>
                  </a:txBody>
                  <a:tcPr marL="71299" marR="71299" marT="35648" marB="35648" anchor="ctr">
                    <a:solidFill>
                      <a:schemeClr val="bg2">
                        <a:lumMod val="50000"/>
                        <a:alpha val="40000"/>
                      </a:schemeClr>
                    </a:solidFill>
                  </a:tcPr>
                </a:tc>
                <a:extLst>
                  <a:ext uri="{0D108BD9-81ED-4DB2-BD59-A6C34878D82A}">
                    <a16:rowId xmlns:a16="http://schemas.microsoft.com/office/drawing/2014/main" val="2028911720"/>
                  </a:ext>
                </a:extLst>
              </a:tr>
              <a:tr h="910786">
                <a:tc>
                  <a:txBody>
                    <a:bodyPr/>
                    <a:lstStyle/>
                    <a:p>
                      <a:r>
                        <a:rPr lang="en-US" sz="1600" b="1" dirty="0"/>
                        <a:t>Doctor Copay</a:t>
                      </a:r>
                    </a:p>
                  </a:txBody>
                  <a:tcPr marL="71299" marR="71299" marT="35648" marB="35648">
                    <a:solidFill>
                      <a:schemeClr val="tx2">
                        <a:lumMod val="60000"/>
                        <a:lumOff val="40000"/>
                        <a:alpha val="40000"/>
                      </a:schemeClr>
                    </a:solidFill>
                  </a:tcPr>
                </a:tc>
                <a:tc>
                  <a:txBody>
                    <a:bodyPr/>
                    <a:lstStyle/>
                    <a:p>
                      <a:pPr algn="ctr"/>
                      <a:r>
                        <a:rPr lang="en-US" sz="1500" dirty="0"/>
                        <a:t>$0</a:t>
                      </a:r>
                    </a:p>
                  </a:txBody>
                  <a:tcPr marL="71299" marR="71299" marT="35648" marB="35648" anchor="ctr">
                    <a:solidFill>
                      <a:schemeClr val="tx2">
                        <a:lumMod val="60000"/>
                        <a:lumOff val="40000"/>
                        <a:alpha val="40000"/>
                      </a:schemeClr>
                    </a:solidFill>
                  </a:tcPr>
                </a:tc>
                <a:tc>
                  <a:txBody>
                    <a:bodyPr/>
                    <a:lstStyle/>
                    <a:p>
                      <a:pPr algn="ctr"/>
                      <a:r>
                        <a:rPr lang="en-US" sz="1500" dirty="0"/>
                        <a:t>$10</a:t>
                      </a:r>
                    </a:p>
                  </a:txBody>
                  <a:tcPr marL="71299" marR="71299" marT="35648" marB="35648" anchor="ctr">
                    <a:solidFill>
                      <a:schemeClr val="tx2">
                        <a:lumMod val="60000"/>
                        <a:lumOff val="40000"/>
                        <a:alpha val="40000"/>
                      </a:schemeClr>
                    </a:solidFill>
                  </a:tcPr>
                </a:tc>
                <a:tc>
                  <a:txBody>
                    <a:bodyPr/>
                    <a:lstStyle/>
                    <a:p>
                      <a:pPr algn="ctr"/>
                      <a:r>
                        <a:rPr lang="en-US" sz="1500" dirty="0"/>
                        <a:t>$15</a:t>
                      </a:r>
                    </a:p>
                  </a:txBody>
                  <a:tcPr marL="71299" marR="71299" marT="35648" marB="35648" anchor="ctr">
                    <a:solidFill>
                      <a:schemeClr val="tx2">
                        <a:lumMod val="60000"/>
                        <a:lumOff val="40000"/>
                        <a:alpha val="40000"/>
                      </a:schemeClr>
                    </a:solidFill>
                  </a:tcPr>
                </a:tc>
                <a:tc>
                  <a:txBody>
                    <a:bodyPr/>
                    <a:lstStyle/>
                    <a:p>
                      <a:pPr algn="ctr"/>
                      <a:r>
                        <a:rPr lang="en-US" sz="1500" dirty="0" err="1"/>
                        <a:t>Ded</a:t>
                      </a:r>
                      <a:r>
                        <a:rPr lang="en-US" sz="1500" dirty="0"/>
                        <a:t> + 20%</a:t>
                      </a:r>
                    </a:p>
                  </a:txBody>
                  <a:tcPr marL="71299" marR="71299" marT="35648" marB="35648" anchor="ctr">
                    <a:solidFill>
                      <a:schemeClr val="tx2">
                        <a:lumMod val="60000"/>
                        <a:lumOff val="40000"/>
                        <a:alpha val="40000"/>
                      </a:schemeClr>
                    </a:solidFill>
                  </a:tcPr>
                </a:tc>
                <a:tc>
                  <a:txBody>
                    <a:bodyPr/>
                    <a:lstStyle/>
                    <a:p>
                      <a:pPr algn="ctr"/>
                      <a:r>
                        <a:rPr lang="en-US" sz="1500" dirty="0"/>
                        <a:t>$0</a:t>
                      </a:r>
                    </a:p>
                  </a:txBody>
                  <a:tcPr marL="71299" marR="71299" marT="35648" marB="35648" anchor="ctr">
                    <a:solidFill>
                      <a:schemeClr val="tx2">
                        <a:lumMod val="60000"/>
                        <a:lumOff val="40000"/>
                        <a:alpha val="40000"/>
                      </a:schemeClr>
                    </a:solidFill>
                  </a:tcPr>
                </a:tc>
                <a:tc>
                  <a:txBody>
                    <a:bodyPr/>
                    <a:lstStyle/>
                    <a:p>
                      <a:pPr algn="ctr"/>
                      <a:r>
                        <a:rPr lang="en-US" sz="1500" dirty="0"/>
                        <a:t>$0</a:t>
                      </a:r>
                    </a:p>
                  </a:txBody>
                  <a:tcPr marL="71299" marR="71299" marT="35648" marB="35648" anchor="ctr">
                    <a:solidFill>
                      <a:schemeClr val="tx2">
                        <a:lumMod val="60000"/>
                        <a:lumOff val="40000"/>
                        <a:alpha val="40000"/>
                      </a:schemeClr>
                    </a:solidFill>
                  </a:tcPr>
                </a:tc>
                <a:extLst>
                  <a:ext uri="{0D108BD9-81ED-4DB2-BD59-A6C34878D82A}">
                    <a16:rowId xmlns:a16="http://schemas.microsoft.com/office/drawing/2014/main" val="2129507748"/>
                  </a:ext>
                </a:extLst>
              </a:tr>
              <a:tr h="856869">
                <a:tc>
                  <a:txBody>
                    <a:bodyPr/>
                    <a:lstStyle/>
                    <a:p>
                      <a:r>
                        <a:rPr lang="en-US" sz="1600" b="1" dirty="0"/>
                        <a:t>Emergency Room</a:t>
                      </a:r>
                    </a:p>
                  </a:txBody>
                  <a:tcPr marL="71299" marR="71299" marT="35648" marB="35648">
                    <a:solidFill>
                      <a:schemeClr val="bg2">
                        <a:lumMod val="50000"/>
                        <a:alpha val="40000"/>
                      </a:schemeClr>
                    </a:solidFill>
                  </a:tcPr>
                </a:tc>
                <a:tc>
                  <a:txBody>
                    <a:bodyPr/>
                    <a:lstStyle/>
                    <a:p>
                      <a:pPr algn="ctr"/>
                      <a:r>
                        <a:rPr lang="en-US" sz="1500" dirty="0"/>
                        <a:t>$100</a:t>
                      </a:r>
                    </a:p>
                  </a:txBody>
                  <a:tcPr marL="71299" marR="71299" marT="35648" marB="35648" anchor="ctr">
                    <a:solidFill>
                      <a:schemeClr val="bg2">
                        <a:lumMod val="50000"/>
                        <a:alpha val="40000"/>
                      </a:schemeClr>
                    </a:solidFill>
                  </a:tcPr>
                </a:tc>
                <a:tc>
                  <a:txBody>
                    <a:bodyPr/>
                    <a:lstStyle/>
                    <a:p>
                      <a:pPr algn="ctr"/>
                      <a:r>
                        <a:rPr lang="en-US" sz="1500" dirty="0"/>
                        <a:t>$150</a:t>
                      </a:r>
                    </a:p>
                  </a:txBody>
                  <a:tcPr marL="71299" marR="71299" marT="35648" marB="35648" anchor="ctr">
                    <a:solidFill>
                      <a:schemeClr val="bg2">
                        <a:lumMod val="50000"/>
                        <a:alpha val="40000"/>
                      </a:schemeClr>
                    </a:solidFill>
                  </a:tcPr>
                </a:tc>
                <a:tc>
                  <a:txBody>
                    <a:bodyPr/>
                    <a:lstStyle/>
                    <a:p>
                      <a:pPr algn="ctr"/>
                      <a:r>
                        <a:rPr lang="en-US" sz="1500" dirty="0"/>
                        <a:t>$150 + 10%</a:t>
                      </a:r>
                    </a:p>
                  </a:txBody>
                  <a:tcPr marL="71299" marR="71299" marT="35648" marB="35648" anchor="ctr">
                    <a:solidFill>
                      <a:schemeClr val="bg2">
                        <a:lumMod val="50000"/>
                        <a:alpha val="40000"/>
                      </a:schemeClr>
                    </a:solidFill>
                  </a:tcPr>
                </a:tc>
                <a:tc>
                  <a:txBody>
                    <a:bodyPr/>
                    <a:lstStyle/>
                    <a:p>
                      <a:pPr algn="ctr"/>
                      <a:r>
                        <a:rPr lang="en-US" sz="1500" dirty="0"/>
                        <a:t>$150 + </a:t>
                      </a:r>
                      <a:r>
                        <a:rPr lang="en-US" sz="1500" dirty="0" err="1"/>
                        <a:t>Ded</a:t>
                      </a:r>
                      <a:r>
                        <a:rPr lang="en-US" sz="1500" dirty="0"/>
                        <a:t> + 20%</a:t>
                      </a:r>
                    </a:p>
                  </a:txBody>
                  <a:tcPr marL="71299" marR="71299" marT="35648" marB="35648" anchor="ctr">
                    <a:solidFill>
                      <a:schemeClr val="bg2">
                        <a:lumMod val="5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$90</a:t>
                      </a:r>
                    </a:p>
                  </a:txBody>
                  <a:tcPr marL="71299" marR="71299" marT="35648" marB="35648" anchor="ctr">
                    <a:solidFill>
                      <a:schemeClr val="bg2">
                        <a:lumMod val="50000"/>
                        <a:alpha val="40000"/>
                      </a:schemeClr>
                    </a:solidFill>
                  </a:tcPr>
                </a:tc>
                <a:tc>
                  <a:txBody>
                    <a:bodyPr/>
                    <a:lstStyle/>
                    <a:p>
                      <a:pPr algn="ctr"/>
                      <a:r>
                        <a:rPr lang="en-US" sz="1500" dirty="0"/>
                        <a:t>$0</a:t>
                      </a:r>
                    </a:p>
                  </a:txBody>
                  <a:tcPr marL="71299" marR="71299" marT="35648" marB="35648" anchor="ctr">
                    <a:solidFill>
                      <a:schemeClr val="bg2">
                        <a:lumMod val="50000"/>
                        <a:alpha val="40000"/>
                      </a:schemeClr>
                    </a:solidFill>
                  </a:tcPr>
                </a:tc>
                <a:extLst>
                  <a:ext uri="{0D108BD9-81ED-4DB2-BD59-A6C34878D82A}">
                    <a16:rowId xmlns:a16="http://schemas.microsoft.com/office/drawing/2014/main" val="4162041584"/>
                  </a:ext>
                </a:extLst>
              </a:tr>
              <a:tr h="827426">
                <a:tc>
                  <a:txBody>
                    <a:bodyPr/>
                    <a:lstStyle/>
                    <a:p>
                      <a:r>
                        <a:rPr lang="en-US" sz="1600" b="1" dirty="0"/>
                        <a:t>Hospital</a:t>
                      </a:r>
                    </a:p>
                  </a:txBody>
                  <a:tcPr marL="71299" marR="71299" marT="35648" marB="35648">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$300/day</a:t>
                      </a:r>
                    </a:p>
                  </a:txBody>
                  <a:tcPr marL="71299" marR="71299" marT="35648" marB="35648" anchor="ctr">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$250</a:t>
                      </a:r>
                    </a:p>
                  </a:txBody>
                  <a:tcPr marL="71299" marR="71299" marT="35648" marB="35648" anchor="ctr">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a:t>Ded</a:t>
                      </a:r>
                      <a:r>
                        <a:rPr lang="en-US" sz="1500" dirty="0"/>
                        <a:t> + 10%</a:t>
                      </a:r>
                    </a:p>
                  </a:txBody>
                  <a:tcPr marL="71299" marR="71299" marT="35648" marB="35648" anchor="ctr">
                    <a:solidFill>
                      <a:schemeClr val="tx2">
                        <a:lumMod val="60000"/>
                        <a:lumOff val="40000"/>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err="1"/>
                        <a:t>Ded</a:t>
                      </a:r>
                      <a:r>
                        <a:rPr lang="en-US" sz="1500" dirty="0"/>
                        <a:t> + 20%</a:t>
                      </a:r>
                    </a:p>
                  </a:txBody>
                  <a:tcPr marL="71299" marR="71299" marT="35648" marB="35648" anchor="ctr">
                    <a:solidFill>
                      <a:schemeClr val="tx2">
                        <a:lumMod val="60000"/>
                        <a:lumOff val="40000"/>
                        <a:alpha val="40000"/>
                      </a:schemeClr>
                    </a:solidFill>
                  </a:tcPr>
                </a:tc>
                <a:tc>
                  <a:txBody>
                    <a:bodyPr/>
                    <a:lstStyle/>
                    <a:p>
                      <a:pPr algn="ctr"/>
                      <a:r>
                        <a:rPr lang="en-US" sz="1500" dirty="0"/>
                        <a:t>$0</a:t>
                      </a:r>
                    </a:p>
                  </a:txBody>
                  <a:tcPr marL="71299" marR="71299" marT="35648" marB="35648" anchor="ctr">
                    <a:solidFill>
                      <a:schemeClr val="tx2">
                        <a:lumMod val="60000"/>
                        <a:lumOff val="40000"/>
                        <a:alpha val="40000"/>
                      </a:schemeClr>
                    </a:solidFill>
                  </a:tcPr>
                </a:tc>
                <a:tc>
                  <a:txBody>
                    <a:bodyPr/>
                    <a:lstStyle/>
                    <a:p>
                      <a:pPr algn="ctr"/>
                      <a:r>
                        <a:rPr lang="en-US" sz="1500" dirty="0"/>
                        <a:t>$0</a:t>
                      </a:r>
                    </a:p>
                  </a:txBody>
                  <a:tcPr marL="71299" marR="71299" marT="35648" marB="35648" anchor="ctr">
                    <a:solidFill>
                      <a:schemeClr val="tx2">
                        <a:lumMod val="60000"/>
                        <a:lumOff val="40000"/>
                        <a:alpha val="40000"/>
                      </a:schemeClr>
                    </a:solidFill>
                  </a:tcPr>
                </a:tc>
                <a:extLst>
                  <a:ext uri="{0D108BD9-81ED-4DB2-BD59-A6C34878D82A}">
                    <a16:rowId xmlns:a16="http://schemas.microsoft.com/office/drawing/2014/main" val="1749249809"/>
                  </a:ext>
                </a:extLst>
              </a:tr>
              <a:tr h="856869">
                <a:tc>
                  <a:txBody>
                    <a:bodyPr/>
                    <a:lstStyle/>
                    <a:p>
                      <a:r>
                        <a:rPr lang="en-US" sz="1600" b="1" dirty="0"/>
                        <a:t>Prescriptions</a:t>
                      </a:r>
                    </a:p>
                  </a:txBody>
                  <a:tcPr marL="71299" marR="71299" marT="35648" marB="35648">
                    <a:solidFill>
                      <a:schemeClr val="bg2">
                        <a:lumMod val="50000"/>
                        <a:alpha val="39000"/>
                      </a:schemeClr>
                    </a:solidFill>
                  </a:tcPr>
                </a:tc>
                <a:tc>
                  <a:txBody>
                    <a:bodyPr/>
                    <a:lstStyle/>
                    <a:p>
                      <a:pPr algn="ctr"/>
                      <a:r>
                        <a:rPr lang="en-US" sz="1500" dirty="0"/>
                        <a:t>$10/$30</a:t>
                      </a:r>
                    </a:p>
                  </a:txBody>
                  <a:tcPr marL="71299" marR="71299" marT="35648" marB="35648" anchor="ctr">
                    <a:solidFill>
                      <a:schemeClr val="bg2">
                        <a:lumMod val="50000"/>
                        <a:alpha val="40000"/>
                      </a:schemeClr>
                    </a:solidFill>
                  </a:tcPr>
                </a:tc>
                <a:tc>
                  <a:txBody>
                    <a:bodyPr/>
                    <a:lstStyle/>
                    <a:p>
                      <a:pPr algn="ctr"/>
                      <a:r>
                        <a:rPr lang="en-US" sz="1500" dirty="0">
                          <a:latin typeface="+mn-lt"/>
                        </a:rPr>
                        <a:t>$10/$25/$40/20%</a:t>
                      </a:r>
                    </a:p>
                  </a:txBody>
                  <a:tcPr marL="71299" marR="71299" marT="35648" marB="35648" anchor="ctr">
                    <a:solidFill>
                      <a:schemeClr val="bg2">
                        <a:lumMod val="50000"/>
                        <a:alpha val="40000"/>
                      </a:schemeClr>
                    </a:solidFill>
                  </a:tcPr>
                </a:tc>
                <a:tc>
                  <a:txBody>
                    <a:bodyPr/>
                    <a:lstStyle/>
                    <a:p>
                      <a:pPr algn="ctr"/>
                      <a:r>
                        <a:rPr lang="en-US" sz="1500" dirty="0">
                          <a:latin typeface="+mn-lt"/>
                        </a:rPr>
                        <a:t>$10/$25/$40/30%</a:t>
                      </a:r>
                    </a:p>
                  </a:txBody>
                  <a:tcPr marL="71299" marR="71299" marT="35648" marB="35648" anchor="ctr">
                    <a:solidFill>
                      <a:schemeClr val="bg2">
                        <a:lumMod val="50000"/>
                        <a:alpha val="40000"/>
                      </a:schemeClr>
                    </a:solidFill>
                  </a:tcPr>
                </a:tc>
                <a:tc>
                  <a:txBody>
                    <a:bodyPr/>
                    <a:lstStyle/>
                    <a:p>
                      <a:pPr algn="ctr"/>
                      <a:r>
                        <a:rPr lang="en-US" sz="1500" dirty="0"/>
                        <a:t>$10/$25/$40/30%</a:t>
                      </a:r>
                    </a:p>
                  </a:txBody>
                  <a:tcPr marL="71299" marR="71299" marT="35648" marB="35648" anchor="ctr">
                    <a:solidFill>
                      <a:schemeClr val="bg2">
                        <a:lumMod val="50000"/>
                        <a:alpha val="40000"/>
                      </a:schemeClr>
                    </a:solidFill>
                  </a:tcPr>
                </a:tc>
                <a:tc>
                  <a:txBody>
                    <a:bodyPr/>
                    <a:lstStyle/>
                    <a:p>
                      <a:pPr algn="ctr"/>
                      <a:r>
                        <a:rPr lang="en-US" sz="1200" dirty="0"/>
                        <a:t>$0/$5/$42/$95/33%</a:t>
                      </a:r>
                    </a:p>
                  </a:txBody>
                  <a:tcPr marL="71299" marR="71299" marT="35648" marB="35648" anchor="ctr">
                    <a:solidFill>
                      <a:schemeClr val="bg2">
                        <a:lumMod val="50000"/>
                        <a:alpha val="40000"/>
                      </a:schemeClr>
                    </a:solidFill>
                  </a:tcPr>
                </a:tc>
                <a:tc>
                  <a:txBody>
                    <a:bodyPr/>
                    <a:lstStyle/>
                    <a:p>
                      <a:pPr algn="ctr"/>
                      <a:r>
                        <a:rPr lang="en-US" sz="1200" dirty="0"/>
                        <a:t>$0/$5/17%/41%/25%</a:t>
                      </a:r>
                    </a:p>
                  </a:txBody>
                  <a:tcPr marL="71299" marR="71299" marT="35648" marB="35648" anchor="ctr">
                    <a:solidFill>
                      <a:schemeClr val="bg2">
                        <a:lumMod val="50000"/>
                        <a:alpha val="40000"/>
                      </a:schemeClr>
                    </a:solidFill>
                  </a:tcPr>
                </a:tc>
                <a:extLst>
                  <a:ext uri="{0D108BD9-81ED-4DB2-BD59-A6C34878D82A}">
                    <a16:rowId xmlns:a16="http://schemas.microsoft.com/office/drawing/2014/main" val="1928435675"/>
                  </a:ext>
                </a:extLst>
              </a:tr>
            </a:tbl>
          </a:graphicData>
        </a:graphic>
      </p:graphicFrame>
      <p:sp>
        <p:nvSpPr>
          <p:cNvPr id="3" name="TextBox 2">
            <a:extLst>
              <a:ext uri="{FF2B5EF4-FFF2-40B4-BE49-F238E27FC236}">
                <a16:creationId xmlns:a16="http://schemas.microsoft.com/office/drawing/2014/main" id="{F9D398A5-E5BB-ACB1-B242-B4A7C8CEAF84}"/>
              </a:ext>
            </a:extLst>
          </p:cNvPr>
          <p:cNvSpPr txBox="1"/>
          <p:nvPr/>
        </p:nvSpPr>
        <p:spPr>
          <a:xfrm>
            <a:off x="70337" y="9879732"/>
            <a:ext cx="4337890" cy="646331"/>
          </a:xfrm>
          <a:prstGeom prst="rect">
            <a:avLst/>
          </a:prstGeom>
          <a:noFill/>
        </p:spPr>
        <p:txBody>
          <a:bodyPr wrap="square" rtlCol="0">
            <a:spAutoFit/>
          </a:bodyPr>
          <a:lstStyle/>
          <a:p>
            <a:r>
              <a:rPr lang="en-US" sz="1200" b="1" dirty="0">
                <a:solidFill>
                  <a:srgbClr val="FF0000"/>
                </a:solidFill>
              </a:rPr>
              <a:t>(Medicare plans shown are specific to these counties)</a:t>
            </a:r>
          </a:p>
          <a:p>
            <a:r>
              <a:rPr lang="en-US" sz="1200" b="1" dirty="0">
                <a:solidFill>
                  <a:srgbClr val="FF0000"/>
                </a:solidFill>
              </a:rPr>
              <a:t>* Benefits vary by county</a:t>
            </a:r>
          </a:p>
          <a:p>
            <a:endParaRPr lang="en-US" sz="12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1" y="-32584"/>
            <a:ext cx="18288000" cy="534370"/>
            <a:chOff x="0" y="-28575"/>
            <a:chExt cx="6674038" cy="841375"/>
          </a:xfrm>
        </p:grpSpPr>
        <p:sp>
          <p:nvSpPr>
            <p:cNvPr id="108" name="Google Shape;108;p2"/>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2"/>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2"/>
          <p:cNvSpPr/>
          <p:nvPr/>
        </p:nvSpPr>
        <p:spPr>
          <a:xfrm>
            <a:off x="-874585" y="-1443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4;p2">
            <a:extLst>
              <a:ext uri="{FF2B5EF4-FFF2-40B4-BE49-F238E27FC236}">
                <a16:creationId xmlns:a16="http://schemas.microsoft.com/office/drawing/2014/main" id="{CB55B9DE-175C-C774-753F-6B3E98144D30}"/>
              </a:ext>
            </a:extLst>
          </p:cNvPr>
          <p:cNvSpPr txBox="1"/>
          <p:nvPr/>
        </p:nvSpPr>
        <p:spPr>
          <a:xfrm>
            <a:off x="2167708" y="3802273"/>
            <a:ext cx="13524900" cy="1852815"/>
          </a:xfrm>
          <a:prstGeom prst="rect">
            <a:avLst/>
          </a:prstGeom>
          <a:noFill/>
          <a:ln>
            <a:noFill/>
          </a:ln>
        </p:spPr>
        <p:txBody>
          <a:bodyPr spcFirstLastPara="1" wrap="square" lIns="0" tIns="0" rIns="0" bIns="0" anchor="t" anchorCtr="0">
            <a:spAutoFit/>
          </a:bodyPr>
          <a:lstStyle/>
          <a:p>
            <a:pPr marL="0" marR="0" lvl="0" indent="0" algn="ctr" rtl="0">
              <a:lnSpc>
                <a:spcPct val="139977"/>
              </a:lnSpc>
              <a:spcBef>
                <a:spcPts val="0"/>
              </a:spcBef>
              <a:spcAft>
                <a:spcPts val="0"/>
              </a:spcAft>
              <a:buNone/>
            </a:pPr>
            <a:r>
              <a:rPr lang="en-US" sz="4300" dirty="0">
                <a:latin typeface="Heebo"/>
                <a:ea typeface="Heebo"/>
                <a:cs typeface="Heebo"/>
                <a:sym typeface="Heebo"/>
              </a:rPr>
              <a:t>Prepared </a:t>
            </a:r>
          </a:p>
          <a:p>
            <a:pPr marL="0" marR="0" lvl="0" indent="0" algn="ctr" rtl="0">
              <a:lnSpc>
                <a:spcPct val="139977"/>
              </a:lnSpc>
              <a:spcBef>
                <a:spcPts val="0"/>
              </a:spcBef>
              <a:spcAft>
                <a:spcPts val="0"/>
              </a:spcAft>
              <a:buNone/>
            </a:pPr>
            <a:r>
              <a:rPr lang="en-US" sz="4300" dirty="0">
                <a:latin typeface="Heebo"/>
                <a:ea typeface="Heebo"/>
                <a:cs typeface="Heebo"/>
                <a:sym typeface="Heebo"/>
              </a:rPr>
              <a:t>Especially for:</a:t>
            </a:r>
            <a:endParaRPr sz="1200" dirty="0">
              <a:latin typeface="Heebo"/>
              <a:ea typeface="Heebo"/>
              <a:cs typeface="Heebo"/>
              <a:sym typeface="Heebo"/>
            </a:endParaRPr>
          </a:p>
        </p:txBody>
      </p:sp>
      <p:pic>
        <p:nvPicPr>
          <p:cNvPr id="4" name="Picture 3">
            <a:extLst>
              <a:ext uri="{FF2B5EF4-FFF2-40B4-BE49-F238E27FC236}">
                <a16:creationId xmlns:a16="http://schemas.microsoft.com/office/drawing/2014/main" id="{F6CCE16C-9B3A-881F-4876-838BE36E8CEA}"/>
              </a:ext>
            </a:extLst>
          </p:cNvPr>
          <p:cNvPicPr>
            <a:picLocks noChangeAspect="1"/>
          </p:cNvPicPr>
          <p:nvPr/>
        </p:nvPicPr>
        <p:blipFill>
          <a:blip r:embed="rId5"/>
          <a:stretch>
            <a:fillRect/>
          </a:stretch>
        </p:blipFill>
        <p:spPr>
          <a:xfrm>
            <a:off x="7296911" y="6031173"/>
            <a:ext cx="3143625" cy="1888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grpSp>
        <p:nvGrpSpPr>
          <p:cNvPr id="1118" name="Google Shape;1118;p32"/>
          <p:cNvGrpSpPr/>
          <p:nvPr/>
        </p:nvGrpSpPr>
        <p:grpSpPr>
          <a:xfrm>
            <a:off x="-149075" y="-58500"/>
            <a:ext cx="18437697" cy="560272"/>
            <a:chOff x="0" y="-28575"/>
            <a:chExt cx="6674038" cy="841375"/>
          </a:xfrm>
        </p:grpSpPr>
        <p:sp>
          <p:nvSpPr>
            <p:cNvPr id="1119" name="Google Shape;1119;p32"/>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32"/>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121" name="Google Shape;1121;p32"/>
          <p:cNvSpPr txBox="1"/>
          <p:nvPr/>
        </p:nvSpPr>
        <p:spPr>
          <a:xfrm>
            <a:off x="9139238" y="4926330"/>
            <a:ext cx="9525" cy="39624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32"/>
          <p:cNvSpPr txBox="1"/>
          <p:nvPr/>
        </p:nvSpPr>
        <p:spPr>
          <a:xfrm>
            <a:off x="2610100" y="3605325"/>
            <a:ext cx="17197500" cy="3657600"/>
          </a:xfrm>
          <a:prstGeom prst="rect">
            <a:avLst/>
          </a:prstGeom>
          <a:noFill/>
          <a:ln>
            <a:noFill/>
          </a:ln>
        </p:spPr>
        <p:txBody>
          <a:bodyPr spcFirstLastPara="1" wrap="square" lIns="0" tIns="0" rIns="0" bIns="0" anchor="t" anchorCtr="0">
            <a:spAutoFit/>
          </a:bodyPr>
          <a:lstStyle/>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Complete a needs assessment</a:t>
            </a:r>
            <a:endParaRPr sz="2700">
              <a:latin typeface="Heebo"/>
              <a:ea typeface="Heebo"/>
              <a:cs typeface="Heebo"/>
              <a:sym typeface="Heebo"/>
            </a:endParaRPr>
          </a:p>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Verify enrollment in Medicare Part A and B (if necessary, assist in enrolling in Medicare)</a:t>
            </a:r>
            <a:endParaRPr sz="2700">
              <a:latin typeface="Heebo"/>
              <a:ea typeface="Heebo"/>
              <a:cs typeface="Heebo"/>
              <a:sym typeface="Heebo"/>
            </a:endParaRPr>
          </a:p>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Complete analysis and identify plan options</a:t>
            </a:r>
            <a:endParaRPr sz="2700">
              <a:latin typeface="Heebo"/>
              <a:ea typeface="Heebo"/>
              <a:cs typeface="Heebo"/>
              <a:sym typeface="Heebo"/>
            </a:endParaRPr>
          </a:p>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Present the most cost-effective plan option</a:t>
            </a:r>
            <a:endParaRPr sz="2700">
              <a:latin typeface="Heebo"/>
              <a:ea typeface="Heebo"/>
              <a:cs typeface="Heebo"/>
              <a:sym typeface="Heebo"/>
            </a:endParaRPr>
          </a:p>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Prepare enrollment materials and collect signatures</a:t>
            </a:r>
            <a:endParaRPr sz="2700">
              <a:latin typeface="Heebo"/>
              <a:ea typeface="Heebo"/>
              <a:cs typeface="Heebo"/>
              <a:sym typeface="Heebo"/>
            </a:endParaRPr>
          </a:p>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Submit application to the health plan and monitor progress</a:t>
            </a:r>
            <a:endParaRPr sz="2700">
              <a:latin typeface="Heebo"/>
              <a:ea typeface="Heebo"/>
              <a:cs typeface="Heebo"/>
              <a:sym typeface="Heebo"/>
            </a:endParaRPr>
          </a:p>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Notify you when approved and when you will receive your ID cards</a:t>
            </a:r>
            <a:endParaRPr sz="2700">
              <a:latin typeface="Heebo"/>
              <a:ea typeface="Heebo"/>
              <a:cs typeface="Heebo"/>
              <a:sym typeface="Heebo"/>
            </a:endParaRPr>
          </a:p>
        </p:txBody>
      </p:sp>
      <p:sp>
        <p:nvSpPr>
          <p:cNvPr id="1123" name="Google Shape;1123;p32"/>
          <p:cNvSpPr txBox="1"/>
          <p:nvPr/>
        </p:nvSpPr>
        <p:spPr>
          <a:xfrm>
            <a:off x="2116686" y="2869845"/>
            <a:ext cx="39507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000" b="1">
                <a:solidFill>
                  <a:srgbClr val="527653"/>
                </a:solidFill>
                <a:latin typeface="Heebo"/>
                <a:ea typeface="Heebo"/>
                <a:cs typeface="Heebo"/>
                <a:sym typeface="Heebo"/>
              </a:rPr>
              <a:t>OUR STEPS</a:t>
            </a:r>
            <a:endParaRPr sz="4000">
              <a:latin typeface="Heebo"/>
              <a:ea typeface="Heebo"/>
              <a:cs typeface="Heebo"/>
              <a:sym typeface="Heebo"/>
            </a:endParaRPr>
          </a:p>
        </p:txBody>
      </p:sp>
      <p:sp>
        <p:nvSpPr>
          <p:cNvPr id="1124" name="Google Shape;1124;p32"/>
          <p:cNvSpPr txBox="1"/>
          <p:nvPr/>
        </p:nvSpPr>
        <p:spPr>
          <a:xfrm>
            <a:off x="2116664" y="7713101"/>
            <a:ext cx="42030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000" b="1">
                <a:solidFill>
                  <a:srgbClr val="527653"/>
                </a:solidFill>
                <a:latin typeface="Heebo"/>
                <a:ea typeface="Heebo"/>
                <a:cs typeface="Heebo"/>
                <a:sym typeface="Heebo"/>
              </a:rPr>
              <a:t>YOUR STEPS</a:t>
            </a:r>
            <a:endParaRPr sz="4000">
              <a:latin typeface="Heebo"/>
              <a:ea typeface="Heebo"/>
              <a:cs typeface="Heebo"/>
              <a:sym typeface="Heebo"/>
            </a:endParaRPr>
          </a:p>
        </p:txBody>
      </p:sp>
      <p:sp>
        <p:nvSpPr>
          <p:cNvPr id="1125" name="Google Shape;1125;p32"/>
          <p:cNvSpPr txBox="1"/>
          <p:nvPr/>
        </p:nvSpPr>
        <p:spPr>
          <a:xfrm>
            <a:off x="2610099" y="8575600"/>
            <a:ext cx="14516100" cy="955800"/>
          </a:xfrm>
          <a:prstGeom prst="rect">
            <a:avLst/>
          </a:prstGeom>
          <a:noFill/>
          <a:ln>
            <a:noFill/>
          </a:ln>
        </p:spPr>
        <p:txBody>
          <a:bodyPr spcFirstLastPara="1" wrap="square" lIns="0" tIns="0" rIns="0" bIns="0" anchor="t" anchorCtr="0">
            <a:spAutoFit/>
          </a:bodyPr>
          <a:lstStyle/>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Decide whether the option presented is appropriate</a:t>
            </a:r>
            <a:endParaRPr sz="2700">
              <a:latin typeface="Heebo"/>
              <a:ea typeface="Heebo"/>
              <a:cs typeface="Heebo"/>
              <a:sym typeface="Heebo"/>
            </a:endParaRPr>
          </a:p>
          <a:p>
            <a:pPr marL="496569" marR="0" lvl="1" indent="-273747" algn="l" rtl="0">
              <a:lnSpc>
                <a:spcPct val="130013"/>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Sign and send signature pages back for processing</a:t>
            </a:r>
            <a:endParaRPr sz="2700">
              <a:latin typeface="Heebo"/>
              <a:ea typeface="Heebo"/>
              <a:cs typeface="Heebo"/>
              <a:sym typeface="Heebo"/>
            </a:endParaRPr>
          </a:p>
        </p:txBody>
      </p:sp>
      <p:grpSp>
        <p:nvGrpSpPr>
          <p:cNvPr id="1126" name="Google Shape;1126;p32"/>
          <p:cNvGrpSpPr/>
          <p:nvPr/>
        </p:nvGrpSpPr>
        <p:grpSpPr>
          <a:xfrm>
            <a:off x="3989925" y="957672"/>
            <a:ext cx="10262421" cy="1416304"/>
            <a:chOff x="0" y="-9525"/>
            <a:chExt cx="3728400" cy="805817"/>
          </a:xfrm>
        </p:grpSpPr>
        <p:sp>
          <p:nvSpPr>
            <p:cNvPr id="1127" name="Google Shape;1127;p32"/>
            <p:cNvSpPr/>
            <p:nvPr/>
          </p:nvSpPr>
          <p:spPr>
            <a:xfrm>
              <a:off x="0" y="0"/>
              <a:ext cx="3728280" cy="796292"/>
            </a:xfrm>
            <a:custGeom>
              <a:avLst/>
              <a:gdLst/>
              <a:ahLst/>
              <a:cxnLst/>
              <a:rect l="l" t="t" r="r" b="b"/>
              <a:pathLst>
                <a:path w="3728280" h="796292" extrusionOk="0">
                  <a:moveTo>
                    <a:pt x="0" y="0"/>
                  </a:moveTo>
                  <a:lnTo>
                    <a:pt x="3728280" y="0"/>
                  </a:lnTo>
                  <a:lnTo>
                    <a:pt x="3728280" y="796292"/>
                  </a:lnTo>
                  <a:lnTo>
                    <a:pt x="0" y="796292"/>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32"/>
            <p:cNvSpPr txBox="1"/>
            <p:nvPr/>
          </p:nvSpPr>
          <p:spPr>
            <a:xfrm>
              <a:off x="0" y="-9525"/>
              <a:ext cx="3728400" cy="805800"/>
            </a:xfrm>
            <a:prstGeom prst="rect">
              <a:avLst/>
            </a:prstGeom>
            <a:solidFill>
              <a:srgbClr val="284560"/>
            </a:solidFill>
            <a:ln>
              <a:noFill/>
            </a:ln>
          </p:spPr>
          <p:txBody>
            <a:bodyPr spcFirstLastPara="1" wrap="square" lIns="50800" tIns="50800" rIns="50800" bIns="50800" anchor="ctr" anchorCtr="0">
              <a:noAutofit/>
            </a:bodyPr>
            <a:lstStyle/>
            <a:p>
              <a:pPr marL="0" marR="0" lvl="0" indent="0" algn="ctr" rtl="0">
                <a:lnSpc>
                  <a:spcPct val="158888"/>
                </a:lnSpc>
                <a:spcBef>
                  <a:spcPts val="0"/>
                </a:spcBef>
                <a:spcAft>
                  <a:spcPts val="0"/>
                </a:spcAft>
                <a:buNone/>
              </a:pPr>
              <a:endParaRPr sz="1800">
                <a:solidFill>
                  <a:schemeClr val="dk1"/>
                </a:solidFill>
                <a:latin typeface="Calibri"/>
                <a:ea typeface="Calibri"/>
                <a:cs typeface="Calibri"/>
                <a:sym typeface="Calibri"/>
              </a:endParaRPr>
            </a:p>
          </p:txBody>
        </p:sp>
      </p:grpSp>
      <p:sp>
        <p:nvSpPr>
          <p:cNvPr id="1129" name="Google Shape;1129;p32"/>
          <p:cNvSpPr txBox="1"/>
          <p:nvPr/>
        </p:nvSpPr>
        <p:spPr>
          <a:xfrm>
            <a:off x="4074313" y="1269525"/>
            <a:ext cx="10139400" cy="792600"/>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5150" b="1">
                <a:solidFill>
                  <a:srgbClr val="FFFFFF"/>
                </a:solidFill>
                <a:latin typeface="Heebo"/>
                <a:ea typeface="Heebo"/>
                <a:cs typeface="Heebo"/>
                <a:sym typeface="Heebo"/>
              </a:rPr>
              <a:t>Enrollment Steps:</a:t>
            </a:r>
            <a:r>
              <a:rPr lang="en-US" sz="5150">
                <a:latin typeface="Heebo"/>
                <a:ea typeface="Heebo"/>
                <a:cs typeface="Heebo"/>
                <a:sym typeface="Heebo"/>
              </a:rPr>
              <a:t> </a:t>
            </a:r>
            <a:r>
              <a:rPr lang="en-US" sz="5150">
                <a:solidFill>
                  <a:srgbClr val="FFFFFF"/>
                </a:solidFill>
                <a:latin typeface="Heebo"/>
                <a:ea typeface="Heebo"/>
                <a:cs typeface="Heebo"/>
                <a:sym typeface="Heebo"/>
              </a:rPr>
              <a:t>Contact SGIA</a:t>
            </a:r>
            <a:endParaRPr sz="5150">
              <a:latin typeface="Heebo"/>
              <a:ea typeface="Heebo"/>
              <a:cs typeface="Heebo"/>
              <a:sym typeface="Heebo"/>
            </a:endParaRPr>
          </a:p>
        </p:txBody>
      </p:sp>
      <p:sp>
        <p:nvSpPr>
          <p:cNvPr id="1130" name="Google Shape;1130;p32"/>
          <p:cNvSpPr/>
          <p:nvPr/>
        </p:nvSpPr>
        <p:spPr>
          <a:xfrm>
            <a:off x="-355718" y="-1291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32"/>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33"/>
          <p:cNvSpPr/>
          <p:nvPr/>
        </p:nvSpPr>
        <p:spPr>
          <a:xfrm>
            <a:off x="0" y="0"/>
            <a:ext cx="19047671" cy="12172236"/>
          </a:xfrm>
          <a:custGeom>
            <a:avLst/>
            <a:gdLst/>
            <a:ahLst/>
            <a:cxnLst/>
            <a:rect l="l" t="t" r="r" b="b"/>
            <a:pathLst>
              <a:path w="19047671" h="12452415" extrusionOk="0">
                <a:moveTo>
                  <a:pt x="0" y="0"/>
                </a:moveTo>
                <a:lnTo>
                  <a:pt x="19047671" y="0"/>
                </a:lnTo>
                <a:lnTo>
                  <a:pt x="19047671" y="12452415"/>
                </a:lnTo>
                <a:lnTo>
                  <a:pt x="0" y="12452415"/>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58" name="Google Shape;1158;p33"/>
          <p:cNvGrpSpPr/>
          <p:nvPr/>
        </p:nvGrpSpPr>
        <p:grpSpPr>
          <a:xfrm>
            <a:off x="926" y="-350690"/>
            <a:ext cx="19047717" cy="12575597"/>
            <a:chOff x="0" y="-28575"/>
            <a:chExt cx="5122695" cy="2918720"/>
          </a:xfrm>
        </p:grpSpPr>
        <p:sp>
          <p:nvSpPr>
            <p:cNvPr id="1159" name="Google Shape;1159;p33"/>
            <p:cNvSpPr/>
            <p:nvPr/>
          </p:nvSpPr>
          <p:spPr>
            <a:xfrm>
              <a:off x="0" y="0"/>
              <a:ext cx="5122695" cy="2890145"/>
            </a:xfrm>
            <a:custGeom>
              <a:avLst/>
              <a:gdLst/>
              <a:ahLst/>
              <a:cxnLst/>
              <a:rect l="l" t="t" r="r" b="b"/>
              <a:pathLst>
                <a:path w="5122695" h="2890145" extrusionOk="0">
                  <a:moveTo>
                    <a:pt x="0" y="0"/>
                  </a:moveTo>
                  <a:lnTo>
                    <a:pt x="5122695" y="0"/>
                  </a:lnTo>
                  <a:lnTo>
                    <a:pt x="5122695" y="2890145"/>
                  </a:lnTo>
                  <a:lnTo>
                    <a:pt x="0" y="2890145"/>
                  </a:lnTo>
                  <a:close/>
                </a:path>
              </a:pathLst>
            </a:custGeom>
            <a:solidFill>
              <a:srgbClr val="527653">
                <a:alpha val="8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0" name="Google Shape;1160;p33"/>
            <p:cNvSpPr txBox="1"/>
            <p:nvPr/>
          </p:nvSpPr>
          <p:spPr>
            <a:xfrm>
              <a:off x="0" y="-28575"/>
              <a:ext cx="5122695" cy="291872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161" name="Google Shape;1161;p33"/>
          <p:cNvSpPr/>
          <p:nvPr/>
        </p:nvSpPr>
        <p:spPr>
          <a:xfrm>
            <a:off x="5894418" y="568085"/>
            <a:ext cx="6671418" cy="2631413"/>
          </a:xfrm>
          <a:custGeom>
            <a:avLst/>
            <a:gdLst/>
            <a:ahLst/>
            <a:cxnLst/>
            <a:rect l="l" t="t" r="r" b="b"/>
            <a:pathLst>
              <a:path w="6671418" h="2631413" extrusionOk="0">
                <a:moveTo>
                  <a:pt x="0" y="0"/>
                </a:moveTo>
                <a:lnTo>
                  <a:pt x="6671418" y="0"/>
                </a:lnTo>
                <a:lnTo>
                  <a:pt x="6671418" y="2631413"/>
                </a:lnTo>
                <a:lnTo>
                  <a:pt x="0" y="2631413"/>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2" name="Google Shape;1162;p33"/>
          <p:cNvSpPr txBox="1"/>
          <p:nvPr/>
        </p:nvSpPr>
        <p:spPr>
          <a:xfrm>
            <a:off x="4854991" y="3929761"/>
            <a:ext cx="9175800" cy="1754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000">
                <a:solidFill>
                  <a:srgbClr val="FFFFFF"/>
                </a:solidFill>
                <a:latin typeface="Heebo"/>
                <a:ea typeface="Heebo"/>
                <a:cs typeface="Heebo"/>
                <a:sym typeface="Heebo"/>
              </a:rPr>
              <a:t>Please contact us to learn more about our Medicare programs and the positive impact they will offer for your organization</a:t>
            </a:r>
            <a:endParaRPr>
              <a:latin typeface="Heebo"/>
              <a:ea typeface="Heebo"/>
              <a:cs typeface="Heebo"/>
              <a:sym typeface="Heebo"/>
            </a:endParaRPr>
          </a:p>
        </p:txBody>
      </p:sp>
      <p:cxnSp>
        <p:nvCxnSpPr>
          <p:cNvPr id="1163" name="Google Shape;1163;p33"/>
          <p:cNvCxnSpPr/>
          <p:nvPr/>
        </p:nvCxnSpPr>
        <p:spPr>
          <a:xfrm>
            <a:off x="4658127" y="6134100"/>
            <a:ext cx="9372600" cy="0"/>
          </a:xfrm>
          <a:prstGeom prst="straightConnector1">
            <a:avLst/>
          </a:prstGeom>
          <a:noFill/>
          <a:ln w="38100" cap="flat" cmpd="sng">
            <a:solidFill>
              <a:srgbClr val="BC3A35"/>
            </a:solidFill>
            <a:prstDash val="solid"/>
            <a:round/>
            <a:headEnd type="none" w="sm" len="sm"/>
            <a:tailEnd type="none" w="sm" len="sm"/>
          </a:ln>
        </p:spPr>
      </p:cxnSp>
      <p:sp>
        <p:nvSpPr>
          <p:cNvPr id="1165" name="Google Shape;1165;p33"/>
          <p:cNvSpPr/>
          <p:nvPr/>
        </p:nvSpPr>
        <p:spPr>
          <a:xfrm rot="-5400000">
            <a:off x="2443773" y="-4621414"/>
            <a:ext cx="14352174" cy="19047716"/>
          </a:xfrm>
          <a:custGeom>
            <a:avLst/>
            <a:gdLst/>
            <a:ahLst/>
            <a:cxnLst/>
            <a:rect l="l" t="t" r="r" b="b"/>
            <a:pathLst>
              <a:path w="10494983" h="10386404" extrusionOk="0">
                <a:moveTo>
                  <a:pt x="10494982" y="10386404"/>
                </a:moveTo>
                <a:lnTo>
                  <a:pt x="0" y="10386404"/>
                </a:lnTo>
                <a:lnTo>
                  <a:pt x="0" y="0"/>
                </a:lnTo>
                <a:lnTo>
                  <a:pt x="10494982" y="0"/>
                </a:lnTo>
                <a:lnTo>
                  <a:pt x="10494982" y="10386404"/>
                </a:lnTo>
                <a:close/>
              </a:path>
            </a:pathLst>
          </a:custGeom>
          <a:blipFill rotWithShape="1">
            <a:blip r:embed="rId5" cstate="screen">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66" name="Google Shape;1166;p33"/>
          <p:cNvSpPr txBox="1"/>
          <p:nvPr/>
        </p:nvSpPr>
        <p:spPr>
          <a:xfrm>
            <a:off x="9010621" y="7574140"/>
            <a:ext cx="585626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Heebo"/>
                <a:ea typeface="Heebo"/>
                <a:cs typeface="Heebo"/>
                <a:sym typeface="Heebo"/>
              </a:rPr>
              <a:t>Phone: </a:t>
            </a:r>
            <a:r>
              <a:rPr lang="en-US" sz="3000">
                <a:solidFill>
                  <a:schemeClr val="lt1"/>
                </a:solidFill>
                <a:latin typeface="Heebo"/>
                <a:ea typeface="Heebo"/>
                <a:cs typeface="Heebo"/>
                <a:sym typeface="Heebo"/>
              </a:rPr>
              <a:t>888-284-3314</a:t>
            </a:r>
            <a:endParaRPr>
              <a:latin typeface="Heebo"/>
              <a:ea typeface="Heebo"/>
              <a:cs typeface="Heebo"/>
              <a:sym typeface="Heebo"/>
            </a:endParaRPr>
          </a:p>
        </p:txBody>
      </p:sp>
      <p:sp>
        <p:nvSpPr>
          <p:cNvPr id="1167" name="Google Shape;1167;p33"/>
          <p:cNvSpPr txBox="1"/>
          <p:nvPr/>
        </p:nvSpPr>
        <p:spPr>
          <a:xfrm>
            <a:off x="9010620" y="8108089"/>
            <a:ext cx="585626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Heebo"/>
                <a:ea typeface="Heebo"/>
                <a:cs typeface="Heebo"/>
                <a:sym typeface="Heebo"/>
              </a:rPr>
              <a:t>Email: </a:t>
            </a:r>
            <a:r>
              <a:rPr lang="en-US" sz="3000">
                <a:solidFill>
                  <a:schemeClr val="lt1"/>
                </a:solidFill>
                <a:latin typeface="Heebo"/>
                <a:ea typeface="Heebo"/>
                <a:cs typeface="Heebo"/>
                <a:sym typeface="Heebo"/>
              </a:rPr>
              <a:t>info@sgiamedicare.com</a:t>
            </a:r>
            <a:endParaRPr sz="3000">
              <a:solidFill>
                <a:schemeClr val="lt1"/>
              </a:solidFill>
              <a:latin typeface="Heebo"/>
              <a:ea typeface="Heebo"/>
              <a:cs typeface="Heebo"/>
              <a:sym typeface="Heebo"/>
            </a:endParaRPr>
          </a:p>
        </p:txBody>
      </p:sp>
      <p:sp>
        <p:nvSpPr>
          <p:cNvPr id="1168" name="Google Shape;1168;p33"/>
          <p:cNvSpPr txBox="1"/>
          <p:nvPr/>
        </p:nvSpPr>
        <p:spPr>
          <a:xfrm>
            <a:off x="9010620" y="8642038"/>
            <a:ext cx="585626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Heebo"/>
                <a:ea typeface="Heebo"/>
                <a:cs typeface="Heebo"/>
                <a:sym typeface="Heebo"/>
              </a:rPr>
              <a:t>Website: </a:t>
            </a:r>
            <a:r>
              <a:rPr lang="en-US" sz="3000">
                <a:solidFill>
                  <a:schemeClr val="lt1"/>
                </a:solidFill>
                <a:latin typeface="Heebo"/>
                <a:ea typeface="Heebo"/>
                <a:cs typeface="Heebo"/>
                <a:sym typeface="Heebo"/>
              </a:rPr>
              <a:t>sgiamedicare.com</a:t>
            </a:r>
            <a:endParaRPr sz="3000">
              <a:solidFill>
                <a:schemeClr val="lt1"/>
              </a:solidFill>
              <a:latin typeface="Heebo"/>
              <a:ea typeface="Heebo"/>
              <a:cs typeface="Heebo"/>
              <a:sym typeface="Heebo"/>
            </a:endParaRPr>
          </a:p>
        </p:txBody>
      </p:sp>
      <p:pic>
        <p:nvPicPr>
          <p:cNvPr id="1169" name="Google Shape;1169;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89935" y="6972300"/>
            <a:ext cx="2955750" cy="2963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2"/>
          <p:cNvGrpSpPr/>
          <p:nvPr/>
        </p:nvGrpSpPr>
        <p:grpSpPr>
          <a:xfrm>
            <a:off x="1" y="-32584"/>
            <a:ext cx="18288000" cy="534370"/>
            <a:chOff x="0" y="-28575"/>
            <a:chExt cx="6674038" cy="841375"/>
          </a:xfrm>
        </p:grpSpPr>
        <p:sp>
          <p:nvSpPr>
            <p:cNvPr id="108" name="Google Shape;108;p2"/>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10" name="Google Shape;110;p2"/>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1" name="Google Shape;111;p2"/>
          <p:cNvGrpSpPr/>
          <p:nvPr/>
        </p:nvGrpSpPr>
        <p:grpSpPr>
          <a:xfrm>
            <a:off x="4982088" y="1122170"/>
            <a:ext cx="8324021" cy="1605158"/>
            <a:chOff x="0" y="-91933"/>
            <a:chExt cx="4349700" cy="888300"/>
          </a:xfrm>
        </p:grpSpPr>
        <p:sp>
          <p:nvSpPr>
            <p:cNvPr id="112" name="Google Shape;112;p2"/>
            <p:cNvSpPr/>
            <p:nvPr/>
          </p:nvSpPr>
          <p:spPr>
            <a:xfrm>
              <a:off x="0" y="0"/>
              <a:ext cx="4349613" cy="796292"/>
            </a:xfrm>
            <a:custGeom>
              <a:avLst/>
              <a:gdLst/>
              <a:ahLst/>
              <a:cxnLst/>
              <a:rect l="l" t="t" r="r" b="b"/>
              <a:pathLst>
                <a:path w="4349613" h="796292" extrusionOk="0">
                  <a:moveTo>
                    <a:pt x="0" y="0"/>
                  </a:moveTo>
                  <a:lnTo>
                    <a:pt x="4349613" y="0"/>
                  </a:lnTo>
                  <a:lnTo>
                    <a:pt x="4349613" y="796292"/>
                  </a:lnTo>
                  <a:lnTo>
                    <a:pt x="0" y="796292"/>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2"/>
            <p:cNvSpPr txBox="1"/>
            <p:nvPr/>
          </p:nvSpPr>
          <p:spPr>
            <a:xfrm>
              <a:off x="0" y="-91933"/>
              <a:ext cx="4349700" cy="888300"/>
            </a:xfrm>
            <a:prstGeom prst="rect">
              <a:avLst/>
            </a:prstGeom>
            <a:solidFill>
              <a:srgbClr val="284560"/>
            </a:solid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14" name="Google Shape;114;p2"/>
          <p:cNvSpPr txBox="1"/>
          <p:nvPr/>
        </p:nvSpPr>
        <p:spPr>
          <a:xfrm>
            <a:off x="2381548" y="3529314"/>
            <a:ext cx="13524900" cy="5294400"/>
          </a:xfrm>
          <a:prstGeom prst="rect">
            <a:avLst/>
          </a:prstGeom>
          <a:noFill/>
          <a:ln>
            <a:noFill/>
          </a:ln>
        </p:spPr>
        <p:txBody>
          <a:bodyPr spcFirstLastPara="1" wrap="square" lIns="0" tIns="0" rIns="0" bIns="0" anchor="t" anchorCtr="0">
            <a:spAutoFit/>
          </a:bodyPr>
          <a:lstStyle/>
          <a:p>
            <a:pPr marL="0" marR="0" lvl="0" indent="0" algn="ctr" rtl="0">
              <a:lnSpc>
                <a:spcPct val="139977"/>
              </a:lnSpc>
              <a:spcBef>
                <a:spcPts val="0"/>
              </a:spcBef>
              <a:spcAft>
                <a:spcPts val="0"/>
              </a:spcAft>
              <a:buNone/>
            </a:pPr>
            <a:r>
              <a:rPr lang="en-US" sz="4300" dirty="0">
                <a:solidFill>
                  <a:srgbClr val="000000"/>
                </a:solidFill>
                <a:latin typeface="Heebo"/>
                <a:ea typeface="Heebo"/>
                <a:cs typeface="Heebo"/>
                <a:sym typeface="Heebo"/>
              </a:rPr>
              <a:t>SGIA offers </a:t>
            </a:r>
            <a:r>
              <a:rPr lang="en-US" sz="4300" b="1" dirty="0">
                <a:solidFill>
                  <a:srgbClr val="527653"/>
                </a:solidFill>
                <a:latin typeface="Heebo"/>
                <a:ea typeface="Heebo"/>
                <a:cs typeface="Heebo"/>
                <a:sym typeface="Heebo"/>
              </a:rPr>
              <a:t>no-cost Medicare programs</a:t>
            </a:r>
            <a:r>
              <a:rPr lang="en-US" sz="4300" b="1" dirty="0">
                <a:solidFill>
                  <a:srgbClr val="000000"/>
                </a:solidFill>
                <a:latin typeface="Heebo"/>
                <a:ea typeface="Heebo"/>
                <a:cs typeface="Heebo"/>
                <a:sym typeface="Heebo"/>
              </a:rPr>
              <a:t> </a:t>
            </a:r>
            <a:r>
              <a:rPr lang="en-US" sz="4300" dirty="0">
                <a:solidFill>
                  <a:srgbClr val="000000"/>
                </a:solidFill>
                <a:latin typeface="Heebo"/>
                <a:ea typeface="Heebo"/>
                <a:cs typeface="Heebo"/>
                <a:sym typeface="Heebo"/>
              </a:rPr>
              <a:t>to simplify how employers can provide </a:t>
            </a:r>
            <a:r>
              <a:rPr lang="en-US" sz="4300" b="1" dirty="0">
                <a:solidFill>
                  <a:srgbClr val="527653"/>
                </a:solidFill>
                <a:latin typeface="Heebo"/>
                <a:ea typeface="Heebo"/>
                <a:cs typeface="Heebo"/>
                <a:sym typeface="Heebo"/>
              </a:rPr>
              <a:t>cost-effective health</a:t>
            </a:r>
            <a:r>
              <a:rPr lang="en-US" sz="4300" b="1" dirty="0">
                <a:solidFill>
                  <a:srgbClr val="000000"/>
                </a:solidFill>
                <a:latin typeface="Heebo"/>
                <a:ea typeface="Heebo"/>
                <a:cs typeface="Heebo"/>
                <a:sym typeface="Heebo"/>
              </a:rPr>
              <a:t> </a:t>
            </a:r>
            <a:r>
              <a:rPr lang="en-US" sz="4300" b="1" dirty="0">
                <a:solidFill>
                  <a:srgbClr val="527653"/>
                </a:solidFill>
                <a:latin typeface="Heebo"/>
                <a:ea typeface="Heebo"/>
                <a:cs typeface="Heebo"/>
                <a:sym typeface="Heebo"/>
              </a:rPr>
              <a:t>care solutions</a:t>
            </a:r>
            <a:r>
              <a:rPr lang="en-US" sz="4300" dirty="0">
                <a:solidFill>
                  <a:srgbClr val="000000"/>
                </a:solidFill>
                <a:latin typeface="Heebo"/>
                <a:ea typeface="Heebo"/>
                <a:cs typeface="Heebo"/>
                <a:sym typeface="Heebo"/>
              </a:rPr>
              <a:t> to its Medicare eligible employees, retirees and dependents. Our specialty is the personal approach we take to </a:t>
            </a:r>
            <a:r>
              <a:rPr lang="en-US" sz="4300" b="1" dirty="0">
                <a:solidFill>
                  <a:srgbClr val="527653"/>
                </a:solidFill>
                <a:latin typeface="Heebo"/>
                <a:ea typeface="Heebo"/>
                <a:cs typeface="Heebo"/>
                <a:sym typeface="Heebo"/>
              </a:rPr>
              <a:t>maximize benefits</a:t>
            </a:r>
            <a:r>
              <a:rPr lang="en-US" sz="4300" dirty="0">
                <a:solidFill>
                  <a:srgbClr val="527653"/>
                </a:solidFill>
                <a:latin typeface="Heebo"/>
                <a:ea typeface="Heebo"/>
                <a:cs typeface="Heebo"/>
                <a:sym typeface="Heebo"/>
              </a:rPr>
              <a:t> </a:t>
            </a:r>
            <a:r>
              <a:rPr lang="en-US" sz="4300" dirty="0">
                <a:solidFill>
                  <a:srgbClr val="000000"/>
                </a:solidFill>
                <a:latin typeface="Heebo"/>
                <a:ea typeface="Heebo"/>
                <a:cs typeface="Heebo"/>
                <a:sym typeface="Heebo"/>
              </a:rPr>
              <a:t>for each individual’s specific needs.</a:t>
            </a:r>
            <a:endParaRPr sz="1200" dirty="0">
              <a:latin typeface="Heebo"/>
              <a:ea typeface="Heebo"/>
              <a:cs typeface="Heebo"/>
              <a:sym typeface="Heebo"/>
            </a:endParaRPr>
          </a:p>
        </p:txBody>
      </p:sp>
      <p:sp>
        <p:nvSpPr>
          <p:cNvPr id="115" name="Google Shape;115;p2"/>
          <p:cNvSpPr txBox="1"/>
          <p:nvPr/>
        </p:nvSpPr>
        <p:spPr>
          <a:xfrm>
            <a:off x="5324998" y="1255323"/>
            <a:ext cx="7638000" cy="10776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7000" b="1" dirty="0">
                <a:solidFill>
                  <a:srgbClr val="FFFFFF"/>
                </a:solidFill>
                <a:latin typeface="Heebo"/>
                <a:ea typeface="Heebo"/>
                <a:cs typeface="Heebo"/>
                <a:sym typeface="Heebo"/>
              </a:rPr>
              <a:t>WHO WE ARE</a:t>
            </a:r>
            <a:endParaRPr sz="7000" dirty="0">
              <a:latin typeface="Heebo"/>
              <a:ea typeface="Heebo"/>
              <a:cs typeface="Heebo"/>
              <a:sym typeface="Heebo"/>
            </a:endParaRPr>
          </a:p>
        </p:txBody>
      </p:sp>
      <p:sp>
        <p:nvSpPr>
          <p:cNvPr id="116" name="Google Shape;116;p2"/>
          <p:cNvSpPr/>
          <p:nvPr/>
        </p:nvSpPr>
        <p:spPr>
          <a:xfrm>
            <a:off x="-874585" y="-1443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86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3"/>
          <p:cNvGrpSpPr/>
          <p:nvPr/>
        </p:nvGrpSpPr>
        <p:grpSpPr>
          <a:xfrm>
            <a:off x="1" y="-17641"/>
            <a:ext cx="18288000" cy="519427"/>
            <a:chOff x="0" y="-28575"/>
            <a:chExt cx="6674038" cy="841375"/>
          </a:xfrm>
        </p:grpSpPr>
        <p:sp>
          <p:nvSpPr>
            <p:cNvPr id="122" name="Google Shape;122;p3"/>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4" name="Google Shape;124;p3"/>
          <p:cNvGrpSpPr/>
          <p:nvPr/>
        </p:nvGrpSpPr>
        <p:grpSpPr>
          <a:xfrm>
            <a:off x="4222464" y="992376"/>
            <a:ext cx="10140253" cy="1721676"/>
            <a:chOff x="0" y="-19050"/>
            <a:chExt cx="4349613" cy="815342"/>
          </a:xfrm>
        </p:grpSpPr>
        <p:sp>
          <p:nvSpPr>
            <p:cNvPr id="125" name="Google Shape;125;p3"/>
            <p:cNvSpPr/>
            <p:nvPr/>
          </p:nvSpPr>
          <p:spPr>
            <a:xfrm>
              <a:off x="0" y="0"/>
              <a:ext cx="4349613" cy="796292"/>
            </a:xfrm>
            <a:custGeom>
              <a:avLst/>
              <a:gdLst/>
              <a:ahLst/>
              <a:cxnLst/>
              <a:rect l="l" t="t" r="r" b="b"/>
              <a:pathLst>
                <a:path w="4349613" h="796292" extrusionOk="0">
                  <a:moveTo>
                    <a:pt x="0" y="0"/>
                  </a:moveTo>
                  <a:lnTo>
                    <a:pt x="4349613" y="0"/>
                  </a:lnTo>
                  <a:lnTo>
                    <a:pt x="4349613" y="796292"/>
                  </a:lnTo>
                  <a:lnTo>
                    <a:pt x="0" y="796292"/>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3"/>
            <p:cNvSpPr txBox="1"/>
            <p:nvPr/>
          </p:nvSpPr>
          <p:spPr>
            <a:xfrm>
              <a:off x="0" y="-19050"/>
              <a:ext cx="4349613" cy="815342"/>
            </a:xfrm>
            <a:prstGeom prst="rect">
              <a:avLst/>
            </a:prstGeom>
            <a:solidFill>
              <a:srgbClr val="527653"/>
            </a:solid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27" name="Google Shape;127;p3"/>
          <p:cNvSpPr txBox="1"/>
          <p:nvPr/>
        </p:nvSpPr>
        <p:spPr>
          <a:xfrm>
            <a:off x="4222464" y="1116280"/>
            <a:ext cx="10140300" cy="1077600"/>
          </a:xfrm>
          <a:prstGeom prst="rect">
            <a:avLst/>
          </a:prstGeom>
          <a:noFill/>
          <a:ln>
            <a:noFill/>
          </a:ln>
        </p:spPr>
        <p:txBody>
          <a:bodyPr spcFirstLastPara="1" wrap="square" lIns="0" tIns="0" rIns="0" bIns="0" anchor="t" anchorCtr="0">
            <a:spAutoFit/>
          </a:bodyPr>
          <a:lstStyle/>
          <a:p>
            <a:pPr marL="0" marR="0" lvl="0" indent="0" algn="ctr" rtl="0">
              <a:lnSpc>
                <a:spcPct val="138000"/>
              </a:lnSpc>
              <a:spcBef>
                <a:spcPts val="0"/>
              </a:spcBef>
              <a:spcAft>
                <a:spcPts val="0"/>
              </a:spcAft>
              <a:buNone/>
            </a:pPr>
            <a:r>
              <a:rPr lang="en-US" sz="7000" b="1" dirty="0">
                <a:solidFill>
                  <a:srgbClr val="FFFFFF"/>
                </a:solidFill>
                <a:latin typeface="Heebo"/>
                <a:ea typeface="Heebo"/>
                <a:cs typeface="Heebo"/>
                <a:sym typeface="Heebo"/>
              </a:rPr>
              <a:t>OVERVIEW </a:t>
            </a:r>
            <a:r>
              <a:rPr lang="en-US" sz="7000" b="1" dirty="0">
                <a:solidFill>
                  <a:srgbClr val="CEA660"/>
                </a:solidFill>
                <a:latin typeface="Heebo"/>
                <a:ea typeface="Heebo"/>
                <a:cs typeface="Heebo"/>
                <a:sym typeface="Heebo"/>
              </a:rPr>
              <a:t>|</a:t>
            </a:r>
            <a:r>
              <a:rPr lang="en-US" sz="7000" b="1" dirty="0">
                <a:solidFill>
                  <a:srgbClr val="FFFFFF"/>
                </a:solidFill>
                <a:latin typeface="Heebo"/>
                <a:ea typeface="Heebo"/>
                <a:cs typeface="Heebo"/>
                <a:sym typeface="Heebo"/>
              </a:rPr>
              <a:t> HISTORY</a:t>
            </a:r>
            <a:endParaRPr sz="7000" dirty="0">
              <a:latin typeface="Heebo"/>
              <a:ea typeface="Heebo"/>
              <a:cs typeface="Heebo"/>
              <a:sym typeface="Heebo"/>
            </a:endParaRPr>
          </a:p>
        </p:txBody>
      </p:sp>
      <p:sp>
        <p:nvSpPr>
          <p:cNvPr id="128" name="Google Shape;128;p3"/>
          <p:cNvSpPr txBox="1"/>
          <p:nvPr/>
        </p:nvSpPr>
        <p:spPr>
          <a:xfrm>
            <a:off x="963990" y="3328546"/>
            <a:ext cx="16657200" cy="3453900"/>
          </a:xfrm>
          <a:prstGeom prst="rect">
            <a:avLst/>
          </a:prstGeom>
          <a:noFill/>
          <a:ln>
            <a:noFill/>
          </a:ln>
        </p:spPr>
        <p:txBody>
          <a:bodyPr spcFirstLastPara="1" wrap="square" lIns="0" tIns="0" rIns="0" bIns="0" anchor="t" anchorCtr="0">
            <a:spAutoFit/>
          </a:bodyPr>
          <a:lstStyle/>
          <a:p>
            <a:pPr marL="0" marR="0" lvl="0" indent="0" algn="ctr" rtl="0">
              <a:lnSpc>
                <a:spcPct val="139987"/>
              </a:lnSpc>
              <a:spcBef>
                <a:spcPts val="0"/>
              </a:spcBef>
              <a:spcAft>
                <a:spcPts val="0"/>
              </a:spcAft>
              <a:buNone/>
            </a:pPr>
            <a:r>
              <a:rPr lang="en-US" sz="3400" b="1" dirty="0">
                <a:solidFill>
                  <a:srgbClr val="000000"/>
                </a:solidFill>
                <a:latin typeface="Heebo"/>
                <a:ea typeface="Heebo"/>
                <a:cs typeface="Heebo"/>
                <a:sym typeface="Heebo"/>
              </a:rPr>
              <a:t>SGIA Medicare Consulting</a:t>
            </a:r>
            <a:r>
              <a:rPr lang="en-US" sz="3400" dirty="0">
                <a:solidFill>
                  <a:srgbClr val="000000"/>
                </a:solidFill>
                <a:latin typeface="Heebo"/>
                <a:ea typeface="Heebo"/>
                <a:cs typeface="Heebo"/>
                <a:sym typeface="Heebo"/>
              </a:rPr>
              <a:t> was founded in 2007 by two former health plan executives. Recognized early in their careers as committed and trusted leaders, they bring over 50 years of combined experience running National and Regional divisions of major healthcare carriers. Some of these responsibilities have included managing sales, marketing, distribution, product development, account management, and finance.</a:t>
            </a:r>
            <a:endParaRPr sz="3400" dirty="0">
              <a:latin typeface="Heebo"/>
              <a:ea typeface="Heebo"/>
              <a:cs typeface="Heebo"/>
              <a:sym typeface="Heebo"/>
            </a:endParaRPr>
          </a:p>
        </p:txBody>
      </p:sp>
      <p:sp>
        <p:nvSpPr>
          <p:cNvPr id="129" name="Google Shape;129;p3"/>
          <p:cNvSpPr txBox="1"/>
          <p:nvPr/>
        </p:nvSpPr>
        <p:spPr>
          <a:xfrm>
            <a:off x="1531500" y="7572924"/>
            <a:ext cx="15225000" cy="1721700"/>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None/>
            </a:pPr>
            <a:r>
              <a:rPr lang="en-US" sz="3107" dirty="0">
                <a:solidFill>
                  <a:srgbClr val="000000"/>
                </a:solidFill>
                <a:latin typeface="Heebo"/>
                <a:ea typeface="Heebo"/>
                <a:cs typeface="Heebo"/>
                <a:sym typeface="Heebo"/>
              </a:rPr>
              <a:t>SGIA is contracted and licensed with all major health insurance carriers nationally. </a:t>
            </a:r>
            <a:endParaRPr sz="1500" dirty="0">
              <a:latin typeface="Heebo"/>
              <a:ea typeface="Heebo"/>
              <a:cs typeface="Heebo"/>
              <a:sym typeface="Heebo"/>
            </a:endParaRPr>
          </a:p>
          <a:p>
            <a:pPr marL="0" marR="0" lvl="0" indent="0" algn="ctr" rtl="0">
              <a:lnSpc>
                <a:spcPct val="129996"/>
              </a:lnSpc>
              <a:spcBef>
                <a:spcPts val="0"/>
              </a:spcBef>
              <a:spcAft>
                <a:spcPts val="0"/>
              </a:spcAft>
              <a:buNone/>
            </a:pPr>
            <a:r>
              <a:rPr lang="en-US" sz="3107" b="1" dirty="0">
                <a:solidFill>
                  <a:srgbClr val="000000"/>
                </a:solidFill>
                <a:latin typeface="Heebo"/>
                <a:ea typeface="Heebo"/>
                <a:cs typeface="Heebo"/>
                <a:sym typeface="Heebo"/>
              </a:rPr>
              <a:t>We are dedicated to simplify Medicare by providing essential support with maximum benefits.</a:t>
            </a:r>
            <a:endParaRPr sz="1500" dirty="0">
              <a:latin typeface="Heebo"/>
              <a:ea typeface="Heebo"/>
              <a:cs typeface="Heebo"/>
              <a:sym typeface="Heebo"/>
            </a:endParaRPr>
          </a:p>
        </p:txBody>
      </p:sp>
      <p:sp>
        <p:nvSpPr>
          <p:cNvPr id="130" name="Google Shape;130;p3"/>
          <p:cNvSpPr/>
          <p:nvPr/>
        </p:nvSpPr>
        <p:spPr>
          <a:xfrm>
            <a:off x="-874585" y="-14436"/>
            <a:ext cx="3806571" cy="2083232"/>
          </a:xfrm>
          <a:custGeom>
            <a:avLst/>
            <a:gdLst/>
            <a:ahLst/>
            <a:cxnLst/>
            <a:rect l="l" t="t" r="r" b="b"/>
            <a:pathLst>
              <a:path w="3806571" h="2083232" extrusionOk="0">
                <a:moveTo>
                  <a:pt x="0" y="0"/>
                </a:moveTo>
                <a:lnTo>
                  <a:pt x="3806570" y="0"/>
                </a:lnTo>
                <a:lnTo>
                  <a:pt x="3806570" y="2083232"/>
                </a:lnTo>
                <a:lnTo>
                  <a:pt x="0" y="2083232"/>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3"/>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12"/>
          <p:cNvGrpSpPr/>
          <p:nvPr/>
        </p:nvGrpSpPr>
        <p:grpSpPr>
          <a:xfrm>
            <a:off x="-1883510" y="-39599"/>
            <a:ext cx="25340487" cy="541385"/>
            <a:chOff x="0" y="-28575"/>
            <a:chExt cx="6674038" cy="841375"/>
          </a:xfrm>
        </p:grpSpPr>
        <p:sp>
          <p:nvSpPr>
            <p:cNvPr id="368" name="Google Shape;368;p12"/>
            <p:cNvSpPr/>
            <p:nvPr/>
          </p:nvSpPr>
          <p:spPr>
            <a:xfrm>
              <a:off x="496068" y="1"/>
              <a:ext cx="4816593" cy="812799"/>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2"/>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70" name="Google Shape;370;p12"/>
          <p:cNvSpPr/>
          <p:nvPr/>
        </p:nvSpPr>
        <p:spPr>
          <a:xfrm>
            <a:off x="215289" y="-826379"/>
            <a:ext cx="3806571" cy="2083232"/>
          </a:xfrm>
          <a:custGeom>
            <a:avLst/>
            <a:gdLst/>
            <a:ahLst/>
            <a:cxnLst/>
            <a:rect l="l" t="t" r="r" b="b"/>
            <a:pathLst>
              <a:path w="3806571" h="2083232" extrusionOk="0">
                <a:moveTo>
                  <a:pt x="0" y="0"/>
                </a:moveTo>
                <a:lnTo>
                  <a:pt x="3806571" y="0"/>
                </a:lnTo>
                <a:lnTo>
                  <a:pt x="3806571" y="2083232"/>
                </a:lnTo>
                <a:lnTo>
                  <a:pt x="0" y="2083232"/>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71" name="Google Shape;371;p12"/>
          <p:cNvGrpSpPr/>
          <p:nvPr/>
        </p:nvGrpSpPr>
        <p:grpSpPr>
          <a:xfrm rot="-5400000">
            <a:off x="4244198" y="-3161032"/>
            <a:ext cx="1294634" cy="9979030"/>
            <a:chOff x="0" y="-28575"/>
            <a:chExt cx="447444" cy="4378304"/>
          </a:xfrm>
        </p:grpSpPr>
        <p:sp>
          <p:nvSpPr>
            <p:cNvPr id="372" name="Google Shape;372;p12"/>
            <p:cNvSpPr/>
            <p:nvPr/>
          </p:nvSpPr>
          <p:spPr>
            <a:xfrm>
              <a:off x="0" y="0"/>
              <a:ext cx="447444" cy="4349729"/>
            </a:xfrm>
            <a:custGeom>
              <a:avLst/>
              <a:gdLst/>
              <a:ahLst/>
              <a:cxnLst/>
              <a:rect l="l" t="t" r="r" b="b"/>
              <a:pathLst>
                <a:path w="447444" h="4349729" extrusionOk="0">
                  <a:moveTo>
                    <a:pt x="0" y="0"/>
                  </a:moveTo>
                  <a:lnTo>
                    <a:pt x="447444" y="0"/>
                  </a:lnTo>
                  <a:lnTo>
                    <a:pt x="447444" y="4349729"/>
                  </a:lnTo>
                  <a:lnTo>
                    <a:pt x="0" y="4349729"/>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2"/>
            <p:cNvSpPr txBox="1"/>
            <p:nvPr/>
          </p:nvSpPr>
          <p:spPr>
            <a:xfrm>
              <a:off x="0" y="-28575"/>
              <a:ext cx="447444" cy="4378304"/>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74" name="Google Shape;374;p12"/>
          <p:cNvSpPr/>
          <p:nvPr/>
        </p:nvSpPr>
        <p:spPr>
          <a:xfrm rot="-5400000">
            <a:off x="5072894" y="-2354660"/>
            <a:ext cx="1303716" cy="8357204"/>
          </a:xfrm>
          <a:custGeom>
            <a:avLst/>
            <a:gdLst/>
            <a:ahLst/>
            <a:cxnLst/>
            <a:rect l="l" t="t" r="r" b="b"/>
            <a:pathLst>
              <a:path w="1556676" h="13371526" extrusionOk="0">
                <a:moveTo>
                  <a:pt x="1556676" y="13371526"/>
                </a:moveTo>
                <a:lnTo>
                  <a:pt x="0" y="13371526"/>
                </a:lnTo>
                <a:lnTo>
                  <a:pt x="0" y="0"/>
                </a:lnTo>
                <a:lnTo>
                  <a:pt x="1556676" y="0"/>
                </a:lnTo>
                <a:lnTo>
                  <a:pt x="1556676" y="13371526"/>
                </a:lnTo>
                <a:close/>
              </a:path>
            </a:pathLst>
          </a:custGeom>
          <a:blipFill rotWithShape="1">
            <a:blip r:embed="rId4" cstate="screen">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75" name="Google Shape;375;p12"/>
          <p:cNvGrpSpPr/>
          <p:nvPr/>
        </p:nvGrpSpPr>
        <p:grpSpPr>
          <a:xfrm>
            <a:off x="554500" y="1376273"/>
            <a:ext cx="111351" cy="792607"/>
            <a:chOff x="0" y="-28575"/>
            <a:chExt cx="29145" cy="274772"/>
          </a:xfrm>
        </p:grpSpPr>
        <p:sp>
          <p:nvSpPr>
            <p:cNvPr id="376" name="Google Shape;376;p12"/>
            <p:cNvSpPr/>
            <p:nvPr/>
          </p:nvSpPr>
          <p:spPr>
            <a:xfrm>
              <a:off x="0" y="0"/>
              <a:ext cx="29145" cy="246197"/>
            </a:xfrm>
            <a:custGeom>
              <a:avLst/>
              <a:gdLst/>
              <a:ahLst/>
              <a:cxnLst/>
              <a:rect l="l" t="t" r="r" b="b"/>
              <a:pathLst>
                <a:path w="29145" h="246197" extrusionOk="0">
                  <a:moveTo>
                    <a:pt x="0" y="0"/>
                  </a:moveTo>
                  <a:lnTo>
                    <a:pt x="29145" y="0"/>
                  </a:lnTo>
                  <a:lnTo>
                    <a:pt x="29145" y="246197"/>
                  </a:lnTo>
                  <a:lnTo>
                    <a:pt x="0" y="246197"/>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2"/>
            <p:cNvSpPr txBox="1"/>
            <p:nvPr/>
          </p:nvSpPr>
          <p:spPr>
            <a:xfrm>
              <a:off x="0" y="-28575"/>
              <a:ext cx="29145" cy="274772"/>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78" name="Google Shape;378;p12"/>
          <p:cNvSpPr txBox="1"/>
          <p:nvPr/>
        </p:nvSpPr>
        <p:spPr>
          <a:xfrm>
            <a:off x="9284178" y="4926330"/>
            <a:ext cx="9525" cy="39624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nvGrpSpPr>
          <p:cNvPr id="379" name="Google Shape;379;p12"/>
          <p:cNvGrpSpPr/>
          <p:nvPr/>
        </p:nvGrpSpPr>
        <p:grpSpPr>
          <a:xfrm>
            <a:off x="680239" y="3117335"/>
            <a:ext cx="4087828" cy="6516541"/>
            <a:chOff x="0" y="-28575"/>
            <a:chExt cx="1076630" cy="1716291"/>
          </a:xfrm>
        </p:grpSpPr>
        <p:sp>
          <p:nvSpPr>
            <p:cNvPr id="380" name="Google Shape;380;p12"/>
            <p:cNvSpPr/>
            <p:nvPr/>
          </p:nvSpPr>
          <p:spPr>
            <a:xfrm>
              <a:off x="0" y="0"/>
              <a:ext cx="1076630" cy="1687716"/>
            </a:xfrm>
            <a:custGeom>
              <a:avLst/>
              <a:gdLst/>
              <a:ahLst/>
              <a:cxnLst/>
              <a:rect l="l" t="t" r="r" b="b"/>
              <a:pathLst>
                <a:path w="1076630" h="1687716" extrusionOk="0">
                  <a:moveTo>
                    <a:pt x="96589" y="0"/>
                  </a:moveTo>
                  <a:lnTo>
                    <a:pt x="980041" y="0"/>
                  </a:lnTo>
                  <a:cubicBezTo>
                    <a:pt x="1005658" y="0"/>
                    <a:pt x="1030226" y="10176"/>
                    <a:pt x="1048339" y="28290"/>
                  </a:cubicBezTo>
                  <a:cubicBezTo>
                    <a:pt x="1066453" y="46404"/>
                    <a:pt x="1076630" y="70972"/>
                    <a:pt x="1076630" y="96589"/>
                  </a:cubicBezTo>
                  <a:lnTo>
                    <a:pt x="1076630" y="1591127"/>
                  </a:lnTo>
                  <a:cubicBezTo>
                    <a:pt x="1076630" y="1616744"/>
                    <a:pt x="1066453" y="1641311"/>
                    <a:pt x="1048339" y="1659425"/>
                  </a:cubicBezTo>
                  <a:cubicBezTo>
                    <a:pt x="1030226" y="1677539"/>
                    <a:pt x="1005658" y="1687716"/>
                    <a:pt x="980041" y="1687716"/>
                  </a:cubicBezTo>
                  <a:lnTo>
                    <a:pt x="96589" y="1687716"/>
                  </a:lnTo>
                  <a:cubicBezTo>
                    <a:pt x="70972" y="1687716"/>
                    <a:pt x="46404" y="1677539"/>
                    <a:pt x="28290" y="1659425"/>
                  </a:cubicBezTo>
                  <a:cubicBezTo>
                    <a:pt x="10176" y="1641311"/>
                    <a:pt x="0" y="1616744"/>
                    <a:pt x="0" y="1591127"/>
                  </a:cubicBezTo>
                  <a:lnTo>
                    <a:pt x="0" y="96589"/>
                  </a:lnTo>
                  <a:cubicBezTo>
                    <a:pt x="0" y="70972"/>
                    <a:pt x="10176" y="46404"/>
                    <a:pt x="28290" y="28290"/>
                  </a:cubicBezTo>
                  <a:cubicBezTo>
                    <a:pt x="46404" y="10176"/>
                    <a:pt x="70972" y="0"/>
                    <a:pt x="96589" y="0"/>
                  </a:cubicBez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2"/>
            <p:cNvSpPr txBox="1"/>
            <p:nvPr/>
          </p:nvSpPr>
          <p:spPr>
            <a:xfrm>
              <a:off x="0" y="-28575"/>
              <a:ext cx="1076630" cy="1716291"/>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2" name="Google Shape;382;p12"/>
          <p:cNvGrpSpPr/>
          <p:nvPr/>
        </p:nvGrpSpPr>
        <p:grpSpPr>
          <a:xfrm>
            <a:off x="4972610" y="3117335"/>
            <a:ext cx="4087828" cy="6516541"/>
            <a:chOff x="0" y="-28575"/>
            <a:chExt cx="1076630" cy="1716291"/>
          </a:xfrm>
        </p:grpSpPr>
        <p:sp>
          <p:nvSpPr>
            <p:cNvPr id="383" name="Google Shape;383;p12"/>
            <p:cNvSpPr/>
            <p:nvPr/>
          </p:nvSpPr>
          <p:spPr>
            <a:xfrm>
              <a:off x="0" y="0"/>
              <a:ext cx="1076630" cy="1687716"/>
            </a:xfrm>
            <a:custGeom>
              <a:avLst/>
              <a:gdLst/>
              <a:ahLst/>
              <a:cxnLst/>
              <a:rect l="l" t="t" r="r" b="b"/>
              <a:pathLst>
                <a:path w="1076630" h="1687716" extrusionOk="0">
                  <a:moveTo>
                    <a:pt x="96589" y="0"/>
                  </a:moveTo>
                  <a:lnTo>
                    <a:pt x="980041" y="0"/>
                  </a:lnTo>
                  <a:cubicBezTo>
                    <a:pt x="1005658" y="0"/>
                    <a:pt x="1030226" y="10176"/>
                    <a:pt x="1048339" y="28290"/>
                  </a:cubicBezTo>
                  <a:cubicBezTo>
                    <a:pt x="1066453" y="46404"/>
                    <a:pt x="1076630" y="70972"/>
                    <a:pt x="1076630" y="96589"/>
                  </a:cubicBezTo>
                  <a:lnTo>
                    <a:pt x="1076630" y="1591127"/>
                  </a:lnTo>
                  <a:cubicBezTo>
                    <a:pt x="1076630" y="1616744"/>
                    <a:pt x="1066453" y="1641311"/>
                    <a:pt x="1048339" y="1659425"/>
                  </a:cubicBezTo>
                  <a:cubicBezTo>
                    <a:pt x="1030226" y="1677539"/>
                    <a:pt x="1005658" y="1687716"/>
                    <a:pt x="980041" y="1687716"/>
                  </a:cubicBezTo>
                  <a:lnTo>
                    <a:pt x="96589" y="1687716"/>
                  </a:lnTo>
                  <a:cubicBezTo>
                    <a:pt x="70972" y="1687716"/>
                    <a:pt x="46404" y="1677539"/>
                    <a:pt x="28290" y="1659425"/>
                  </a:cubicBezTo>
                  <a:cubicBezTo>
                    <a:pt x="10176" y="1641311"/>
                    <a:pt x="0" y="1616744"/>
                    <a:pt x="0" y="1591127"/>
                  </a:cubicBezTo>
                  <a:lnTo>
                    <a:pt x="0" y="96589"/>
                  </a:lnTo>
                  <a:cubicBezTo>
                    <a:pt x="0" y="70972"/>
                    <a:pt x="10176" y="46404"/>
                    <a:pt x="28290" y="28290"/>
                  </a:cubicBezTo>
                  <a:cubicBezTo>
                    <a:pt x="46404" y="10176"/>
                    <a:pt x="70972" y="0"/>
                    <a:pt x="96589" y="0"/>
                  </a:cubicBez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2"/>
            <p:cNvSpPr txBox="1"/>
            <p:nvPr/>
          </p:nvSpPr>
          <p:spPr>
            <a:xfrm>
              <a:off x="0" y="-28575"/>
              <a:ext cx="1076630" cy="1716291"/>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5" name="Google Shape;385;p12"/>
          <p:cNvGrpSpPr/>
          <p:nvPr/>
        </p:nvGrpSpPr>
        <p:grpSpPr>
          <a:xfrm>
            <a:off x="9264981" y="3117335"/>
            <a:ext cx="4087828" cy="6516541"/>
            <a:chOff x="0" y="-28575"/>
            <a:chExt cx="1076630" cy="1716291"/>
          </a:xfrm>
        </p:grpSpPr>
        <p:sp>
          <p:nvSpPr>
            <p:cNvPr id="386" name="Google Shape;386;p12"/>
            <p:cNvSpPr/>
            <p:nvPr/>
          </p:nvSpPr>
          <p:spPr>
            <a:xfrm>
              <a:off x="0" y="0"/>
              <a:ext cx="1076630" cy="1687716"/>
            </a:xfrm>
            <a:custGeom>
              <a:avLst/>
              <a:gdLst/>
              <a:ahLst/>
              <a:cxnLst/>
              <a:rect l="l" t="t" r="r" b="b"/>
              <a:pathLst>
                <a:path w="1076630" h="1687716" extrusionOk="0">
                  <a:moveTo>
                    <a:pt x="96589" y="0"/>
                  </a:moveTo>
                  <a:lnTo>
                    <a:pt x="980041" y="0"/>
                  </a:lnTo>
                  <a:cubicBezTo>
                    <a:pt x="1005658" y="0"/>
                    <a:pt x="1030226" y="10176"/>
                    <a:pt x="1048339" y="28290"/>
                  </a:cubicBezTo>
                  <a:cubicBezTo>
                    <a:pt x="1066453" y="46404"/>
                    <a:pt x="1076630" y="70972"/>
                    <a:pt x="1076630" y="96589"/>
                  </a:cubicBezTo>
                  <a:lnTo>
                    <a:pt x="1076630" y="1591127"/>
                  </a:lnTo>
                  <a:cubicBezTo>
                    <a:pt x="1076630" y="1616744"/>
                    <a:pt x="1066453" y="1641311"/>
                    <a:pt x="1048339" y="1659425"/>
                  </a:cubicBezTo>
                  <a:cubicBezTo>
                    <a:pt x="1030226" y="1677539"/>
                    <a:pt x="1005658" y="1687716"/>
                    <a:pt x="980041" y="1687716"/>
                  </a:cubicBezTo>
                  <a:lnTo>
                    <a:pt x="96589" y="1687716"/>
                  </a:lnTo>
                  <a:cubicBezTo>
                    <a:pt x="70972" y="1687716"/>
                    <a:pt x="46404" y="1677539"/>
                    <a:pt x="28290" y="1659425"/>
                  </a:cubicBezTo>
                  <a:cubicBezTo>
                    <a:pt x="10176" y="1641311"/>
                    <a:pt x="0" y="1616744"/>
                    <a:pt x="0" y="1591127"/>
                  </a:cubicBezTo>
                  <a:lnTo>
                    <a:pt x="0" y="96589"/>
                  </a:lnTo>
                  <a:cubicBezTo>
                    <a:pt x="0" y="70972"/>
                    <a:pt x="10176" y="46404"/>
                    <a:pt x="28290" y="28290"/>
                  </a:cubicBezTo>
                  <a:cubicBezTo>
                    <a:pt x="46404" y="10176"/>
                    <a:pt x="70972" y="0"/>
                    <a:pt x="96589" y="0"/>
                  </a:cubicBez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2"/>
            <p:cNvSpPr txBox="1"/>
            <p:nvPr/>
          </p:nvSpPr>
          <p:spPr>
            <a:xfrm>
              <a:off x="0" y="-28575"/>
              <a:ext cx="1076630" cy="1716291"/>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88" name="Google Shape;388;p12"/>
          <p:cNvGrpSpPr/>
          <p:nvPr/>
        </p:nvGrpSpPr>
        <p:grpSpPr>
          <a:xfrm>
            <a:off x="13552834" y="3117335"/>
            <a:ext cx="4087828" cy="6516541"/>
            <a:chOff x="0" y="-28575"/>
            <a:chExt cx="1076630" cy="1716291"/>
          </a:xfrm>
        </p:grpSpPr>
        <p:sp>
          <p:nvSpPr>
            <p:cNvPr id="389" name="Google Shape;389;p12"/>
            <p:cNvSpPr/>
            <p:nvPr/>
          </p:nvSpPr>
          <p:spPr>
            <a:xfrm>
              <a:off x="0" y="0"/>
              <a:ext cx="1076630" cy="1687716"/>
            </a:xfrm>
            <a:custGeom>
              <a:avLst/>
              <a:gdLst/>
              <a:ahLst/>
              <a:cxnLst/>
              <a:rect l="l" t="t" r="r" b="b"/>
              <a:pathLst>
                <a:path w="1076630" h="1687716" extrusionOk="0">
                  <a:moveTo>
                    <a:pt x="96589" y="0"/>
                  </a:moveTo>
                  <a:lnTo>
                    <a:pt x="980041" y="0"/>
                  </a:lnTo>
                  <a:cubicBezTo>
                    <a:pt x="1005658" y="0"/>
                    <a:pt x="1030226" y="10176"/>
                    <a:pt x="1048339" y="28290"/>
                  </a:cubicBezTo>
                  <a:cubicBezTo>
                    <a:pt x="1066453" y="46404"/>
                    <a:pt x="1076630" y="70972"/>
                    <a:pt x="1076630" y="96589"/>
                  </a:cubicBezTo>
                  <a:lnTo>
                    <a:pt x="1076630" y="1591127"/>
                  </a:lnTo>
                  <a:cubicBezTo>
                    <a:pt x="1076630" y="1616744"/>
                    <a:pt x="1066453" y="1641311"/>
                    <a:pt x="1048339" y="1659425"/>
                  </a:cubicBezTo>
                  <a:cubicBezTo>
                    <a:pt x="1030226" y="1677539"/>
                    <a:pt x="1005658" y="1687716"/>
                    <a:pt x="980041" y="1687716"/>
                  </a:cubicBezTo>
                  <a:lnTo>
                    <a:pt x="96589" y="1687716"/>
                  </a:lnTo>
                  <a:cubicBezTo>
                    <a:pt x="70972" y="1687716"/>
                    <a:pt x="46404" y="1677539"/>
                    <a:pt x="28290" y="1659425"/>
                  </a:cubicBezTo>
                  <a:cubicBezTo>
                    <a:pt x="10176" y="1641311"/>
                    <a:pt x="0" y="1616744"/>
                    <a:pt x="0" y="1591127"/>
                  </a:cubicBezTo>
                  <a:lnTo>
                    <a:pt x="0" y="96589"/>
                  </a:lnTo>
                  <a:cubicBezTo>
                    <a:pt x="0" y="70972"/>
                    <a:pt x="10176" y="46404"/>
                    <a:pt x="28290" y="28290"/>
                  </a:cubicBezTo>
                  <a:cubicBezTo>
                    <a:pt x="46404" y="10176"/>
                    <a:pt x="70972" y="0"/>
                    <a:pt x="96589" y="0"/>
                  </a:cubicBez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2"/>
            <p:cNvSpPr txBox="1"/>
            <p:nvPr/>
          </p:nvSpPr>
          <p:spPr>
            <a:xfrm>
              <a:off x="0" y="-28575"/>
              <a:ext cx="1076630" cy="1716291"/>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91" name="Google Shape;391;p12"/>
          <p:cNvSpPr txBox="1"/>
          <p:nvPr/>
        </p:nvSpPr>
        <p:spPr>
          <a:xfrm>
            <a:off x="14292391" y="3295765"/>
            <a:ext cx="2613576" cy="109857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099" b="1" dirty="0">
                <a:solidFill>
                  <a:srgbClr val="FFFFFF"/>
                </a:solidFill>
                <a:latin typeface="Heebo"/>
                <a:ea typeface="Heebo"/>
                <a:cs typeface="Heebo"/>
                <a:sym typeface="Heebo"/>
              </a:rPr>
              <a:t>PART D</a:t>
            </a:r>
            <a:endParaRPr dirty="0">
              <a:latin typeface="Heebo"/>
              <a:ea typeface="Heebo"/>
              <a:cs typeface="Heebo"/>
              <a:sym typeface="Heebo"/>
            </a:endParaRPr>
          </a:p>
        </p:txBody>
      </p:sp>
      <p:cxnSp>
        <p:nvCxnSpPr>
          <p:cNvPr id="392" name="Google Shape;392;p12"/>
          <p:cNvCxnSpPr/>
          <p:nvPr/>
        </p:nvCxnSpPr>
        <p:spPr>
          <a:xfrm rot="10800000" flipH="1">
            <a:off x="152" y="4464269"/>
            <a:ext cx="18432789" cy="146685"/>
          </a:xfrm>
          <a:prstGeom prst="straightConnector1">
            <a:avLst/>
          </a:prstGeom>
          <a:noFill/>
          <a:ln w="38100" cap="flat" cmpd="sng">
            <a:solidFill>
              <a:srgbClr val="EEEEEE"/>
            </a:solidFill>
            <a:prstDash val="solid"/>
            <a:round/>
            <a:headEnd type="none" w="sm" len="sm"/>
            <a:tailEnd type="none" w="sm" len="sm"/>
          </a:ln>
        </p:spPr>
      </p:cxnSp>
      <p:sp>
        <p:nvSpPr>
          <p:cNvPr id="393" name="Google Shape;393;p12"/>
          <p:cNvSpPr/>
          <p:nvPr/>
        </p:nvSpPr>
        <p:spPr>
          <a:xfrm>
            <a:off x="684757" y="6953729"/>
            <a:ext cx="4087828" cy="1863044"/>
          </a:xfrm>
          <a:custGeom>
            <a:avLst/>
            <a:gdLst/>
            <a:ahLst/>
            <a:cxnLst/>
            <a:rect l="l" t="t" r="r" b="b"/>
            <a:pathLst>
              <a:path w="4087828" h="1863044" extrusionOk="0">
                <a:moveTo>
                  <a:pt x="0" y="0"/>
                </a:moveTo>
                <a:lnTo>
                  <a:pt x="4087828" y="0"/>
                </a:lnTo>
                <a:lnTo>
                  <a:pt x="4087828" y="1863043"/>
                </a:lnTo>
                <a:lnTo>
                  <a:pt x="0" y="1863043"/>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12"/>
          <p:cNvSpPr/>
          <p:nvPr/>
        </p:nvSpPr>
        <p:spPr>
          <a:xfrm>
            <a:off x="4972610" y="6953729"/>
            <a:ext cx="4087828" cy="1863044"/>
          </a:xfrm>
          <a:custGeom>
            <a:avLst/>
            <a:gdLst/>
            <a:ahLst/>
            <a:cxnLst/>
            <a:rect l="l" t="t" r="r" b="b"/>
            <a:pathLst>
              <a:path w="4087828" h="1863044" extrusionOk="0">
                <a:moveTo>
                  <a:pt x="0" y="0"/>
                </a:moveTo>
                <a:lnTo>
                  <a:pt x="4087828" y="0"/>
                </a:lnTo>
                <a:lnTo>
                  <a:pt x="4087828" y="1863043"/>
                </a:lnTo>
                <a:lnTo>
                  <a:pt x="0" y="1863043"/>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2"/>
          <p:cNvSpPr/>
          <p:nvPr/>
        </p:nvSpPr>
        <p:spPr>
          <a:xfrm>
            <a:off x="13552834" y="6953729"/>
            <a:ext cx="4087828" cy="1863044"/>
          </a:xfrm>
          <a:custGeom>
            <a:avLst/>
            <a:gdLst/>
            <a:ahLst/>
            <a:cxnLst/>
            <a:rect l="l" t="t" r="r" b="b"/>
            <a:pathLst>
              <a:path w="4087828" h="1863044" extrusionOk="0">
                <a:moveTo>
                  <a:pt x="0" y="0"/>
                </a:moveTo>
                <a:lnTo>
                  <a:pt x="4087828" y="0"/>
                </a:lnTo>
                <a:lnTo>
                  <a:pt x="4087828" y="1863043"/>
                </a:lnTo>
                <a:lnTo>
                  <a:pt x="0" y="1863043"/>
                </a:lnTo>
                <a:lnTo>
                  <a:pt x="0" y="0"/>
                </a:lnTo>
                <a:close/>
              </a:path>
            </a:pathLst>
          </a:cu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2"/>
          <p:cNvSpPr/>
          <p:nvPr/>
        </p:nvSpPr>
        <p:spPr>
          <a:xfrm>
            <a:off x="11994579" y="6935055"/>
            <a:ext cx="1358229" cy="1863044"/>
          </a:xfrm>
          <a:custGeom>
            <a:avLst/>
            <a:gdLst/>
            <a:ahLst/>
            <a:cxnLst/>
            <a:rect l="l" t="t" r="r" b="b"/>
            <a:pathLst>
              <a:path w="1358229" h="1863044" extrusionOk="0">
                <a:moveTo>
                  <a:pt x="0" y="0"/>
                </a:moveTo>
                <a:lnTo>
                  <a:pt x="1358230" y="0"/>
                </a:lnTo>
                <a:lnTo>
                  <a:pt x="1358230" y="1863044"/>
                </a:lnTo>
                <a:lnTo>
                  <a:pt x="0" y="1863044"/>
                </a:lnTo>
                <a:lnTo>
                  <a:pt x="0" y="0"/>
                </a:lnTo>
                <a:close/>
              </a:path>
            </a:pathLst>
          </a:cu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12"/>
          <p:cNvSpPr/>
          <p:nvPr/>
        </p:nvSpPr>
        <p:spPr>
          <a:xfrm>
            <a:off x="10640310" y="6935055"/>
            <a:ext cx="1365966" cy="1863044"/>
          </a:xfrm>
          <a:custGeom>
            <a:avLst/>
            <a:gdLst/>
            <a:ahLst/>
            <a:cxnLst/>
            <a:rect l="l" t="t" r="r" b="b"/>
            <a:pathLst>
              <a:path w="1365966" h="1863044" extrusionOk="0">
                <a:moveTo>
                  <a:pt x="0" y="0"/>
                </a:moveTo>
                <a:lnTo>
                  <a:pt x="1365966" y="0"/>
                </a:lnTo>
                <a:lnTo>
                  <a:pt x="1365966" y="1863044"/>
                </a:lnTo>
                <a:lnTo>
                  <a:pt x="0" y="1863044"/>
                </a:lnTo>
                <a:lnTo>
                  <a:pt x="0" y="0"/>
                </a:lnTo>
                <a:close/>
              </a:path>
            </a:pathLst>
          </a:custGeom>
          <a:blipFill rotWithShape="1">
            <a:blip r:embed="rId9"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12"/>
          <p:cNvSpPr/>
          <p:nvPr/>
        </p:nvSpPr>
        <p:spPr>
          <a:xfrm>
            <a:off x="9260463" y="6953729"/>
            <a:ext cx="1368150" cy="1863044"/>
          </a:xfrm>
          <a:custGeom>
            <a:avLst/>
            <a:gdLst/>
            <a:ahLst/>
            <a:cxnLst/>
            <a:rect l="l" t="t" r="r" b="b"/>
            <a:pathLst>
              <a:path w="1368150" h="1863044" extrusionOk="0">
                <a:moveTo>
                  <a:pt x="0" y="0"/>
                </a:moveTo>
                <a:lnTo>
                  <a:pt x="1368150" y="0"/>
                </a:lnTo>
                <a:lnTo>
                  <a:pt x="1368150" y="1863043"/>
                </a:lnTo>
                <a:lnTo>
                  <a:pt x="0" y="1863043"/>
                </a:lnTo>
                <a:lnTo>
                  <a:pt x="0" y="0"/>
                </a:lnTo>
                <a:close/>
              </a:path>
            </a:pathLst>
          </a:custGeom>
          <a:blipFill rotWithShape="1">
            <a:blip r:embed="rId10"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12"/>
          <p:cNvSpPr txBox="1"/>
          <p:nvPr/>
        </p:nvSpPr>
        <p:spPr>
          <a:xfrm>
            <a:off x="918425" y="1394936"/>
            <a:ext cx="9965700" cy="79260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5150" b="1" dirty="0">
                <a:solidFill>
                  <a:srgbClr val="FFFFFF"/>
                </a:solidFill>
                <a:latin typeface="Heebo"/>
                <a:ea typeface="Heebo"/>
                <a:cs typeface="Heebo"/>
                <a:sym typeface="Heebo"/>
              </a:rPr>
              <a:t>Medicare</a:t>
            </a:r>
            <a:r>
              <a:rPr lang="en-US" sz="5150" b="1" dirty="0">
                <a:solidFill>
                  <a:srgbClr val="FFFFFF"/>
                </a:solidFill>
                <a:latin typeface="Roboto"/>
                <a:ea typeface="Roboto"/>
                <a:cs typeface="Roboto"/>
                <a:sym typeface="Roboto"/>
              </a:rPr>
              <a:t> Coverage </a:t>
            </a:r>
            <a:r>
              <a:rPr lang="en-US" sz="5150" dirty="0">
                <a:solidFill>
                  <a:srgbClr val="FFFFFF"/>
                </a:solidFill>
                <a:latin typeface="Roboto"/>
                <a:ea typeface="Roboto"/>
                <a:cs typeface="Roboto"/>
                <a:sym typeface="Roboto"/>
              </a:rPr>
              <a:t>Options</a:t>
            </a:r>
            <a:r>
              <a:rPr lang="en-US" sz="5150" b="1" dirty="0">
                <a:solidFill>
                  <a:srgbClr val="FFFFFF"/>
                </a:solidFill>
                <a:latin typeface="Roboto"/>
                <a:ea typeface="Roboto"/>
                <a:cs typeface="Roboto"/>
                <a:sym typeface="Roboto"/>
              </a:rPr>
              <a:t> </a:t>
            </a:r>
            <a:endParaRPr sz="5150" dirty="0"/>
          </a:p>
        </p:txBody>
      </p:sp>
      <p:sp>
        <p:nvSpPr>
          <p:cNvPr id="400" name="Google Shape;400;p12"/>
          <p:cNvSpPr txBox="1"/>
          <p:nvPr/>
        </p:nvSpPr>
        <p:spPr>
          <a:xfrm>
            <a:off x="1372964" y="3347037"/>
            <a:ext cx="2588388" cy="109857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099" b="1" dirty="0">
                <a:solidFill>
                  <a:srgbClr val="FFFFFF"/>
                </a:solidFill>
                <a:latin typeface="Heebo"/>
                <a:ea typeface="Heebo"/>
                <a:cs typeface="Heebo"/>
                <a:sym typeface="Heebo"/>
              </a:rPr>
              <a:t>PART A</a:t>
            </a:r>
            <a:endParaRPr dirty="0">
              <a:latin typeface="Heebo"/>
              <a:ea typeface="Heebo"/>
              <a:cs typeface="Heebo"/>
              <a:sym typeface="Heebo"/>
            </a:endParaRPr>
          </a:p>
        </p:txBody>
      </p:sp>
      <p:sp>
        <p:nvSpPr>
          <p:cNvPr id="401" name="Google Shape;401;p12"/>
          <p:cNvSpPr txBox="1"/>
          <p:nvPr/>
        </p:nvSpPr>
        <p:spPr>
          <a:xfrm>
            <a:off x="5768821" y="3332412"/>
            <a:ext cx="2514632" cy="109857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099" b="1" dirty="0">
                <a:solidFill>
                  <a:srgbClr val="FFFFFF"/>
                </a:solidFill>
                <a:latin typeface="Heebo"/>
                <a:ea typeface="Heebo"/>
                <a:cs typeface="Heebo"/>
                <a:sym typeface="Heebo"/>
              </a:rPr>
              <a:t>PART B</a:t>
            </a:r>
            <a:endParaRPr dirty="0">
              <a:latin typeface="Heebo"/>
              <a:ea typeface="Heebo"/>
              <a:cs typeface="Heebo"/>
              <a:sym typeface="Heebo"/>
            </a:endParaRPr>
          </a:p>
        </p:txBody>
      </p:sp>
      <p:sp>
        <p:nvSpPr>
          <p:cNvPr id="402" name="Google Shape;402;p12"/>
          <p:cNvSpPr txBox="1"/>
          <p:nvPr/>
        </p:nvSpPr>
        <p:spPr>
          <a:xfrm>
            <a:off x="10072830" y="3342359"/>
            <a:ext cx="2500925" cy="109857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US" sz="5099" b="1" dirty="0">
                <a:solidFill>
                  <a:srgbClr val="FFFFFF"/>
                </a:solidFill>
                <a:latin typeface="Heebo"/>
                <a:ea typeface="Heebo"/>
                <a:cs typeface="Heebo"/>
                <a:sym typeface="Heebo"/>
              </a:rPr>
              <a:t>PART C</a:t>
            </a:r>
            <a:endParaRPr dirty="0">
              <a:latin typeface="Heebo"/>
              <a:ea typeface="Heebo"/>
              <a:cs typeface="Heebo"/>
              <a:sym typeface="Heebo"/>
            </a:endParaRPr>
          </a:p>
        </p:txBody>
      </p:sp>
      <p:sp>
        <p:nvSpPr>
          <p:cNvPr id="403" name="Google Shape;403;p12"/>
          <p:cNvSpPr txBox="1"/>
          <p:nvPr/>
        </p:nvSpPr>
        <p:spPr>
          <a:xfrm>
            <a:off x="684757" y="4941570"/>
            <a:ext cx="4059252" cy="581506"/>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b="1" dirty="0">
                <a:solidFill>
                  <a:srgbClr val="FFFFFF"/>
                </a:solidFill>
                <a:latin typeface="Heebo"/>
                <a:ea typeface="Heebo"/>
                <a:cs typeface="Heebo"/>
                <a:sym typeface="Heebo"/>
              </a:rPr>
              <a:t>HOSPITAL INSURANCE</a:t>
            </a:r>
            <a:endParaRPr dirty="0">
              <a:latin typeface="Heebo"/>
              <a:ea typeface="Heebo"/>
              <a:cs typeface="Heebo"/>
              <a:sym typeface="Heebo"/>
            </a:endParaRPr>
          </a:p>
        </p:txBody>
      </p:sp>
      <p:sp>
        <p:nvSpPr>
          <p:cNvPr id="404" name="Google Shape;404;p12"/>
          <p:cNvSpPr txBox="1"/>
          <p:nvPr/>
        </p:nvSpPr>
        <p:spPr>
          <a:xfrm>
            <a:off x="5220437" y="4911425"/>
            <a:ext cx="3611400" cy="4155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b="1">
                <a:solidFill>
                  <a:srgbClr val="FFFFFF"/>
                </a:solidFill>
                <a:latin typeface="Heebo"/>
                <a:ea typeface="Heebo"/>
                <a:cs typeface="Heebo"/>
                <a:sym typeface="Heebo"/>
              </a:rPr>
              <a:t>MEDICAL INSURANCE</a:t>
            </a:r>
            <a:endParaRPr>
              <a:latin typeface="Heebo"/>
              <a:ea typeface="Heebo"/>
              <a:cs typeface="Heebo"/>
              <a:sym typeface="Heebo"/>
            </a:endParaRPr>
          </a:p>
        </p:txBody>
      </p:sp>
      <p:sp>
        <p:nvSpPr>
          <p:cNvPr id="405" name="Google Shape;405;p12"/>
          <p:cNvSpPr txBox="1"/>
          <p:nvPr/>
        </p:nvSpPr>
        <p:spPr>
          <a:xfrm>
            <a:off x="9386964" y="4896704"/>
            <a:ext cx="3872700" cy="8931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699" b="1">
                <a:solidFill>
                  <a:srgbClr val="FFFFFF"/>
                </a:solidFill>
                <a:latin typeface="Heebo"/>
                <a:ea typeface="Heebo"/>
                <a:cs typeface="Heebo"/>
                <a:sym typeface="Heebo"/>
              </a:rPr>
              <a:t>MEDICARE ADVANTAGE </a:t>
            </a:r>
            <a:endParaRPr>
              <a:latin typeface="Heebo"/>
              <a:ea typeface="Heebo"/>
              <a:cs typeface="Heebo"/>
              <a:sym typeface="Heebo"/>
            </a:endParaRPr>
          </a:p>
          <a:p>
            <a:pPr marL="0" marR="0" lvl="0" indent="0" algn="ctr" rtl="0">
              <a:lnSpc>
                <a:spcPct val="115000"/>
              </a:lnSpc>
              <a:spcBef>
                <a:spcPts val="0"/>
              </a:spcBef>
              <a:spcAft>
                <a:spcPts val="0"/>
              </a:spcAft>
              <a:buNone/>
            </a:pPr>
            <a:r>
              <a:rPr lang="en-US" sz="2699" b="1">
                <a:solidFill>
                  <a:srgbClr val="FFFFFF"/>
                </a:solidFill>
                <a:latin typeface="Heebo"/>
                <a:ea typeface="Heebo"/>
                <a:cs typeface="Heebo"/>
                <a:sym typeface="Heebo"/>
              </a:rPr>
              <a:t>PLAN</a:t>
            </a:r>
            <a:endParaRPr>
              <a:latin typeface="Heebo"/>
              <a:ea typeface="Heebo"/>
              <a:cs typeface="Heebo"/>
              <a:sym typeface="Heebo"/>
            </a:endParaRPr>
          </a:p>
        </p:txBody>
      </p:sp>
      <p:sp>
        <p:nvSpPr>
          <p:cNvPr id="406" name="Google Shape;406;p12"/>
          <p:cNvSpPr txBox="1"/>
          <p:nvPr/>
        </p:nvSpPr>
        <p:spPr>
          <a:xfrm>
            <a:off x="13693236" y="4896700"/>
            <a:ext cx="3807000" cy="8931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2699" b="1">
                <a:solidFill>
                  <a:srgbClr val="FFFFFF"/>
                </a:solidFill>
                <a:latin typeface="Heebo"/>
                <a:ea typeface="Heebo"/>
                <a:cs typeface="Heebo"/>
                <a:sym typeface="Heebo"/>
              </a:rPr>
              <a:t>PRESCRIPTION DRUG</a:t>
            </a:r>
            <a:endParaRPr>
              <a:latin typeface="Heebo"/>
              <a:ea typeface="Heebo"/>
              <a:cs typeface="Heebo"/>
              <a:sym typeface="Heebo"/>
            </a:endParaRPr>
          </a:p>
          <a:p>
            <a:pPr marL="0" marR="0" lvl="0" indent="0" algn="ctr" rtl="0">
              <a:lnSpc>
                <a:spcPct val="115000"/>
              </a:lnSpc>
              <a:spcBef>
                <a:spcPts val="0"/>
              </a:spcBef>
              <a:spcAft>
                <a:spcPts val="0"/>
              </a:spcAft>
              <a:buNone/>
            </a:pPr>
            <a:r>
              <a:rPr lang="en-US" sz="2699" b="1">
                <a:solidFill>
                  <a:srgbClr val="FFFFFF"/>
                </a:solidFill>
                <a:latin typeface="Heebo"/>
                <a:ea typeface="Heebo"/>
                <a:cs typeface="Heebo"/>
                <a:sym typeface="Heebo"/>
              </a:rPr>
              <a:t>COVERAGE</a:t>
            </a:r>
            <a:endParaRPr>
              <a:latin typeface="Heebo"/>
              <a:ea typeface="Heebo"/>
              <a:cs typeface="Heebo"/>
              <a:sym typeface="Heebo"/>
            </a:endParaRPr>
          </a:p>
        </p:txBody>
      </p:sp>
      <p:sp>
        <p:nvSpPr>
          <p:cNvPr id="407" name="Google Shape;407;p12"/>
          <p:cNvSpPr txBox="1"/>
          <p:nvPr/>
        </p:nvSpPr>
        <p:spPr>
          <a:xfrm>
            <a:off x="1341377" y="5945592"/>
            <a:ext cx="2669700" cy="4155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a:solidFill>
                  <a:srgbClr val="FFFFFF"/>
                </a:solidFill>
                <a:latin typeface="Heebo"/>
                <a:ea typeface="Heebo"/>
                <a:cs typeface="Heebo"/>
                <a:sym typeface="Heebo"/>
              </a:rPr>
              <a:t>FEDERAL/STATE</a:t>
            </a:r>
            <a:endParaRPr>
              <a:latin typeface="Heebo"/>
              <a:ea typeface="Heebo"/>
              <a:cs typeface="Heebo"/>
              <a:sym typeface="Heebo"/>
            </a:endParaRPr>
          </a:p>
        </p:txBody>
      </p:sp>
      <p:sp>
        <p:nvSpPr>
          <p:cNvPr id="408" name="Google Shape;408;p12"/>
          <p:cNvSpPr txBox="1"/>
          <p:nvPr/>
        </p:nvSpPr>
        <p:spPr>
          <a:xfrm>
            <a:off x="5567110" y="5945592"/>
            <a:ext cx="2898900" cy="4155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a:solidFill>
                  <a:srgbClr val="FFFFFF"/>
                </a:solidFill>
                <a:latin typeface="Heebo"/>
                <a:ea typeface="Heebo"/>
                <a:cs typeface="Heebo"/>
                <a:sym typeface="Heebo"/>
              </a:rPr>
              <a:t>FEDERAL/STATE</a:t>
            </a:r>
            <a:endParaRPr>
              <a:latin typeface="Heebo"/>
              <a:ea typeface="Heebo"/>
              <a:cs typeface="Heebo"/>
              <a:sym typeface="Heebo"/>
            </a:endParaRPr>
          </a:p>
        </p:txBody>
      </p:sp>
      <p:sp>
        <p:nvSpPr>
          <p:cNvPr id="409" name="Google Shape;409;p12"/>
          <p:cNvSpPr txBox="1"/>
          <p:nvPr/>
        </p:nvSpPr>
        <p:spPr>
          <a:xfrm>
            <a:off x="9434038" y="6006105"/>
            <a:ext cx="3749700" cy="4155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a:solidFill>
                  <a:srgbClr val="FFFFFF"/>
                </a:solidFill>
                <a:latin typeface="Heebo"/>
                <a:ea typeface="Heebo"/>
                <a:cs typeface="Heebo"/>
                <a:sym typeface="Heebo"/>
              </a:rPr>
              <a:t>INSURANCE COMPANY</a:t>
            </a:r>
            <a:endParaRPr>
              <a:latin typeface="Heebo"/>
              <a:ea typeface="Heebo"/>
              <a:cs typeface="Heebo"/>
              <a:sym typeface="Heebo"/>
            </a:endParaRPr>
          </a:p>
        </p:txBody>
      </p:sp>
      <p:sp>
        <p:nvSpPr>
          <p:cNvPr id="410" name="Google Shape;410;p12"/>
          <p:cNvSpPr txBox="1"/>
          <p:nvPr/>
        </p:nvSpPr>
        <p:spPr>
          <a:xfrm>
            <a:off x="13693258" y="6006105"/>
            <a:ext cx="3807000" cy="4155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2699">
                <a:solidFill>
                  <a:srgbClr val="FFFFFF"/>
                </a:solidFill>
                <a:latin typeface="Heebo"/>
                <a:ea typeface="Heebo"/>
                <a:cs typeface="Heebo"/>
                <a:sym typeface="Heebo"/>
              </a:rPr>
              <a:t>INSURANCE COMPANY</a:t>
            </a:r>
            <a:endParaRPr>
              <a:latin typeface="Heebo"/>
              <a:ea typeface="Heebo"/>
              <a:cs typeface="Heebo"/>
              <a:sym typeface="Heebo"/>
            </a:endParaRPr>
          </a:p>
        </p:txBody>
      </p:sp>
      <p:sp>
        <p:nvSpPr>
          <p:cNvPr id="411" name="Google Shape;411;p12"/>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11"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416" name="Google Shape;416;p13"/>
          <p:cNvGrpSpPr/>
          <p:nvPr/>
        </p:nvGrpSpPr>
        <p:grpSpPr>
          <a:xfrm>
            <a:off x="-1883510" y="-2692810"/>
            <a:ext cx="25340487" cy="3194596"/>
            <a:chOff x="0" y="-28575"/>
            <a:chExt cx="6674038" cy="841375"/>
          </a:xfrm>
        </p:grpSpPr>
        <p:sp>
          <p:nvSpPr>
            <p:cNvPr id="417" name="Google Shape;417;p13"/>
            <p:cNvSpPr/>
            <p:nvPr/>
          </p:nvSpPr>
          <p:spPr>
            <a:xfrm>
              <a:off x="496068" y="675056"/>
              <a:ext cx="4816593" cy="137744"/>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3"/>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50" name="Google Shape;450;p13"/>
          <p:cNvGrpSpPr/>
          <p:nvPr/>
        </p:nvGrpSpPr>
        <p:grpSpPr>
          <a:xfrm rot="-5400000">
            <a:off x="4194869" y="-3000811"/>
            <a:ext cx="1370420" cy="9939155"/>
            <a:chOff x="0" y="-28575"/>
            <a:chExt cx="836234" cy="3200707"/>
          </a:xfrm>
        </p:grpSpPr>
        <p:sp>
          <p:nvSpPr>
            <p:cNvPr id="451" name="Google Shape;451;p13"/>
            <p:cNvSpPr/>
            <p:nvPr/>
          </p:nvSpPr>
          <p:spPr>
            <a:xfrm>
              <a:off x="0" y="0"/>
              <a:ext cx="836234" cy="3172132"/>
            </a:xfrm>
            <a:custGeom>
              <a:avLst/>
              <a:gdLst/>
              <a:ahLst/>
              <a:cxnLst/>
              <a:rect l="l" t="t" r="r" b="b"/>
              <a:pathLst>
                <a:path w="836234" h="3172132" extrusionOk="0">
                  <a:moveTo>
                    <a:pt x="0" y="0"/>
                  </a:moveTo>
                  <a:lnTo>
                    <a:pt x="836234" y="0"/>
                  </a:lnTo>
                  <a:lnTo>
                    <a:pt x="836234" y="3172132"/>
                  </a:lnTo>
                  <a:lnTo>
                    <a:pt x="0" y="317213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452;p13"/>
            <p:cNvSpPr txBox="1"/>
            <p:nvPr/>
          </p:nvSpPr>
          <p:spPr>
            <a:xfrm>
              <a:off x="0" y="-28575"/>
              <a:ext cx="836100" cy="3200700"/>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53" name="Google Shape;453;p13"/>
          <p:cNvSpPr/>
          <p:nvPr/>
        </p:nvSpPr>
        <p:spPr>
          <a:xfrm rot="-5400000">
            <a:off x="4534793" y="-2678900"/>
            <a:ext cx="1389961" cy="9295317"/>
          </a:xfrm>
          <a:custGeom>
            <a:avLst/>
            <a:gdLst/>
            <a:ahLst/>
            <a:cxnLst/>
            <a:rect l="l" t="t" r="r" b="b"/>
            <a:pathLst>
              <a:path w="2895753" h="10903598" extrusionOk="0">
                <a:moveTo>
                  <a:pt x="2895754" y="10903598"/>
                </a:moveTo>
                <a:lnTo>
                  <a:pt x="0" y="10903598"/>
                </a:lnTo>
                <a:lnTo>
                  <a:pt x="0" y="0"/>
                </a:lnTo>
                <a:lnTo>
                  <a:pt x="2895754" y="0"/>
                </a:lnTo>
                <a:lnTo>
                  <a:pt x="2895754" y="10903598"/>
                </a:lnTo>
                <a:close/>
              </a:path>
            </a:pathLst>
          </a:custGeom>
          <a:blipFill rotWithShape="1">
            <a:blip r:embed="rId3"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454;p13"/>
          <p:cNvSpPr txBox="1"/>
          <p:nvPr/>
        </p:nvSpPr>
        <p:spPr>
          <a:xfrm>
            <a:off x="717467" y="1673111"/>
            <a:ext cx="9024600" cy="777900"/>
          </a:xfrm>
          <a:prstGeom prst="rect">
            <a:avLst/>
          </a:prstGeom>
          <a:noFill/>
          <a:ln>
            <a:noFill/>
          </a:ln>
        </p:spPr>
        <p:txBody>
          <a:bodyPr spcFirstLastPara="1" wrap="square" lIns="0" tIns="0" rIns="0" bIns="0" anchor="t" anchorCtr="0">
            <a:spAutoFit/>
          </a:bodyPr>
          <a:lstStyle/>
          <a:p>
            <a:pPr marL="0" marR="0" lvl="0" indent="0" algn="l" rtl="0">
              <a:lnSpc>
                <a:spcPct val="95994"/>
              </a:lnSpc>
              <a:spcBef>
                <a:spcPts val="0"/>
              </a:spcBef>
              <a:spcAft>
                <a:spcPts val="0"/>
              </a:spcAft>
              <a:buNone/>
            </a:pPr>
            <a:r>
              <a:rPr lang="en-US" sz="5264" b="1" dirty="0">
                <a:solidFill>
                  <a:srgbClr val="FFFFFF"/>
                </a:solidFill>
                <a:latin typeface="Heebo"/>
                <a:ea typeface="Heebo"/>
                <a:cs typeface="Heebo"/>
                <a:sym typeface="Heebo"/>
              </a:rPr>
              <a:t>Medicare Coverage </a:t>
            </a:r>
            <a:r>
              <a:rPr lang="en-US" sz="5264" dirty="0">
                <a:solidFill>
                  <a:srgbClr val="FFFFFF"/>
                </a:solidFill>
                <a:latin typeface="Heebo"/>
                <a:ea typeface="Heebo"/>
                <a:cs typeface="Heebo"/>
                <a:sym typeface="Heebo"/>
              </a:rPr>
              <a:t>Options</a:t>
            </a:r>
            <a:endParaRPr sz="200" dirty="0">
              <a:latin typeface="Heebo"/>
              <a:ea typeface="Heebo"/>
              <a:cs typeface="Heebo"/>
              <a:sym typeface="Heebo"/>
            </a:endParaRPr>
          </a:p>
        </p:txBody>
      </p:sp>
      <p:grpSp>
        <p:nvGrpSpPr>
          <p:cNvPr id="455" name="Google Shape;455;p13"/>
          <p:cNvGrpSpPr/>
          <p:nvPr/>
        </p:nvGrpSpPr>
        <p:grpSpPr>
          <a:xfrm>
            <a:off x="371606" y="1488926"/>
            <a:ext cx="107997" cy="923417"/>
            <a:chOff x="0" y="-28575"/>
            <a:chExt cx="26400" cy="550636"/>
          </a:xfrm>
        </p:grpSpPr>
        <p:sp>
          <p:nvSpPr>
            <p:cNvPr id="456" name="Google Shape;456;p13"/>
            <p:cNvSpPr/>
            <p:nvPr/>
          </p:nvSpPr>
          <p:spPr>
            <a:xfrm>
              <a:off x="0" y="0"/>
              <a:ext cx="26312" cy="522061"/>
            </a:xfrm>
            <a:custGeom>
              <a:avLst/>
              <a:gdLst/>
              <a:ahLst/>
              <a:cxnLst/>
              <a:rect l="l" t="t" r="r" b="b"/>
              <a:pathLst>
                <a:path w="26312" h="522061" extrusionOk="0">
                  <a:moveTo>
                    <a:pt x="0" y="0"/>
                  </a:moveTo>
                  <a:lnTo>
                    <a:pt x="26312" y="0"/>
                  </a:lnTo>
                  <a:lnTo>
                    <a:pt x="26312" y="522061"/>
                  </a:lnTo>
                  <a:lnTo>
                    <a:pt x="0" y="522061"/>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13"/>
            <p:cNvSpPr txBox="1"/>
            <p:nvPr/>
          </p:nvSpPr>
          <p:spPr>
            <a:xfrm>
              <a:off x="0" y="-28575"/>
              <a:ext cx="26400" cy="550500"/>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58" name="Google Shape;458;p13"/>
          <p:cNvSpPr/>
          <p:nvPr/>
        </p:nvSpPr>
        <p:spPr>
          <a:xfrm>
            <a:off x="215289" y="-826379"/>
            <a:ext cx="3806571" cy="2083232"/>
          </a:xfrm>
          <a:custGeom>
            <a:avLst/>
            <a:gdLst/>
            <a:ahLst/>
            <a:cxnLst/>
            <a:rect l="l" t="t" r="r" b="b"/>
            <a:pathLst>
              <a:path w="3806571" h="2083232" extrusionOk="0">
                <a:moveTo>
                  <a:pt x="0" y="0"/>
                </a:moveTo>
                <a:lnTo>
                  <a:pt x="3806571" y="0"/>
                </a:lnTo>
                <a:lnTo>
                  <a:pt x="3806571" y="2083232"/>
                </a:lnTo>
                <a:lnTo>
                  <a:pt x="0" y="2083232"/>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13"/>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AutoShape 15">
            <a:extLst>
              <a:ext uri="{FF2B5EF4-FFF2-40B4-BE49-F238E27FC236}">
                <a16:creationId xmlns:a16="http://schemas.microsoft.com/office/drawing/2014/main" id="{E3A5BAE4-73AC-41C1-CFB6-CF403ABF593C}"/>
              </a:ext>
            </a:extLst>
          </p:cNvPr>
          <p:cNvSpPr/>
          <p:nvPr/>
        </p:nvSpPr>
        <p:spPr>
          <a:xfrm flipH="1" flipV="1">
            <a:off x="9103479" y="5046081"/>
            <a:ext cx="0" cy="1650227"/>
          </a:xfrm>
          <a:prstGeom prst="line">
            <a:avLst/>
          </a:prstGeom>
          <a:ln w="38100" cap="flat">
            <a:solidFill>
              <a:srgbClr val="284560"/>
            </a:solidFill>
            <a:prstDash val="solid"/>
            <a:headEnd type="none" w="sm" len="sm"/>
            <a:tailEnd type="none" w="sm" len="sm"/>
          </a:ln>
        </p:spPr>
        <p:txBody>
          <a:bodyPr/>
          <a:lstStyle/>
          <a:p>
            <a:endParaRPr lang="en-US"/>
          </a:p>
        </p:txBody>
      </p:sp>
      <p:grpSp>
        <p:nvGrpSpPr>
          <p:cNvPr id="10" name="Group 16">
            <a:extLst>
              <a:ext uri="{FF2B5EF4-FFF2-40B4-BE49-F238E27FC236}">
                <a16:creationId xmlns:a16="http://schemas.microsoft.com/office/drawing/2014/main" id="{0C080395-515F-A48D-22C6-A33AF0FDA724}"/>
              </a:ext>
            </a:extLst>
          </p:cNvPr>
          <p:cNvGrpSpPr/>
          <p:nvPr/>
        </p:nvGrpSpPr>
        <p:grpSpPr>
          <a:xfrm>
            <a:off x="5710315" y="3123284"/>
            <a:ext cx="6748227" cy="2173840"/>
            <a:chOff x="0" y="0"/>
            <a:chExt cx="1777311" cy="572534"/>
          </a:xfrm>
        </p:grpSpPr>
        <p:sp>
          <p:nvSpPr>
            <p:cNvPr id="11" name="Freeform 17">
              <a:extLst>
                <a:ext uri="{FF2B5EF4-FFF2-40B4-BE49-F238E27FC236}">
                  <a16:creationId xmlns:a16="http://schemas.microsoft.com/office/drawing/2014/main" id="{2FE22F44-7490-430F-09CE-752903FA1872}"/>
                </a:ext>
              </a:extLst>
            </p:cNvPr>
            <p:cNvSpPr/>
            <p:nvPr/>
          </p:nvSpPr>
          <p:spPr>
            <a:xfrm>
              <a:off x="0" y="0"/>
              <a:ext cx="1777311" cy="572534"/>
            </a:xfrm>
            <a:custGeom>
              <a:avLst/>
              <a:gdLst/>
              <a:ahLst/>
              <a:cxnLst/>
              <a:rect l="l" t="t" r="r" b="b"/>
              <a:pathLst>
                <a:path w="1777311" h="572534">
                  <a:moveTo>
                    <a:pt x="58510" y="0"/>
                  </a:moveTo>
                  <a:lnTo>
                    <a:pt x="1718801" y="0"/>
                  </a:lnTo>
                  <a:cubicBezTo>
                    <a:pt x="1751115" y="0"/>
                    <a:pt x="1777311" y="26196"/>
                    <a:pt x="1777311" y="58510"/>
                  </a:cubicBezTo>
                  <a:lnTo>
                    <a:pt x="1777311" y="514024"/>
                  </a:lnTo>
                  <a:cubicBezTo>
                    <a:pt x="1777311" y="546338"/>
                    <a:pt x="1751115" y="572534"/>
                    <a:pt x="1718801" y="572534"/>
                  </a:cubicBezTo>
                  <a:lnTo>
                    <a:pt x="58510" y="572534"/>
                  </a:lnTo>
                  <a:cubicBezTo>
                    <a:pt x="26196" y="572534"/>
                    <a:pt x="0" y="546338"/>
                    <a:pt x="0" y="514024"/>
                  </a:cubicBezTo>
                  <a:lnTo>
                    <a:pt x="0" y="58510"/>
                  </a:lnTo>
                  <a:cubicBezTo>
                    <a:pt x="0" y="26196"/>
                    <a:pt x="26196" y="0"/>
                    <a:pt x="58510" y="0"/>
                  </a:cubicBezTo>
                  <a:close/>
                </a:path>
              </a:pathLst>
            </a:custGeom>
            <a:solidFill>
              <a:srgbClr val="1F3347"/>
            </a:solidFill>
          </p:spPr>
          <p:txBody>
            <a:bodyPr/>
            <a:lstStyle/>
            <a:p>
              <a:endParaRPr lang="en-US"/>
            </a:p>
          </p:txBody>
        </p:sp>
        <p:sp>
          <p:nvSpPr>
            <p:cNvPr id="12" name="TextBox 18">
              <a:extLst>
                <a:ext uri="{FF2B5EF4-FFF2-40B4-BE49-F238E27FC236}">
                  <a16:creationId xmlns:a16="http://schemas.microsoft.com/office/drawing/2014/main" id="{E7DAE449-4E2E-5148-FA33-B26379DB5DD5}"/>
                </a:ext>
              </a:extLst>
            </p:cNvPr>
            <p:cNvSpPr txBox="1"/>
            <p:nvPr/>
          </p:nvSpPr>
          <p:spPr>
            <a:xfrm>
              <a:off x="0" y="-28575"/>
              <a:ext cx="1777311" cy="601109"/>
            </a:xfrm>
            <a:prstGeom prst="rect">
              <a:avLst/>
            </a:prstGeom>
          </p:spPr>
          <p:txBody>
            <a:bodyPr lIns="50800" tIns="50800" rIns="50800" bIns="50800" rtlCol="0" anchor="ctr"/>
            <a:lstStyle/>
            <a:p>
              <a:pPr algn="ctr">
                <a:lnSpc>
                  <a:spcPts val="2859"/>
                </a:lnSpc>
              </a:pPr>
              <a:endParaRPr/>
            </a:p>
          </p:txBody>
        </p:sp>
      </p:grpSp>
      <p:sp>
        <p:nvSpPr>
          <p:cNvPr id="13" name="AutoShape 20">
            <a:extLst>
              <a:ext uri="{FF2B5EF4-FFF2-40B4-BE49-F238E27FC236}">
                <a16:creationId xmlns:a16="http://schemas.microsoft.com/office/drawing/2014/main" id="{FDFB9470-1B8E-DB7D-29D5-A025BD6D703A}"/>
              </a:ext>
            </a:extLst>
          </p:cNvPr>
          <p:cNvSpPr/>
          <p:nvPr/>
        </p:nvSpPr>
        <p:spPr>
          <a:xfrm flipV="1">
            <a:off x="14741056" y="7515791"/>
            <a:ext cx="0" cy="1906774"/>
          </a:xfrm>
          <a:prstGeom prst="line">
            <a:avLst/>
          </a:prstGeom>
          <a:ln w="38100" cap="flat">
            <a:solidFill>
              <a:srgbClr val="284560"/>
            </a:solidFill>
            <a:prstDash val="solid"/>
            <a:headEnd type="none" w="sm" len="sm"/>
            <a:tailEnd type="none" w="sm" len="sm"/>
          </a:ln>
        </p:spPr>
        <p:txBody>
          <a:bodyPr/>
          <a:lstStyle/>
          <a:p>
            <a:endParaRPr lang="en-US"/>
          </a:p>
        </p:txBody>
      </p:sp>
      <p:sp>
        <p:nvSpPr>
          <p:cNvPr id="14" name="AutoShape 21">
            <a:extLst>
              <a:ext uri="{FF2B5EF4-FFF2-40B4-BE49-F238E27FC236}">
                <a16:creationId xmlns:a16="http://schemas.microsoft.com/office/drawing/2014/main" id="{5212E2F7-C9EE-A6B8-2704-C5FAA273F7A5}"/>
              </a:ext>
            </a:extLst>
          </p:cNvPr>
          <p:cNvSpPr/>
          <p:nvPr/>
        </p:nvSpPr>
        <p:spPr>
          <a:xfrm flipH="1">
            <a:off x="5053139" y="6700871"/>
            <a:ext cx="8838436" cy="0"/>
          </a:xfrm>
          <a:prstGeom prst="line">
            <a:avLst/>
          </a:prstGeom>
          <a:ln w="38100" cap="flat">
            <a:solidFill>
              <a:srgbClr val="284560"/>
            </a:solidFill>
            <a:prstDash val="solid"/>
            <a:headEnd type="none" w="sm" len="sm"/>
            <a:tailEnd type="none" w="sm" len="sm"/>
          </a:ln>
        </p:spPr>
        <p:txBody>
          <a:bodyPr/>
          <a:lstStyle/>
          <a:p>
            <a:endParaRPr lang="en-US"/>
          </a:p>
        </p:txBody>
      </p:sp>
      <p:grpSp>
        <p:nvGrpSpPr>
          <p:cNvPr id="15" name="Group 22">
            <a:extLst>
              <a:ext uri="{FF2B5EF4-FFF2-40B4-BE49-F238E27FC236}">
                <a16:creationId xmlns:a16="http://schemas.microsoft.com/office/drawing/2014/main" id="{BE17BE4F-2243-4846-3762-2C962601AE8B}"/>
              </a:ext>
            </a:extLst>
          </p:cNvPr>
          <p:cNvGrpSpPr/>
          <p:nvPr/>
        </p:nvGrpSpPr>
        <p:grpSpPr>
          <a:xfrm>
            <a:off x="12705155" y="5804085"/>
            <a:ext cx="4191653" cy="1815145"/>
            <a:chOff x="0" y="0"/>
            <a:chExt cx="1043049" cy="478063"/>
          </a:xfrm>
        </p:grpSpPr>
        <p:sp>
          <p:nvSpPr>
            <p:cNvPr id="16" name="Freeform 23">
              <a:extLst>
                <a:ext uri="{FF2B5EF4-FFF2-40B4-BE49-F238E27FC236}">
                  <a16:creationId xmlns:a16="http://schemas.microsoft.com/office/drawing/2014/main" id="{170E1ACA-572F-8022-246F-DB8071E8173F}"/>
                </a:ext>
              </a:extLst>
            </p:cNvPr>
            <p:cNvSpPr/>
            <p:nvPr/>
          </p:nvSpPr>
          <p:spPr>
            <a:xfrm>
              <a:off x="0" y="0"/>
              <a:ext cx="1043049" cy="478063"/>
            </a:xfrm>
            <a:custGeom>
              <a:avLst/>
              <a:gdLst/>
              <a:ahLst/>
              <a:cxnLst/>
              <a:rect l="l" t="t" r="r" b="b"/>
              <a:pathLst>
                <a:path w="1043049" h="478063">
                  <a:moveTo>
                    <a:pt x="99698" y="0"/>
                  </a:moveTo>
                  <a:lnTo>
                    <a:pt x="943350" y="0"/>
                  </a:lnTo>
                  <a:cubicBezTo>
                    <a:pt x="998412" y="0"/>
                    <a:pt x="1043049" y="44636"/>
                    <a:pt x="1043049" y="99698"/>
                  </a:cubicBezTo>
                  <a:lnTo>
                    <a:pt x="1043049" y="378364"/>
                  </a:lnTo>
                  <a:cubicBezTo>
                    <a:pt x="1043049" y="433426"/>
                    <a:pt x="998412" y="478063"/>
                    <a:pt x="943350" y="478063"/>
                  </a:cubicBezTo>
                  <a:lnTo>
                    <a:pt x="99698" y="478063"/>
                  </a:lnTo>
                  <a:cubicBezTo>
                    <a:pt x="44636" y="478063"/>
                    <a:pt x="0" y="433426"/>
                    <a:pt x="0" y="378364"/>
                  </a:cubicBezTo>
                  <a:lnTo>
                    <a:pt x="0" y="99698"/>
                  </a:lnTo>
                  <a:cubicBezTo>
                    <a:pt x="0" y="44636"/>
                    <a:pt x="44636" y="0"/>
                    <a:pt x="99698" y="0"/>
                  </a:cubicBezTo>
                  <a:close/>
                </a:path>
              </a:pathLst>
            </a:custGeom>
            <a:solidFill>
              <a:srgbClr val="284560"/>
            </a:solidFill>
          </p:spPr>
          <p:txBody>
            <a:bodyPr/>
            <a:lstStyle/>
            <a:p>
              <a:endParaRPr lang="en-US"/>
            </a:p>
          </p:txBody>
        </p:sp>
        <p:sp>
          <p:nvSpPr>
            <p:cNvPr id="17" name="TextBox 24">
              <a:extLst>
                <a:ext uri="{FF2B5EF4-FFF2-40B4-BE49-F238E27FC236}">
                  <a16:creationId xmlns:a16="http://schemas.microsoft.com/office/drawing/2014/main" id="{9222A03A-041D-9FA1-A010-6D3CBB467F7A}"/>
                </a:ext>
              </a:extLst>
            </p:cNvPr>
            <p:cNvSpPr txBox="1"/>
            <p:nvPr/>
          </p:nvSpPr>
          <p:spPr>
            <a:xfrm>
              <a:off x="0" y="-28575"/>
              <a:ext cx="1043049" cy="506638"/>
            </a:xfrm>
            <a:prstGeom prst="rect">
              <a:avLst/>
            </a:prstGeom>
          </p:spPr>
          <p:txBody>
            <a:bodyPr lIns="50800" tIns="50800" rIns="50800" bIns="50800" rtlCol="0" anchor="ctr"/>
            <a:lstStyle/>
            <a:p>
              <a:pPr algn="ctr">
                <a:lnSpc>
                  <a:spcPts val="2859"/>
                </a:lnSpc>
              </a:pPr>
              <a:endParaRPr/>
            </a:p>
          </p:txBody>
        </p:sp>
      </p:grpSp>
      <p:sp>
        <p:nvSpPr>
          <p:cNvPr id="18" name="AutoShape 25">
            <a:extLst>
              <a:ext uri="{FF2B5EF4-FFF2-40B4-BE49-F238E27FC236}">
                <a16:creationId xmlns:a16="http://schemas.microsoft.com/office/drawing/2014/main" id="{593D0810-B2AC-C5F5-F71B-1B21C6513CE7}"/>
              </a:ext>
            </a:extLst>
          </p:cNvPr>
          <p:cNvSpPr/>
          <p:nvPr/>
        </p:nvSpPr>
        <p:spPr>
          <a:xfrm flipV="1">
            <a:off x="3500725" y="7099174"/>
            <a:ext cx="0" cy="1906774"/>
          </a:xfrm>
          <a:prstGeom prst="line">
            <a:avLst/>
          </a:prstGeom>
          <a:ln w="38100" cap="flat">
            <a:solidFill>
              <a:srgbClr val="284560"/>
            </a:solidFill>
            <a:prstDash val="solid"/>
            <a:headEnd type="none" w="sm" len="sm"/>
            <a:tailEnd type="none" w="sm" len="sm"/>
          </a:ln>
        </p:spPr>
        <p:txBody>
          <a:bodyPr/>
          <a:lstStyle/>
          <a:p>
            <a:endParaRPr lang="en-US"/>
          </a:p>
        </p:txBody>
      </p:sp>
      <p:sp>
        <p:nvSpPr>
          <p:cNvPr id="19" name="AutoShape 26">
            <a:extLst>
              <a:ext uri="{FF2B5EF4-FFF2-40B4-BE49-F238E27FC236}">
                <a16:creationId xmlns:a16="http://schemas.microsoft.com/office/drawing/2014/main" id="{9DF6264D-9108-C76B-DF8E-9AA68B8CFD21}"/>
              </a:ext>
            </a:extLst>
          </p:cNvPr>
          <p:cNvSpPr/>
          <p:nvPr/>
        </p:nvSpPr>
        <p:spPr>
          <a:xfrm flipH="1">
            <a:off x="2293363" y="8986900"/>
            <a:ext cx="2414722" cy="0"/>
          </a:xfrm>
          <a:prstGeom prst="line">
            <a:avLst/>
          </a:prstGeom>
          <a:ln w="38100" cap="flat">
            <a:solidFill>
              <a:srgbClr val="284560"/>
            </a:solidFill>
            <a:prstDash val="solid"/>
            <a:headEnd type="none" w="sm" len="sm"/>
            <a:tailEnd type="none" w="sm" len="sm"/>
          </a:ln>
        </p:spPr>
        <p:txBody>
          <a:bodyPr/>
          <a:lstStyle/>
          <a:p>
            <a:endParaRPr lang="en-US"/>
          </a:p>
        </p:txBody>
      </p:sp>
      <p:grpSp>
        <p:nvGrpSpPr>
          <p:cNvPr id="20" name="Group 27">
            <a:extLst>
              <a:ext uri="{FF2B5EF4-FFF2-40B4-BE49-F238E27FC236}">
                <a16:creationId xmlns:a16="http://schemas.microsoft.com/office/drawing/2014/main" id="{AB6553FA-A5D1-8AF2-B8AA-1AB1AE355F7A}"/>
              </a:ext>
            </a:extLst>
          </p:cNvPr>
          <p:cNvGrpSpPr/>
          <p:nvPr/>
        </p:nvGrpSpPr>
        <p:grpSpPr>
          <a:xfrm>
            <a:off x="969129" y="8327225"/>
            <a:ext cx="1532101" cy="1281249"/>
            <a:chOff x="0" y="0"/>
            <a:chExt cx="403516" cy="337448"/>
          </a:xfrm>
        </p:grpSpPr>
        <p:sp>
          <p:nvSpPr>
            <p:cNvPr id="21" name="Freeform 28">
              <a:extLst>
                <a:ext uri="{FF2B5EF4-FFF2-40B4-BE49-F238E27FC236}">
                  <a16:creationId xmlns:a16="http://schemas.microsoft.com/office/drawing/2014/main" id="{C30ACB9E-2732-D8EF-83D5-B3458EB51EB4}"/>
                </a:ext>
              </a:extLst>
            </p:cNvPr>
            <p:cNvSpPr/>
            <p:nvPr/>
          </p:nvSpPr>
          <p:spPr>
            <a:xfrm>
              <a:off x="0" y="0"/>
              <a:ext cx="403516" cy="337448"/>
            </a:xfrm>
            <a:custGeom>
              <a:avLst/>
              <a:gdLst/>
              <a:ahLst/>
              <a:cxnLst/>
              <a:rect l="l" t="t" r="r" b="b"/>
              <a:pathLst>
                <a:path w="403516" h="337448">
                  <a:moveTo>
                    <a:pt x="168724" y="0"/>
                  </a:moveTo>
                  <a:lnTo>
                    <a:pt x="234792" y="0"/>
                  </a:lnTo>
                  <a:cubicBezTo>
                    <a:pt x="279540" y="0"/>
                    <a:pt x="322456" y="17776"/>
                    <a:pt x="354098" y="49418"/>
                  </a:cubicBezTo>
                  <a:cubicBezTo>
                    <a:pt x="385740" y="81060"/>
                    <a:pt x="403516" y="123976"/>
                    <a:pt x="403516" y="168724"/>
                  </a:cubicBezTo>
                  <a:lnTo>
                    <a:pt x="403516" y="168724"/>
                  </a:lnTo>
                  <a:cubicBezTo>
                    <a:pt x="403516" y="213473"/>
                    <a:pt x="385740" y="256388"/>
                    <a:pt x="354098" y="288030"/>
                  </a:cubicBezTo>
                  <a:cubicBezTo>
                    <a:pt x="322456" y="319672"/>
                    <a:pt x="279540" y="337448"/>
                    <a:pt x="234792" y="337448"/>
                  </a:cubicBezTo>
                  <a:lnTo>
                    <a:pt x="168724" y="337448"/>
                  </a:lnTo>
                  <a:cubicBezTo>
                    <a:pt x="123976" y="337448"/>
                    <a:pt x="81060" y="319672"/>
                    <a:pt x="49418" y="288030"/>
                  </a:cubicBezTo>
                  <a:cubicBezTo>
                    <a:pt x="17776" y="256388"/>
                    <a:pt x="0" y="213473"/>
                    <a:pt x="0" y="168724"/>
                  </a:cubicBezTo>
                  <a:lnTo>
                    <a:pt x="0" y="168724"/>
                  </a:lnTo>
                  <a:cubicBezTo>
                    <a:pt x="0" y="123976"/>
                    <a:pt x="17776" y="81060"/>
                    <a:pt x="49418" y="49418"/>
                  </a:cubicBezTo>
                  <a:cubicBezTo>
                    <a:pt x="81060" y="17776"/>
                    <a:pt x="123976" y="0"/>
                    <a:pt x="168724" y="0"/>
                  </a:cubicBezTo>
                  <a:close/>
                </a:path>
              </a:pathLst>
            </a:custGeom>
            <a:solidFill>
              <a:srgbClr val="517494"/>
            </a:solidFill>
          </p:spPr>
          <p:txBody>
            <a:bodyPr/>
            <a:lstStyle/>
            <a:p>
              <a:endParaRPr lang="en-US"/>
            </a:p>
          </p:txBody>
        </p:sp>
        <p:sp>
          <p:nvSpPr>
            <p:cNvPr id="22" name="TextBox 29">
              <a:extLst>
                <a:ext uri="{FF2B5EF4-FFF2-40B4-BE49-F238E27FC236}">
                  <a16:creationId xmlns:a16="http://schemas.microsoft.com/office/drawing/2014/main" id="{5AF86346-F0C8-59D2-1491-7ABF1EC8ED56}"/>
                </a:ext>
              </a:extLst>
            </p:cNvPr>
            <p:cNvSpPr txBox="1"/>
            <p:nvPr/>
          </p:nvSpPr>
          <p:spPr>
            <a:xfrm>
              <a:off x="0" y="-28575"/>
              <a:ext cx="403516" cy="366023"/>
            </a:xfrm>
            <a:prstGeom prst="rect">
              <a:avLst/>
            </a:prstGeom>
          </p:spPr>
          <p:txBody>
            <a:bodyPr lIns="50800" tIns="50800" rIns="50800" bIns="50800" rtlCol="0" anchor="ctr"/>
            <a:lstStyle/>
            <a:p>
              <a:pPr algn="ctr">
                <a:lnSpc>
                  <a:spcPts val="2859"/>
                </a:lnSpc>
              </a:pPr>
              <a:endParaRPr/>
            </a:p>
          </p:txBody>
        </p:sp>
      </p:grpSp>
      <p:grpSp>
        <p:nvGrpSpPr>
          <p:cNvPr id="23" name="Group 30">
            <a:extLst>
              <a:ext uri="{FF2B5EF4-FFF2-40B4-BE49-F238E27FC236}">
                <a16:creationId xmlns:a16="http://schemas.microsoft.com/office/drawing/2014/main" id="{31086D87-39D0-3EF8-33FD-DA2078993A48}"/>
              </a:ext>
            </a:extLst>
          </p:cNvPr>
          <p:cNvGrpSpPr/>
          <p:nvPr/>
        </p:nvGrpSpPr>
        <p:grpSpPr>
          <a:xfrm>
            <a:off x="4500850" y="8346275"/>
            <a:ext cx="1532101" cy="1281249"/>
            <a:chOff x="0" y="0"/>
            <a:chExt cx="403516" cy="337448"/>
          </a:xfrm>
        </p:grpSpPr>
        <p:sp>
          <p:nvSpPr>
            <p:cNvPr id="24" name="Freeform 31">
              <a:extLst>
                <a:ext uri="{FF2B5EF4-FFF2-40B4-BE49-F238E27FC236}">
                  <a16:creationId xmlns:a16="http://schemas.microsoft.com/office/drawing/2014/main" id="{0DA0A1BB-8EC7-9AFD-4197-643DE4618972}"/>
                </a:ext>
              </a:extLst>
            </p:cNvPr>
            <p:cNvSpPr/>
            <p:nvPr/>
          </p:nvSpPr>
          <p:spPr>
            <a:xfrm>
              <a:off x="0" y="0"/>
              <a:ext cx="403516" cy="337448"/>
            </a:xfrm>
            <a:custGeom>
              <a:avLst/>
              <a:gdLst/>
              <a:ahLst/>
              <a:cxnLst/>
              <a:rect l="l" t="t" r="r" b="b"/>
              <a:pathLst>
                <a:path w="403516" h="337448">
                  <a:moveTo>
                    <a:pt x="168724" y="0"/>
                  </a:moveTo>
                  <a:lnTo>
                    <a:pt x="234792" y="0"/>
                  </a:lnTo>
                  <a:cubicBezTo>
                    <a:pt x="279540" y="0"/>
                    <a:pt x="322456" y="17776"/>
                    <a:pt x="354098" y="49418"/>
                  </a:cubicBezTo>
                  <a:cubicBezTo>
                    <a:pt x="385740" y="81060"/>
                    <a:pt x="403516" y="123976"/>
                    <a:pt x="403516" y="168724"/>
                  </a:cubicBezTo>
                  <a:lnTo>
                    <a:pt x="403516" y="168724"/>
                  </a:lnTo>
                  <a:cubicBezTo>
                    <a:pt x="403516" y="213473"/>
                    <a:pt x="385740" y="256388"/>
                    <a:pt x="354098" y="288030"/>
                  </a:cubicBezTo>
                  <a:cubicBezTo>
                    <a:pt x="322456" y="319672"/>
                    <a:pt x="279540" y="337448"/>
                    <a:pt x="234792" y="337448"/>
                  </a:cubicBezTo>
                  <a:lnTo>
                    <a:pt x="168724" y="337448"/>
                  </a:lnTo>
                  <a:cubicBezTo>
                    <a:pt x="123976" y="337448"/>
                    <a:pt x="81060" y="319672"/>
                    <a:pt x="49418" y="288030"/>
                  </a:cubicBezTo>
                  <a:cubicBezTo>
                    <a:pt x="17776" y="256388"/>
                    <a:pt x="0" y="213473"/>
                    <a:pt x="0" y="168724"/>
                  </a:cubicBezTo>
                  <a:lnTo>
                    <a:pt x="0" y="168724"/>
                  </a:lnTo>
                  <a:cubicBezTo>
                    <a:pt x="0" y="123976"/>
                    <a:pt x="17776" y="81060"/>
                    <a:pt x="49418" y="49418"/>
                  </a:cubicBezTo>
                  <a:cubicBezTo>
                    <a:pt x="81060" y="17776"/>
                    <a:pt x="123976" y="0"/>
                    <a:pt x="168724" y="0"/>
                  </a:cubicBezTo>
                  <a:close/>
                </a:path>
              </a:pathLst>
            </a:custGeom>
            <a:solidFill>
              <a:srgbClr val="517494"/>
            </a:solidFill>
          </p:spPr>
          <p:txBody>
            <a:bodyPr/>
            <a:lstStyle/>
            <a:p>
              <a:endParaRPr lang="en-US"/>
            </a:p>
          </p:txBody>
        </p:sp>
        <p:sp>
          <p:nvSpPr>
            <p:cNvPr id="25" name="TextBox 32">
              <a:extLst>
                <a:ext uri="{FF2B5EF4-FFF2-40B4-BE49-F238E27FC236}">
                  <a16:creationId xmlns:a16="http://schemas.microsoft.com/office/drawing/2014/main" id="{FD1D996E-5F43-4EE7-8D69-36923E155C7E}"/>
                </a:ext>
              </a:extLst>
            </p:cNvPr>
            <p:cNvSpPr txBox="1"/>
            <p:nvPr/>
          </p:nvSpPr>
          <p:spPr>
            <a:xfrm>
              <a:off x="0" y="-28575"/>
              <a:ext cx="403516" cy="366023"/>
            </a:xfrm>
            <a:prstGeom prst="rect">
              <a:avLst/>
            </a:prstGeom>
          </p:spPr>
          <p:txBody>
            <a:bodyPr lIns="50800" tIns="50800" rIns="50800" bIns="50800" rtlCol="0" anchor="ctr"/>
            <a:lstStyle/>
            <a:p>
              <a:pPr algn="ctr">
                <a:lnSpc>
                  <a:spcPts val="2859"/>
                </a:lnSpc>
              </a:pPr>
              <a:endParaRPr/>
            </a:p>
          </p:txBody>
        </p:sp>
      </p:grpSp>
      <p:grpSp>
        <p:nvGrpSpPr>
          <p:cNvPr id="26" name="Group 33">
            <a:extLst>
              <a:ext uri="{FF2B5EF4-FFF2-40B4-BE49-F238E27FC236}">
                <a16:creationId xmlns:a16="http://schemas.microsoft.com/office/drawing/2014/main" id="{9A4ECEA0-34BE-8D05-80A6-59BA1411D4F3}"/>
              </a:ext>
            </a:extLst>
          </p:cNvPr>
          <p:cNvGrpSpPr/>
          <p:nvPr/>
        </p:nvGrpSpPr>
        <p:grpSpPr>
          <a:xfrm>
            <a:off x="12147304" y="8327225"/>
            <a:ext cx="5187503" cy="1281249"/>
            <a:chOff x="0" y="0"/>
            <a:chExt cx="1366256" cy="337448"/>
          </a:xfrm>
        </p:grpSpPr>
        <p:sp>
          <p:nvSpPr>
            <p:cNvPr id="27" name="Freeform 34">
              <a:extLst>
                <a:ext uri="{FF2B5EF4-FFF2-40B4-BE49-F238E27FC236}">
                  <a16:creationId xmlns:a16="http://schemas.microsoft.com/office/drawing/2014/main" id="{386D3E6B-78C3-057E-099C-15DD67D9EFE3}"/>
                </a:ext>
              </a:extLst>
            </p:cNvPr>
            <p:cNvSpPr/>
            <p:nvPr/>
          </p:nvSpPr>
          <p:spPr>
            <a:xfrm>
              <a:off x="0" y="0"/>
              <a:ext cx="1366256" cy="337448"/>
            </a:xfrm>
            <a:custGeom>
              <a:avLst/>
              <a:gdLst/>
              <a:ahLst/>
              <a:cxnLst/>
              <a:rect l="l" t="t" r="r" b="b"/>
              <a:pathLst>
                <a:path w="1366256" h="337448">
                  <a:moveTo>
                    <a:pt x="76113" y="0"/>
                  </a:moveTo>
                  <a:lnTo>
                    <a:pt x="1290143" y="0"/>
                  </a:lnTo>
                  <a:cubicBezTo>
                    <a:pt x="1310329" y="0"/>
                    <a:pt x="1329689" y="8019"/>
                    <a:pt x="1343963" y="22293"/>
                  </a:cubicBezTo>
                  <a:cubicBezTo>
                    <a:pt x="1358237" y="36567"/>
                    <a:pt x="1366256" y="55927"/>
                    <a:pt x="1366256" y="76113"/>
                  </a:cubicBezTo>
                  <a:lnTo>
                    <a:pt x="1366256" y="261335"/>
                  </a:lnTo>
                  <a:cubicBezTo>
                    <a:pt x="1366256" y="281521"/>
                    <a:pt x="1358237" y="300881"/>
                    <a:pt x="1343963" y="315155"/>
                  </a:cubicBezTo>
                  <a:cubicBezTo>
                    <a:pt x="1329689" y="329429"/>
                    <a:pt x="1310329" y="337448"/>
                    <a:pt x="1290143" y="337448"/>
                  </a:cubicBezTo>
                  <a:lnTo>
                    <a:pt x="76113" y="337448"/>
                  </a:lnTo>
                  <a:cubicBezTo>
                    <a:pt x="55927" y="337448"/>
                    <a:pt x="36567" y="329429"/>
                    <a:pt x="22293" y="315155"/>
                  </a:cubicBezTo>
                  <a:cubicBezTo>
                    <a:pt x="8019" y="300881"/>
                    <a:pt x="0" y="281521"/>
                    <a:pt x="0" y="261335"/>
                  </a:cubicBezTo>
                  <a:lnTo>
                    <a:pt x="0" y="76113"/>
                  </a:lnTo>
                  <a:cubicBezTo>
                    <a:pt x="0" y="55927"/>
                    <a:pt x="8019" y="36567"/>
                    <a:pt x="22293" y="22293"/>
                  </a:cubicBezTo>
                  <a:cubicBezTo>
                    <a:pt x="36567" y="8019"/>
                    <a:pt x="55927" y="0"/>
                    <a:pt x="76113" y="0"/>
                  </a:cubicBezTo>
                  <a:close/>
                </a:path>
              </a:pathLst>
            </a:custGeom>
            <a:solidFill>
              <a:srgbClr val="517494"/>
            </a:solidFill>
          </p:spPr>
          <p:txBody>
            <a:bodyPr/>
            <a:lstStyle/>
            <a:p>
              <a:endParaRPr lang="en-US"/>
            </a:p>
          </p:txBody>
        </p:sp>
        <p:sp>
          <p:nvSpPr>
            <p:cNvPr id="28" name="TextBox 35">
              <a:extLst>
                <a:ext uri="{FF2B5EF4-FFF2-40B4-BE49-F238E27FC236}">
                  <a16:creationId xmlns:a16="http://schemas.microsoft.com/office/drawing/2014/main" id="{53E8FB69-BDCC-CC83-4ECC-DA72D83CBBD8}"/>
                </a:ext>
              </a:extLst>
            </p:cNvPr>
            <p:cNvSpPr txBox="1"/>
            <p:nvPr/>
          </p:nvSpPr>
          <p:spPr>
            <a:xfrm>
              <a:off x="0" y="-28575"/>
              <a:ext cx="1366256" cy="366023"/>
            </a:xfrm>
            <a:prstGeom prst="rect">
              <a:avLst/>
            </a:prstGeom>
          </p:spPr>
          <p:txBody>
            <a:bodyPr lIns="50800" tIns="50800" rIns="50800" bIns="50800" rtlCol="0" anchor="ctr"/>
            <a:lstStyle/>
            <a:p>
              <a:pPr algn="ctr">
                <a:lnSpc>
                  <a:spcPts val="2859"/>
                </a:lnSpc>
              </a:pPr>
              <a:endParaRPr/>
            </a:p>
          </p:txBody>
        </p:sp>
      </p:grpSp>
      <p:grpSp>
        <p:nvGrpSpPr>
          <p:cNvPr id="29" name="Group 36">
            <a:extLst>
              <a:ext uri="{FF2B5EF4-FFF2-40B4-BE49-F238E27FC236}">
                <a16:creationId xmlns:a16="http://schemas.microsoft.com/office/drawing/2014/main" id="{E4ED53BF-D9DE-B809-844B-956F3B94DE07}"/>
              </a:ext>
            </a:extLst>
          </p:cNvPr>
          <p:cNvGrpSpPr/>
          <p:nvPr/>
        </p:nvGrpSpPr>
        <p:grpSpPr>
          <a:xfrm>
            <a:off x="1542704" y="5788736"/>
            <a:ext cx="3960325" cy="1815145"/>
            <a:chOff x="0" y="0"/>
            <a:chExt cx="1043049" cy="478063"/>
          </a:xfrm>
        </p:grpSpPr>
        <p:sp>
          <p:nvSpPr>
            <p:cNvPr id="30" name="Freeform 37">
              <a:extLst>
                <a:ext uri="{FF2B5EF4-FFF2-40B4-BE49-F238E27FC236}">
                  <a16:creationId xmlns:a16="http://schemas.microsoft.com/office/drawing/2014/main" id="{DF425FF4-D58D-A931-76E5-8393D00CDCCB}"/>
                </a:ext>
              </a:extLst>
            </p:cNvPr>
            <p:cNvSpPr/>
            <p:nvPr/>
          </p:nvSpPr>
          <p:spPr>
            <a:xfrm>
              <a:off x="0" y="0"/>
              <a:ext cx="1043049" cy="478063"/>
            </a:xfrm>
            <a:custGeom>
              <a:avLst/>
              <a:gdLst/>
              <a:ahLst/>
              <a:cxnLst/>
              <a:rect l="l" t="t" r="r" b="b"/>
              <a:pathLst>
                <a:path w="1043049" h="478063">
                  <a:moveTo>
                    <a:pt x="99698" y="0"/>
                  </a:moveTo>
                  <a:lnTo>
                    <a:pt x="943350" y="0"/>
                  </a:lnTo>
                  <a:cubicBezTo>
                    <a:pt x="998412" y="0"/>
                    <a:pt x="1043049" y="44636"/>
                    <a:pt x="1043049" y="99698"/>
                  </a:cubicBezTo>
                  <a:lnTo>
                    <a:pt x="1043049" y="378364"/>
                  </a:lnTo>
                  <a:cubicBezTo>
                    <a:pt x="1043049" y="433426"/>
                    <a:pt x="998412" y="478063"/>
                    <a:pt x="943350" y="478063"/>
                  </a:cubicBezTo>
                  <a:lnTo>
                    <a:pt x="99698" y="478063"/>
                  </a:lnTo>
                  <a:cubicBezTo>
                    <a:pt x="44636" y="478063"/>
                    <a:pt x="0" y="433426"/>
                    <a:pt x="0" y="378364"/>
                  </a:cubicBezTo>
                  <a:lnTo>
                    <a:pt x="0" y="99698"/>
                  </a:lnTo>
                  <a:cubicBezTo>
                    <a:pt x="0" y="44636"/>
                    <a:pt x="44636" y="0"/>
                    <a:pt x="99698" y="0"/>
                  </a:cubicBezTo>
                  <a:close/>
                </a:path>
              </a:pathLst>
            </a:custGeom>
            <a:solidFill>
              <a:srgbClr val="284560"/>
            </a:solidFill>
          </p:spPr>
          <p:txBody>
            <a:bodyPr/>
            <a:lstStyle/>
            <a:p>
              <a:endParaRPr lang="en-US"/>
            </a:p>
          </p:txBody>
        </p:sp>
        <p:sp>
          <p:nvSpPr>
            <p:cNvPr id="31" name="TextBox 38">
              <a:extLst>
                <a:ext uri="{FF2B5EF4-FFF2-40B4-BE49-F238E27FC236}">
                  <a16:creationId xmlns:a16="http://schemas.microsoft.com/office/drawing/2014/main" id="{67C085B2-3023-4523-6C26-2C6F00347E59}"/>
                </a:ext>
              </a:extLst>
            </p:cNvPr>
            <p:cNvSpPr txBox="1"/>
            <p:nvPr/>
          </p:nvSpPr>
          <p:spPr>
            <a:xfrm>
              <a:off x="0" y="-28575"/>
              <a:ext cx="1043049" cy="506638"/>
            </a:xfrm>
            <a:prstGeom prst="rect">
              <a:avLst/>
            </a:prstGeom>
          </p:spPr>
          <p:txBody>
            <a:bodyPr lIns="50800" tIns="50800" rIns="50800" bIns="50800" rtlCol="0" anchor="ctr"/>
            <a:lstStyle/>
            <a:p>
              <a:pPr algn="ctr">
                <a:lnSpc>
                  <a:spcPts val="2859"/>
                </a:lnSpc>
              </a:pPr>
              <a:endParaRPr/>
            </a:p>
          </p:txBody>
        </p:sp>
      </p:grpSp>
      <p:sp>
        <p:nvSpPr>
          <p:cNvPr id="32" name="TextBox 39">
            <a:extLst>
              <a:ext uri="{FF2B5EF4-FFF2-40B4-BE49-F238E27FC236}">
                <a16:creationId xmlns:a16="http://schemas.microsoft.com/office/drawing/2014/main" id="{3DC27B8F-4C92-A8F4-06AA-9ECB79E7EF20}"/>
              </a:ext>
            </a:extLst>
          </p:cNvPr>
          <p:cNvSpPr txBox="1"/>
          <p:nvPr/>
        </p:nvSpPr>
        <p:spPr>
          <a:xfrm>
            <a:off x="5832127" y="3472084"/>
            <a:ext cx="6504602" cy="1463459"/>
          </a:xfrm>
          <a:prstGeom prst="rect">
            <a:avLst/>
          </a:prstGeom>
        </p:spPr>
        <p:txBody>
          <a:bodyPr wrap="square" lIns="0" tIns="0" rIns="0" bIns="0" rtlCol="0" anchor="t">
            <a:spAutoFit/>
          </a:bodyPr>
          <a:lstStyle/>
          <a:p>
            <a:pPr algn="ctr">
              <a:lnSpc>
                <a:spcPts val="5747"/>
              </a:lnSpc>
            </a:pPr>
            <a:r>
              <a:rPr lang="en-US" sz="4829" b="1" dirty="0">
                <a:solidFill>
                  <a:srgbClr val="FFFFFF"/>
                </a:solidFill>
                <a:latin typeface="Roboto Bold"/>
                <a:ea typeface="Roboto Bold"/>
                <a:cs typeface="Roboto Bold"/>
                <a:sym typeface="Roboto Bold"/>
              </a:rPr>
              <a:t>ORIGINAL MEDICARE PART A &amp; B</a:t>
            </a:r>
          </a:p>
        </p:txBody>
      </p:sp>
      <p:sp>
        <p:nvSpPr>
          <p:cNvPr id="33" name="TextBox 40">
            <a:extLst>
              <a:ext uri="{FF2B5EF4-FFF2-40B4-BE49-F238E27FC236}">
                <a16:creationId xmlns:a16="http://schemas.microsoft.com/office/drawing/2014/main" id="{49B6D8D7-3DE8-286B-D0C3-0722D4A04A7E}"/>
              </a:ext>
            </a:extLst>
          </p:cNvPr>
          <p:cNvSpPr txBox="1"/>
          <p:nvPr/>
        </p:nvSpPr>
        <p:spPr>
          <a:xfrm>
            <a:off x="2293363" y="6274509"/>
            <a:ext cx="2652710" cy="872034"/>
          </a:xfrm>
          <a:prstGeom prst="rect">
            <a:avLst/>
          </a:prstGeom>
        </p:spPr>
        <p:txBody>
          <a:bodyPr wrap="square" lIns="0" tIns="0" rIns="0" bIns="0" rtlCol="0" anchor="t">
            <a:spAutoFit/>
          </a:bodyPr>
          <a:lstStyle/>
          <a:p>
            <a:pPr algn="ctr">
              <a:lnSpc>
                <a:spcPts val="3422"/>
              </a:lnSpc>
            </a:pPr>
            <a:r>
              <a:rPr lang="en-US" sz="3200" b="1" dirty="0">
                <a:solidFill>
                  <a:srgbClr val="FFFFFF"/>
                </a:solidFill>
                <a:latin typeface="Roboto Bold"/>
                <a:ea typeface="Roboto Bold"/>
                <a:cs typeface="Roboto Bold"/>
                <a:sym typeface="Roboto Bold"/>
              </a:rPr>
              <a:t>MEDICARE </a:t>
            </a:r>
          </a:p>
          <a:p>
            <a:pPr algn="ctr">
              <a:lnSpc>
                <a:spcPts val="3422"/>
              </a:lnSpc>
            </a:pPr>
            <a:r>
              <a:rPr lang="en-US" sz="3200" b="1" dirty="0">
                <a:solidFill>
                  <a:srgbClr val="FFFFFF"/>
                </a:solidFill>
                <a:latin typeface="Roboto Bold"/>
                <a:ea typeface="Roboto Bold"/>
                <a:cs typeface="Roboto Bold"/>
                <a:sym typeface="Roboto Bold"/>
              </a:rPr>
              <a:t>ADVANTAGE</a:t>
            </a:r>
          </a:p>
        </p:txBody>
      </p:sp>
      <p:sp>
        <p:nvSpPr>
          <p:cNvPr id="34" name="TextBox 41">
            <a:extLst>
              <a:ext uri="{FF2B5EF4-FFF2-40B4-BE49-F238E27FC236}">
                <a16:creationId xmlns:a16="http://schemas.microsoft.com/office/drawing/2014/main" id="{1CB29DE0-4C95-AD3C-F6C9-AA2A17E40520}"/>
              </a:ext>
            </a:extLst>
          </p:cNvPr>
          <p:cNvSpPr txBox="1"/>
          <p:nvPr/>
        </p:nvSpPr>
        <p:spPr>
          <a:xfrm>
            <a:off x="12041666" y="6270710"/>
            <a:ext cx="5417396" cy="872034"/>
          </a:xfrm>
          <a:prstGeom prst="rect">
            <a:avLst/>
          </a:prstGeom>
        </p:spPr>
        <p:txBody>
          <a:bodyPr wrap="square" lIns="0" tIns="0" rIns="0" bIns="0" rtlCol="0" anchor="t">
            <a:spAutoFit/>
          </a:bodyPr>
          <a:lstStyle/>
          <a:p>
            <a:pPr algn="ctr">
              <a:lnSpc>
                <a:spcPts val="3422"/>
              </a:lnSpc>
            </a:pPr>
            <a:r>
              <a:rPr lang="en-US" sz="3200" b="1" dirty="0">
                <a:solidFill>
                  <a:srgbClr val="FFFFFF"/>
                </a:solidFill>
                <a:latin typeface="Roboto Bold"/>
                <a:ea typeface="Roboto Bold"/>
                <a:cs typeface="Roboto Bold"/>
                <a:sym typeface="Roboto Bold"/>
              </a:rPr>
              <a:t>MEDICARE </a:t>
            </a:r>
          </a:p>
          <a:p>
            <a:pPr algn="ctr">
              <a:lnSpc>
                <a:spcPts val="3422"/>
              </a:lnSpc>
            </a:pPr>
            <a:r>
              <a:rPr lang="en-US" sz="3200" b="1" dirty="0">
                <a:solidFill>
                  <a:srgbClr val="FFFFFF"/>
                </a:solidFill>
                <a:latin typeface="Roboto Bold"/>
                <a:ea typeface="Roboto Bold"/>
                <a:cs typeface="Roboto Bold"/>
                <a:sym typeface="Roboto Bold"/>
              </a:rPr>
              <a:t>SUPPLEMENT</a:t>
            </a:r>
          </a:p>
        </p:txBody>
      </p:sp>
      <p:sp>
        <p:nvSpPr>
          <p:cNvPr id="35" name="TextBox 42">
            <a:extLst>
              <a:ext uri="{FF2B5EF4-FFF2-40B4-BE49-F238E27FC236}">
                <a16:creationId xmlns:a16="http://schemas.microsoft.com/office/drawing/2014/main" id="{7E3C4957-1BC3-195C-A6AB-D008B09FC605}"/>
              </a:ext>
            </a:extLst>
          </p:cNvPr>
          <p:cNvSpPr txBox="1"/>
          <p:nvPr/>
        </p:nvSpPr>
        <p:spPr>
          <a:xfrm>
            <a:off x="1243230" y="8768890"/>
            <a:ext cx="983897" cy="436017"/>
          </a:xfrm>
          <a:prstGeom prst="rect">
            <a:avLst/>
          </a:prstGeom>
        </p:spPr>
        <p:txBody>
          <a:bodyPr wrap="square" lIns="0" tIns="0" rIns="0" bIns="0" rtlCol="0" anchor="t">
            <a:spAutoFit/>
          </a:bodyPr>
          <a:lstStyle/>
          <a:p>
            <a:pPr algn="ctr">
              <a:lnSpc>
                <a:spcPts val="3422"/>
              </a:lnSpc>
            </a:pPr>
            <a:r>
              <a:rPr lang="en-US" sz="3200" b="1" dirty="0">
                <a:solidFill>
                  <a:srgbClr val="FFFFFF"/>
                </a:solidFill>
                <a:latin typeface="Roboto Bold"/>
                <a:ea typeface="Roboto Bold"/>
                <a:cs typeface="Roboto Bold"/>
                <a:sym typeface="Roboto Bold"/>
              </a:rPr>
              <a:t>HMO</a:t>
            </a:r>
          </a:p>
        </p:txBody>
      </p:sp>
      <p:sp>
        <p:nvSpPr>
          <p:cNvPr id="36" name="TextBox 43">
            <a:extLst>
              <a:ext uri="{FF2B5EF4-FFF2-40B4-BE49-F238E27FC236}">
                <a16:creationId xmlns:a16="http://schemas.microsoft.com/office/drawing/2014/main" id="{678C97D8-3B87-F041-F12A-7E8724B7B9FC}"/>
              </a:ext>
            </a:extLst>
          </p:cNvPr>
          <p:cNvSpPr txBox="1"/>
          <p:nvPr/>
        </p:nvSpPr>
        <p:spPr>
          <a:xfrm>
            <a:off x="4788901" y="8767513"/>
            <a:ext cx="955997" cy="436017"/>
          </a:xfrm>
          <a:prstGeom prst="rect">
            <a:avLst/>
          </a:prstGeom>
        </p:spPr>
        <p:txBody>
          <a:bodyPr wrap="square" lIns="0" tIns="0" rIns="0" bIns="0" rtlCol="0" anchor="t">
            <a:spAutoFit/>
          </a:bodyPr>
          <a:lstStyle/>
          <a:p>
            <a:pPr algn="ctr">
              <a:lnSpc>
                <a:spcPts val="3422"/>
              </a:lnSpc>
            </a:pPr>
            <a:r>
              <a:rPr lang="en-US" sz="3200" b="1" dirty="0">
                <a:solidFill>
                  <a:srgbClr val="FFFFFF"/>
                </a:solidFill>
                <a:latin typeface="Roboto Bold"/>
                <a:ea typeface="Roboto Bold"/>
                <a:cs typeface="Roboto Bold"/>
                <a:sym typeface="Roboto Bold"/>
              </a:rPr>
              <a:t>PPO</a:t>
            </a:r>
          </a:p>
        </p:txBody>
      </p:sp>
      <p:sp>
        <p:nvSpPr>
          <p:cNvPr id="37" name="TextBox 44">
            <a:extLst>
              <a:ext uri="{FF2B5EF4-FFF2-40B4-BE49-F238E27FC236}">
                <a16:creationId xmlns:a16="http://schemas.microsoft.com/office/drawing/2014/main" id="{5E29155F-E1E0-568F-3CD3-B04D7E66DC0E}"/>
              </a:ext>
            </a:extLst>
          </p:cNvPr>
          <p:cNvSpPr txBox="1"/>
          <p:nvPr/>
        </p:nvSpPr>
        <p:spPr>
          <a:xfrm>
            <a:off x="12789276" y="8790767"/>
            <a:ext cx="3922176" cy="436017"/>
          </a:xfrm>
          <a:prstGeom prst="rect">
            <a:avLst/>
          </a:prstGeom>
        </p:spPr>
        <p:txBody>
          <a:bodyPr wrap="square" lIns="0" tIns="0" rIns="0" bIns="0" rtlCol="0" anchor="t">
            <a:spAutoFit/>
          </a:bodyPr>
          <a:lstStyle/>
          <a:p>
            <a:pPr algn="ctr">
              <a:lnSpc>
                <a:spcPts val="3422"/>
              </a:lnSpc>
            </a:pPr>
            <a:r>
              <a:rPr lang="en-US" sz="3200" b="1" dirty="0">
                <a:solidFill>
                  <a:srgbClr val="FFFFFF"/>
                </a:solidFill>
                <a:latin typeface="Roboto Bold"/>
                <a:ea typeface="Roboto Bold"/>
                <a:cs typeface="Roboto Bold"/>
                <a:sym typeface="Roboto Bold"/>
              </a:rPr>
              <a:t>PLAN A THROUGH N*</a:t>
            </a:r>
          </a:p>
        </p:txBody>
      </p:sp>
      <p:sp>
        <p:nvSpPr>
          <p:cNvPr id="38" name="TextBox 45">
            <a:extLst>
              <a:ext uri="{FF2B5EF4-FFF2-40B4-BE49-F238E27FC236}">
                <a16:creationId xmlns:a16="http://schemas.microsoft.com/office/drawing/2014/main" id="{64524F24-8C2C-39E3-60E2-D85F87FA31AC}"/>
              </a:ext>
            </a:extLst>
          </p:cNvPr>
          <p:cNvSpPr txBox="1"/>
          <p:nvPr/>
        </p:nvSpPr>
        <p:spPr>
          <a:xfrm>
            <a:off x="12679987" y="9690326"/>
            <a:ext cx="4122136" cy="294953"/>
          </a:xfrm>
          <a:prstGeom prst="rect">
            <a:avLst/>
          </a:prstGeom>
        </p:spPr>
        <p:txBody>
          <a:bodyPr wrap="square" lIns="0" tIns="0" rIns="0" bIns="0" rtlCol="0" anchor="t">
            <a:spAutoFit/>
          </a:bodyPr>
          <a:lstStyle/>
          <a:p>
            <a:pPr algn="ctr">
              <a:lnSpc>
                <a:spcPts val="2308"/>
              </a:lnSpc>
            </a:pPr>
            <a:r>
              <a:rPr lang="en-US" sz="2000" dirty="0">
                <a:solidFill>
                  <a:srgbClr val="000000"/>
                </a:solidFill>
                <a:latin typeface="Roboto"/>
                <a:ea typeface="Roboto"/>
                <a:cs typeface="Roboto"/>
                <a:sym typeface="Roboto"/>
              </a:rPr>
              <a:t>*PLANS F &amp; G ARE MOST COMMON</a:t>
            </a:r>
          </a:p>
        </p:txBody>
      </p:sp>
      <p:sp>
        <p:nvSpPr>
          <p:cNvPr id="2" name="Oval 1">
            <a:extLst>
              <a:ext uri="{FF2B5EF4-FFF2-40B4-BE49-F238E27FC236}">
                <a16:creationId xmlns:a16="http://schemas.microsoft.com/office/drawing/2014/main" id="{67AAE364-B234-58DE-58A1-E31A14423B92}"/>
              </a:ext>
            </a:extLst>
          </p:cNvPr>
          <p:cNvSpPr/>
          <p:nvPr/>
        </p:nvSpPr>
        <p:spPr>
          <a:xfrm>
            <a:off x="9282541" y="6953555"/>
            <a:ext cx="3200160" cy="1488067"/>
          </a:xfrm>
          <a:prstGeom prst="ellipse">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0F7465E8-80A2-3FEE-C4B9-B435322202E7}"/>
              </a:ext>
            </a:extLst>
          </p:cNvPr>
          <p:cNvSpPr txBox="1"/>
          <p:nvPr/>
        </p:nvSpPr>
        <p:spPr>
          <a:xfrm>
            <a:off x="8617518" y="7215959"/>
            <a:ext cx="4613551" cy="1292662"/>
          </a:xfrm>
          <a:prstGeom prst="rect">
            <a:avLst/>
          </a:prstGeom>
          <a:noFill/>
        </p:spPr>
        <p:txBody>
          <a:bodyPr wrap="square" rtlCol="0">
            <a:spAutoFit/>
          </a:bodyPr>
          <a:lstStyle/>
          <a:p>
            <a:pPr algn="ctr"/>
            <a:r>
              <a:rPr lang="en-US" sz="3200" b="1" dirty="0">
                <a:solidFill>
                  <a:schemeClr val="bg1"/>
                </a:solidFill>
                <a:latin typeface="Roboto" panose="02000000000000000000" pitchFamily="2" charset="0"/>
                <a:ea typeface="Roboto" panose="02000000000000000000" pitchFamily="2" charset="0"/>
                <a:cs typeface="Roboto" panose="02000000000000000000" pitchFamily="2" charset="0"/>
              </a:rPr>
              <a:t>PRESCRIPTION</a:t>
            </a:r>
          </a:p>
          <a:p>
            <a:pPr algn="ctr"/>
            <a:r>
              <a:rPr lang="en-US" sz="3200" b="1" dirty="0">
                <a:solidFill>
                  <a:schemeClr val="bg1"/>
                </a:solidFill>
                <a:latin typeface="Roboto" panose="02000000000000000000" pitchFamily="2" charset="0"/>
                <a:ea typeface="Roboto" panose="02000000000000000000" pitchFamily="2" charset="0"/>
                <a:cs typeface="Roboto" panose="02000000000000000000" pitchFamily="2" charset="0"/>
              </a:rPr>
              <a:t> DRUG</a:t>
            </a:r>
          </a:p>
          <a:p>
            <a:endParaRPr lang="en-US" dirty="0"/>
          </a:p>
        </p:txBody>
      </p:sp>
      <p:sp>
        <p:nvSpPr>
          <p:cNvPr id="4" name="AutoShape 21">
            <a:extLst>
              <a:ext uri="{FF2B5EF4-FFF2-40B4-BE49-F238E27FC236}">
                <a16:creationId xmlns:a16="http://schemas.microsoft.com/office/drawing/2014/main" id="{55496C60-EEE5-60CD-F3A0-4BBF8D8DAB22}"/>
              </a:ext>
            </a:extLst>
          </p:cNvPr>
          <p:cNvSpPr/>
          <p:nvPr/>
        </p:nvSpPr>
        <p:spPr>
          <a:xfrm flipH="1" flipV="1">
            <a:off x="12141008" y="7781952"/>
            <a:ext cx="2600047" cy="28174"/>
          </a:xfrm>
          <a:prstGeom prst="line">
            <a:avLst/>
          </a:prstGeom>
          <a:ln w="38100" cap="flat">
            <a:solidFill>
              <a:srgbClr val="284560"/>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1" name="Google Shape;531;p16"/>
          <p:cNvGrpSpPr/>
          <p:nvPr/>
        </p:nvGrpSpPr>
        <p:grpSpPr>
          <a:xfrm>
            <a:off x="1" y="-17641"/>
            <a:ext cx="18288000" cy="519426"/>
            <a:chOff x="0" y="-28575"/>
            <a:chExt cx="6674038" cy="841375"/>
          </a:xfrm>
        </p:grpSpPr>
        <p:sp>
          <p:nvSpPr>
            <p:cNvPr id="532" name="Google Shape;532;p16"/>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16"/>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4" name="Google Shape;534;p16"/>
          <p:cNvGrpSpPr/>
          <p:nvPr/>
        </p:nvGrpSpPr>
        <p:grpSpPr>
          <a:xfrm>
            <a:off x="4620757" y="2956400"/>
            <a:ext cx="9046490" cy="1193407"/>
            <a:chOff x="0" y="-28575"/>
            <a:chExt cx="2764144" cy="364644"/>
          </a:xfrm>
        </p:grpSpPr>
        <p:sp>
          <p:nvSpPr>
            <p:cNvPr id="535" name="Google Shape;535;p16"/>
            <p:cNvSpPr/>
            <p:nvPr/>
          </p:nvSpPr>
          <p:spPr>
            <a:xfrm>
              <a:off x="0" y="0"/>
              <a:ext cx="2764144" cy="336069"/>
            </a:xfrm>
            <a:custGeom>
              <a:avLst/>
              <a:gdLst/>
              <a:ahLst/>
              <a:cxnLst/>
              <a:rect l="l" t="t" r="r" b="b"/>
              <a:pathLst>
                <a:path w="2764144" h="336069" extrusionOk="0">
                  <a:moveTo>
                    <a:pt x="43645" y="0"/>
                  </a:moveTo>
                  <a:lnTo>
                    <a:pt x="2720499" y="0"/>
                  </a:lnTo>
                  <a:cubicBezTo>
                    <a:pt x="2744604" y="0"/>
                    <a:pt x="2764144" y="19541"/>
                    <a:pt x="2764144" y="43645"/>
                  </a:cubicBezTo>
                  <a:lnTo>
                    <a:pt x="2764144" y="292424"/>
                  </a:lnTo>
                  <a:cubicBezTo>
                    <a:pt x="2764144" y="316529"/>
                    <a:pt x="2744604" y="336069"/>
                    <a:pt x="2720499" y="336069"/>
                  </a:cubicBezTo>
                  <a:lnTo>
                    <a:pt x="43645" y="336069"/>
                  </a:lnTo>
                  <a:cubicBezTo>
                    <a:pt x="19541" y="336069"/>
                    <a:pt x="0" y="316529"/>
                    <a:pt x="0" y="292424"/>
                  </a:cubicBezTo>
                  <a:lnTo>
                    <a:pt x="0" y="43645"/>
                  </a:lnTo>
                  <a:cubicBezTo>
                    <a:pt x="0" y="19541"/>
                    <a:pt x="19541" y="0"/>
                    <a:pt x="43645"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6"/>
            <p:cNvSpPr txBox="1"/>
            <p:nvPr/>
          </p:nvSpPr>
          <p:spPr>
            <a:xfrm>
              <a:off x="0" y="-28575"/>
              <a:ext cx="2764144" cy="364644"/>
            </a:xfrm>
            <a:prstGeom prst="rect">
              <a:avLst/>
            </a:prstGeom>
            <a:noFill/>
            <a:ln>
              <a:noFill/>
            </a:ln>
          </p:spPr>
          <p:txBody>
            <a:bodyPr spcFirstLastPara="1" wrap="square" lIns="37050" tIns="37050" rIns="37050" bIns="3705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37" name="Google Shape;537;p16"/>
          <p:cNvGrpSpPr/>
          <p:nvPr/>
        </p:nvGrpSpPr>
        <p:grpSpPr>
          <a:xfrm>
            <a:off x="554496" y="4869986"/>
            <a:ext cx="3960353" cy="1643564"/>
            <a:chOff x="0" y="-28575"/>
            <a:chExt cx="1043049" cy="432870"/>
          </a:xfrm>
        </p:grpSpPr>
        <p:sp>
          <p:nvSpPr>
            <p:cNvPr id="538" name="Google Shape;538;p16"/>
            <p:cNvSpPr/>
            <p:nvPr/>
          </p:nvSpPr>
          <p:spPr>
            <a:xfrm>
              <a:off x="0" y="0"/>
              <a:ext cx="1043049" cy="404295"/>
            </a:xfrm>
            <a:custGeom>
              <a:avLst/>
              <a:gdLst/>
              <a:ahLst/>
              <a:cxnLst/>
              <a:rect l="l" t="t" r="r" b="b"/>
              <a:pathLst>
                <a:path w="1043049" h="404295" extrusionOk="0">
                  <a:moveTo>
                    <a:pt x="99698" y="0"/>
                  </a:moveTo>
                  <a:lnTo>
                    <a:pt x="943350" y="0"/>
                  </a:lnTo>
                  <a:cubicBezTo>
                    <a:pt x="998412" y="0"/>
                    <a:pt x="1043049" y="44636"/>
                    <a:pt x="1043049" y="99698"/>
                  </a:cubicBezTo>
                  <a:lnTo>
                    <a:pt x="1043049" y="304596"/>
                  </a:lnTo>
                  <a:cubicBezTo>
                    <a:pt x="1043049" y="359658"/>
                    <a:pt x="998412" y="404295"/>
                    <a:pt x="943350" y="404295"/>
                  </a:cubicBezTo>
                  <a:lnTo>
                    <a:pt x="99698" y="404295"/>
                  </a:lnTo>
                  <a:cubicBezTo>
                    <a:pt x="44636" y="404295"/>
                    <a:pt x="0" y="359658"/>
                    <a:pt x="0" y="304596"/>
                  </a:cubicBezTo>
                  <a:lnTo>
                    <a:pt x="0" y="99698"/>
                  </a:lnTo>
                  <a:cubicBezTo>
                    <a:pt x="0" y="44636"/>
                    <a:pt x="44636" y="0"/>
                    <a:pt x="99698"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6"/>
            <p:cNvSpPr txBox="1"/>
            <p:nvPr/>
          </p:nvSpPr>
          <p:spPr>
            <a:xfrm>
              <a:off x="0" y="-28575"/>
              <a:ext cx="1043049" cy="43287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0" name="Google Shape;540;p16"/>
          <p:cNvGrpSpPr/>
          <p:nvPr/>
        </p:nvGrpSpPr>
        <p:grpSpPr>
          <a:xfrm>
            <a:off x="5133421" y="4869986"/>
            <a:ext cx="3960353" cy="1643564"/>
            <a:chOff x="0" y="-28575"/>
            <a:chExt cx="1043049" cy="432870"/>
          </a:xfrm>
        </p:grpSpPr>
        <p:sp>
          <p:nvSpPr>
            <p:cNvPr id="541" name="Google Shape;541;p16"/>
            <p:cNvSpPr/>
            <p:nvPr/>
          </p:nvSpPr>
          <p:spPr>
            <a:xfrm>
              <a:off x="0" y="0"/>
              <a:ext cx="1043049" cy="404295"/>
            </a:xfrm>
            <a:custGeom>
              <a:avLst/>
              <a:gdLst/>
              <a:ahLst/>
              <a:cxnLst/>
              <a:rect l="l" t="t" r="r" b="b"/>
              <a:pathLst>
                <a:path w="1043049" h="404295" extrusionOk="0">
                  <a:moveTo>
                    <a:pt x="99698" y="0"/>
                  </a:moveTo>
                  <a:lnTo>
                    <a:pt x="943350" y="0"/>
                  </a:lnTo>
                  <a:cubicBezTo>
                    <a:pt x="998412" y="0"/>
                    <a:pt x="1043049" y="44636"/>
                    <a:pt x="1043049" y="99698"/>
                  </a:cubicBezTo>
                  <a:lnTo>
                    <a:pt x="1043049" y="304596"/>
                  </a:lnTo>
                  <a:cubicBezTo>
                    <a:pt x="1043049" y="359658"/>
                    <a:pt x="998412" y="404295"/>
                    <a:pt x="943350" y="404295"/>
                  </a:cubicBezTo>
                  <a:lnTo>
                    <a:pt x="99698" y="404295"/>
                  </a:lnTo>
                  <a:cubicBezTo>
                    <a:pt x="44636" y="404295"/>
                    <a:pt x="0" y="359658"/>
                    <a:pt x="0" y="304596"/>
                  </a:cubicBezTo>
                  <a:lnTo>
                    <a:pt x="0" y="99698"/>
                  </a:lnTo>
                  <a:cubicBezTo>
                    <a:pt x="0" y="44636"/>
                    <a:pt x="44636" y="0"/>
                    <a:pt x="99698"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16"/>
            <p:cNvSpPr txBox="1"/>
            <p:nvPr/>
          </p:nvSpPr>
          <p:spPr>
            <a:xfrm>
              <a:off x="0" y="-28575"/>
              <a:ext cx="1043049" cy="43287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3" name="Google Shape;543;p16"/>
          <p:cNvGrpSpPr/>
          <p:nvPr/>
        </p:nvGrpSpPr>
        <p:grpSpPr>
          <a:xfrm>
            <a:off x="554496" y="7400737"/>
            <a:ext cx="3960353" cy="1643564"/>
            <a:chOff x="0" y="-28575"/>
            <a:chExt cx="1043049" cy="432870"/>
          </a:xfrm>
        </p:grpSpPr>
        <p:sp>
          <p:nvSpPr>
            <p:cNvPr id="544" name="Google Shape;544;p16"/>
            <p:cNvSpPr/>
            <p:nvPr/>
          </p:nvSpPr>
          <p:spPr>
            <a:xfrm>
              <a:off x="0" y="0"/>
              <a:ext cx="1043049" cy="404295"/>
            </a:xfrm>
            <a:custGeom>
              <a:avLst/>
              <a:gdLst/>
              <a:ahLst/>
              <a:cxnLst/>
              <a:rect l="l" t="t" r="r" b="b"/>
              <a:pathLst>
                <a:path w="1043049" h="404295" extrusionOk="0">
                  <a:moveTo>
                    <a:pt x="99698" y="0"/>
                  </a:moveTo>
                  <a:lnTo>
                    <a:pt x="943350" y="0"/>
                  </a:lnTo>
                  <a:cubicBezTo>
                    <a:pt x="998412" y="0"/>
                    <a:pt x="1043049" y="44636"/>
                    <a:pt x="1043049" y="99698"/>
                  </a:cubicBezTo>
                  <a:lnTo>
                    <a:pt x="1043049" y="304596"/>
                  </a:lnTo>
                  <a:cubicBezTo>
                    <a:pt x="1043049" y="359658"/>
                    <a:pt x="998412" y="404295"/>
                    <a:pt x="943350" y="404295"/>
                  </a:cubicBezTo>
                  <a:lnTo>
                    <a:pt x="99698" y="404295"/>
                  </a:lnTo>
                  <a:cubicBezTo>
                    <a:pt x="44636" y="404295"/>
                    <a:pt x="0" y="359658"/>
                    <a:pt x="0" y="304596"/>
                  </a:cubicBezTo>
                  <a:lnTo>
                    <a:pt x="0" y="99698"/>
                  </a:lnTo>
                  <a:cubicBezTo>
                    <a:pt x="0" y="44636"/>
                    <a:pt x="44636" y="0"/>
                    <a:pt x="99698"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6"/>
            <p:cNvSpPr txBox="1"/>
            <p:nvPr/>
          </p:nvSpPr>
          <p:spPr>
            <a:xfrm>
              <a:off x="0" y="-28575"/>
              <a:ext cx="1043049" cy="43287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46" name="Google Shape;546;p16"/>
          <p:cNvGrpSpPr/>
          <p:nvPr/>
        </p:nvGrpSpPr>
        <p:grpSpPr>
          <a:xfrm>
            <a:off x="5133421" y="7436903"/>
            <a:ext cx="3960325" cy="1607386"/>
            <a:chOff x="0" y="-96441"/>
            <a:chExt cx="5280433" cy="2143182"/>
          </a:xfrm>
        </p:grpSpPr>
        <p:grpSp>
          <p:nvGrpSpPr>
            <p:cNvPr id="547" name="Google Shape;547;p16"/>
            <p:cNvGrpSpPr/>
            <p:nvPr/>
          </p:nvGrpSpPr>
          <p:grpSpPr>
            <a:xfrm>
              <a:off x="0" y="-96441"/>
              <a:ext cx="5280433" cy="2143182"/>
              <a:chOff x="0" y="-19050"/>
              <a:chExt cx="1043049" cy="423345"/>
            </a:xfrm>
          </p:grpSpPr>
          <p:sp>
            <p:nvSpPr>
              <p:cNvPr id="548" name="Google Shape;548;p16"/>
              <p:cNvSpPr/>
              <p:nvPr/>
            </p:nvSpPr>
            <p:spPr>
              <a:xfrm>
                <a:off x="0" y="0"/>
                <a:ext cx="1043049" cy="404295"/>
              </a:xfrm>
              <a:custGeom>
                <a:avLst/>
                <a:gdLst/>
                <a:ahLst/>
                <a:cxnLst/>
                <a:rect l="l" t="t" r="r" b="b"/>
                <a:pathLst>
                  <a:path w="1043049" h="404295" extrusionOk="0">
                    <a:moveTo>
                      <a:pt x="99698" y="0"/>
                    </a:moveTo>
                    <a:lnTo>
                      <a:pt x="943350" y="0"/>
                    </a:lnTo>
                    <a:cubicBezTo>
                      <a:pt x="998412" y="0"/>
                      <a:pt x="1043049" y="44636"/>
                      <a:pt x="1043049" y="99698"/>
                    </a:cubicBezTo>
                    <a:lnTo>
                      <a:pt x="1043049" y="304596"/>
                    </a:lnTo>
                    <a:cubicBezTo>
                      <a:pt x="1043049" y="359658"/>
                      <a:pt x="998412" y="404295"/>
                      <a:pt x="943350" y="404295"/>
                    </a:cubicBezTo>
                    <a:lnTo>
                      <a:pt x="99698" y="404295"/>
                    </a:lnTo>
                    <a:cubicBezTo>
                      <a:pt x="44636" y="404295"/>
                      <a:pt x="0" y="359658"/>
                      <a:pt x="0" y="304596"/>
                    </a:cubicBezTo>
                    <a:lnTo>
                      <a:pt x="0" y="99698"/>
                    </a:lnTo>
                    <a:cubicBezTo>
                      <a:pt x="0" y="44636"/>
                      <a:pt x="44636" y="0"/>
                      <a:pt x="99698"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16"/>
              <p:cNvSpPr txBox="1"/>
              <p:nvPr/>
            </p:nvSpPr>
            <p:spPr>
              <a:xfrm>
                <a:off x="0" y="-19050"/>
                <a:ext cx="1043049" cy="42334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550" name="Google Shape;550;p16"/>
            <p:cNvSpPr txBox="1"/>
            <p:nvPr/>
          </p:nvSpPr>
          <p:spPr>
            <a:xfrm>
              <a:off x="937833" y="145402"/>
              <a:ext cx="3404700" cy="9090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429" b="1" dirty="0">
                  <a:solidFill>
                    <a:srgbClr val="FFFFFF"/>
                  </a:solidFill>
                  <a:latin typeface="Heebo"/>
                  <a:ea typeface="Heebo"/>
                  <a:cs typeface="Heebo"/>
                  <a:sym typeface="Heebo"/>
                </a:rPr>
                <a:t>PART D</a:t>
              </a:r>
              <a:endParaRPr sz="1000" dirty="0">
                <a:latin typeface="Heebo"/>
                <a:ea typeface="Heebo"/>
                <a:cs typeface="Heebo"/>
                <a:sym typeface="Heebo"/>
              </a:endParaRPr>
            </a:p>
          </p:txBody>
        </p:sp>
        <p:sp>
          <p:nvSpPr>
            <p:cNvPr id="551" name="Google Shape;551;p16"/>
            <p:cNvSpPr txBox="1"/>
            <p:nvPr/>
          </p:nvSpPr>
          <p:spPr>
            <a:xfrm>
              <a:off x="457990" y="1194464"/>
              <a:ext cx="4574700" cy="7254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644">
                  <a:solidFill>
                    <a:srgbClr val="FFFFFF"/>
                  </a:solidFill>
                  <a:latin typeface="Heebo"/>
                  <a:ea typeface="Heebo"/>
                  <a:cs typeface="Heebo"/>
                  <a:sym typeface="Heebo"/>
                </a:rPr>
                <a:t>(PRESCRIPTION </a:t>
              </a:r>
              <a:endParaRPr>
                <a:latin typeface="Heebo"/>
                <a:ea typeface="Heebo"/>
                <a:cs typeface="Heebo"/>
                <a:sym typeface="Heebo"/>
              </a:endParaRPr>
            </a:p>
            <a:p>
              <a:pPr marL="0" marR="0" lvl="0" indent="0" algn="ctr" rtl="0">
                <a:lnSpc>
                  <a:spcPct val="115000"/>
                </a:lnSpc>
                <a:spcBef>
                  <a:spcPts val="0"/>
                </a:spcBef>
                <a:spcAft>
                  <a:spcPts val="0"/>
                </a:spcAft>
                <a:buNone/>
              </a:pPr>
              <a:r>
                <a:rPr lang="en-US" sz="1644">
                  <a:solidFill>
                    <a:srgbClr val="FFFFFF"/>
                  </a:solidFill>
                  <a:latin typeface="Heebo"/>
                  <a:ea typeface="Heebo"/>
                  <a:cs typeface="Heebo"/>
                  <a:sym typeface="Heebo"/>
                </a:rPr>
                <a:t>DRUG COVERAGE)</a:t>
              </a:r>
              <a:endParaRPr>
                <a:latin typeface="Heebo"/>
                <a:ea typeface="Heebo"/>
                <a:cs typeface="Heebo"/>
                <a:sym typeface="Heebo"/>
              </a:endParaRPr>
            </a:p>
          </p:txBody>
        </p:sp>
      </p:grpSp>
      <p:grpSp>
        <p:nvGrpSpPr>
          <p:cNvPr id="552" name="Google Shape;552;p16"/>
          <p:cNvGrpSpPr/>
          <p:nvPr/>
        </p:nvGrpSpPr>
        <p:grpSpPr>
          <a:xfrm>
            <a:off x="12937513" y="7436903"/>
            <a:ext cx="3960325" cy="1607386"/>
            <a:chOff x="0" y="-96441"/>
            <a:chExt cx="5280433" cy="2143182"/>
          </a:xfrm>
        </p:grpSpPr>
        <p:grpSp>
          <p:nvGrpSpPr>
            <p:cNvPr id="553" name="Google Shape;553;p16"/>
            <p:cNvGrpSpPr/>
            <p:nvPr/>
          </p:nvGrpSpPr>
          <p:grpSpPr>
            <a:xfrm>
              <a:off x="0" y="-96441"/>
              <a:ext cx="5280433" cy="2143182"/>
              <a:chOff x="0" y="-19050"/>
              <a:chExt cx="1043049" cy="423345"/>
            </a:xfrm>
          </p:grpSpPr>
          <p:sp>
            <p:nvSpPr>
              <p:cNvPr id="554" name="Google Shape;554;p16"/>
              <p:cNvSpPr/>
              <p:nvPr/>
            </p:nvSpPr>
            <p:spPr>
              <a:xfrm>
                <a:off x="0" y="0"/>
                <a:ext cx="1043049" cy="404295"/>
              </a:xfrm>
              <a:custGeom>
                <a:avLst/>
                <a:gdLst/>
                <a:ahLst/>
                <a:cxnLst/>
                <a:rect l="l" t="t" r="r" b="b"/>
                <a:pathLst>
                  <a:path w="1043049" h="404295" extrusionOk="0">
                    <a:moveTo>
                      <a:pt x="99698" y="0"/>
                    </a:moveTo>
                    <a:lnTo>
                      <a:pt x="943350" y="0"/>
                    </a:lnTo>
                    <a:cubicBezTo>
                      <a:pt x="998412" y="0"/>
                      <a:pt x="1043049" y="44636"/>
                      <a:pt x="1043049" y="99698"/>
                    </a:cubicBezTo>
                    <a:lnTo>
                      <a:pt x="1043049" y="304596"/>
                    </a:lnTo>
                    <a:cubicBezTo>
                      <a:pt x="1043049" y="359658"/>
                      <a:pt x="998412" y="404295"/>
                      <a:pt x="943350" y="404295"/>
                    </a:cubicBezTo>
                    <a:lnTo>
                      <a:pt x="99698" y="404295"/>
                    </a:lnTo>
                    <a:cubicBezTo>
                      <a:pt x="44636" y="404295"/>
                      <a:pt x="0" y="359658"/>
                      <a:pt x="0" y="304596"/>
                    </a:cubicBezTo>
                    <a:lnTo>
                      <a:pt x="0" y="99698"/>
                    </a:lnTo>
                    <a:cubicBezTo>
                      <a:pt x="0" y="44636"/>
                      <a:pt x="44636" y="0"/>
                      <a:pt x="99698"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16"/>
              <p:cNvSpPr txBox="1"/>
              <p:nvPr/>
            </p:nvSpPr>
            <p:spPr>
              <a:xfrm>
                <a:off x="0" y="-19050"/>
                <a:ext cx="1043049" cy="42334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556" name="Google Shape;556;p16"/>
            <p:cNvSpPr txBox="1"/>
            <p:nvPr/>
          </p:nvSpPr>
          <p:spPr>
            <a:xfrm>
              <a:off x="0" y="121018"/>
              <a:ext cx="5280433" cy="1272315"/>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429" b="1" dirty="0">
                  <a:solidFill>
                    <a:srgbClr val="FFFFFF"/>
                  </a:solidFill>
                  <a:latin typeface="Heebo"/>
                  <a:ea typeface="Heebo"/>
                  <a:cs typeface="Heebo"/>
                  <a:sym typeface="Heebo"/>
                </a:rPr>
                <a:t>PART D</a:t>
              </a:r>
              <a:endParaRPr sz="1000" dirty="0">
                <a:latin typeface="Heebo"/>
                <a:ea typeface="Heebo"/>
                <a:cs typeface="Heebo"/>
                <a:sym typeface="Heebo"/>
              </a:endParaRPr>
            </a:p>
          </p:txBody>
        </p:sp>
        <p:sp>
          <p:nvSpPr>
            <p:cNvPr id="557" name="Google Shape;557;p16"/>
            <p:cNvSpPr txBox="1"/>
            <p:nvPr/>
          </p:nvSpPr>
          <p:spPr>
            <a:xfrm>
              <a:off x="0" y="1194463"/>
              <a:ext cx="5280433" cy="775939"/>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644" dirty="0">
                  <a:solidFill>
                    <a:srgbClr val="FFFFFF"/>
                  </a:solidFill>
                  <a:latin typeface="Heebo"/>
                  <a:ea typeface="Heebo"/>
                  <a:cs typeface="Heebo"/>
                  <a:sym typeface="Heebo"/>
                </a:rPr>
                <a:t>(PRESCRIPTION </a:t>
              </a:r>
              <a:endParaRPr dirty="0">
                <a:latin typeface="Heebo"/>
                <a:ea typeface="Heebo"/>
                <a:cs typeface="Heebo"/>
                <a:sym typeface="Heebo"/>
              </a:endParaRPr>
            </a:p>
            <a:p>
              <a:pPr marL="0" marR="0" lvl="0" indent="0" algn="ctr" rtl="0">
                <a:lnSpc>
                  <a:spcPct val="115000"/>
                </a:lnSpc>
                <a:spcBef>
                  <a:spcPts val="0"/>
                </a:spcBef>
                <a:spcAft>
                  <a:spcPts val="0"/>
                </a:spcAft>
                <a:buNone/>
              </a:pPr>
              <a:r>
                <a:rPr lang="en-US" sz="1644" dirty="0">
                  <a:solidFill>
                    <a:srgbClr val="FFFFFF"/>
                  </a:solidFill>
                  <a:latin typeface="Heebo"/>
                  <a:ea typeface="Heebo"/>
                  <a:cs typeface="Heebo"/>
                  <a:sym typeface="Heebo"/>
                </a:rPr>
                <a:t>DRUG COVERAGE)</a:t>
              </a:r>
              <a:endParaRPr dirty="0">
                <a:latin typeface="Heebo"/>
                <a:ea typeface="Heebo"/>
                <a:cs typeface="Heebo"/>
                <a:sym typeface="Heebo"/>
              </a:endParaRPr>
            </a:p>
          </p:txBody>
        </p:sp>
      </p:grpSp>
      <p:grpSp>
        <p:nvGrpSpPr>
          <p:cNvPr id="558" name="Google Shape;558;p16"/>
          <p:cNvGrpSpPr/>
          <p:nvPr/>
        </p:nvGrpSpPr>
        <p:grpSpPr>
          <a:xfrm>
            <a:off x="12937513" y="4906151"/>
            <a:ext cx="3960353" cy="1607399"/>
            <a:chOff x="0" y="-19050"/>
            <a:chExt cx="1043049" cy="423345"/>
          </a:xfrm>
        </p:grpSpPr>
        <p:sp>
          <p:nvSpPr>
            <p:cNvPr id="559" name="Google Shape;559;p16"/>
            <p:cNvSpPr/>
            <p:nvPr/>
          </p:nvSpPr>
          <p:spPr>
            <a:xfrm>
              <a:off x="0" y="0"/>
              <a:ext cx="1043049" cy="404295"/>
            </a:xfrm>
            <a:custGeom>
              <a:avLst/>
              <a:gdLst/>
              <a:ahLst/>
              <a:cxnLst/>
              <a:rect l="l" t="t" r="r" b="b"/>
              <a:pathLst>
                <a:path w="1043049" h="404295" extrusionOk="0">
                  <a:moveTo>
                    <a:pt x="99698" y="0"/>
                  </a:moveTo>
                  <a:lnTo>
                    <a:pt x="943350" y="0"/>
                  </a:lnTo>
                  <a:cubicBezTo>
                    <a:pt x="998412" y="0"/>
                    <a:pt x="1043049" y="44636"/>
                    <a:pt x="1043049" y="99698"/>
                  </a:cubicBezTo>
                  <a:lnTo>
                    <a:pt x="1043049" y="304596"/>
                  </a:lnTo>
                  <a:cubicBezTo>
                    <a:pt x="1043049" y="359658"/>
                    <a:pt x="998412" y="404295"/>
                    <a:pt x="943350" y="404295"/>
                  </a:cubicBezTo>
                  <a:lnTo>
                    <a:pt x="99698" y="404295"/>
                  </a:lnTo>
                  <a:cubicBezTo>
                    <a:pt x="44636" y="404295"/>
                    <a:pt x="0" y="359658"/>
                    <a:pt x="0" y="304596"/>
                  </a:cubicBezTo>
                  <a:lnTo>
                    <a:pt x="0" y="99698"/>
                  </a:lnTo>
                  <a:cubicBezTo>
                    <a:pt x="0" y="44636"/>
                    <a:pt x="44636" y="0"/>
                    <a:pt x="99698" y="0"/>
                  </a:cubicBez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16"/>
            <p:cNvSpPr txBox="1"/>
            <p:nvPr/>
          </p:nvSpPr>
          <p:spPr>
            <a:xfrm>
              <a:off x="0" y="-19050"/>
              <a:ext cx="1043049" cy="42334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561" name="Google Shape;561;p16"/>
          <p:cNvSpPr txBox="1"/>
          <p:nvPr/>
        </p:nvSpPr>
        <p:spPr>
          <a:xfrm>
            <a:off x="12937513" y="5067449"/>
            <a:ext cx="3960325" cy="954236"/>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429" b="1" dirty="0">
                <a:solidFill>
                  <a:srgbClr val="FFFFFF"/>
                </a:solidFill>
                <a:latin typeface="Heebo"/>
                <a:ea typeface="Heebo"/>
                <a:cs typeface="Heebo"/>
                <a:sym typeface="Heebo"/>
              </a:rPr>
              <a:t>PART C</a:t>
            </a:r>
            <a:endParaRPr sz="1000" dirty="0">
              <a:latin typeface="Heebo"/>
              <a:ea typeface="Heebo"/>
              <a:cs typeface="Heebo"/>
              <a:sym typeface="Heebo"/>
            </a:endParaRPr>
          </a:p>
        </p:txBody>
      </p:sp>
      <p:sp>
        <p:nvSpPr>
          <p:cNvPr id="562" name="Google Shape;562;p16"/>
          <p:cNvSpPr txBox="1"/>
          <p:nvPr/>
        </p:nvSpPr>
        <p:spPr>
          <a:xfrm>
            <a:off x="12937484" y="5821475"/>
            <a:ext cx="3960353" cy="581954"/>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644" dirty="0">
                <a:solidFill>
                  <a:srgbClr val="FFFFFF"/>
                </a:solidFill>
                <a:latin typeface="Heebo"/>
                <a:ea typeface="Heebo"/>
                <a:cs typeface="Heebo"/>
                <a:sym typeface="Heebo"/>
              </a:rPr>
              <a:t>(COMBINES </a:t>
            </a:r>
            <a:endParaRPr dirty="0">
              <a:latin typeface="Heebo"/>
              <a:ea typeface="Heebo"/>
              <a:cs typeface="Heebo"/>
              <a:sym typeface="Heebo"/>
            </a:endParaRPr>
          </a:p>
          <a:p>
            <a:pPr marL="0" marR="0" lvl="0" indent="0" algn="ctr" rtl="0">
              <a:lnSpc>
                <a:spcPct val="115000"/>
              </a:lnSpc>
              <a:spcBef>
                <a:spcPts val="0"/>
              </a:spcBef>
              <a:spcAft>
                <a:spcPts val="0"/>
              </a:spcAft>
              <a:buNone/>
            </a:pPr>
            <a:r>
              <a:rPr lang="en-US" sz="1644" dirty="0">
                <a:solidFill>
                  <a:srgbClr val="FFFFFF"/>
                </a:solidFill>
                <a:latin typeface="Heebo"/>
                <a:ea typeface="Heebo"/>
                <a:cs typeface="Heebo"/>
                <a:sym typeface="Heebo"/>
              </a:rPr>
              <a:t>PART A &amp; PART B)</a:t>
            </a:r>
            <a:endParaRPr dirty="0">
              <a:latin typeface="Heebo"/>
              <a:ea typeface="Heebo"/>
              <a:cs typeface="Heebo"/>
              <a:sym typeface="Heebo"/>
            </a:endParaRPr>
          </a:p>
        </p:txBody>
      </p:sp>
      <p:sp>
        <p:nvSpPr>
          <p:cNvPr id="563" name="Google Shape;563;p16"/>
          <p:cNvSpPr/>
          <p:nvPr/>
        </p:nvSpPr>
        <p:spPr>
          <a:xfrm rot="10800000">
            <a:off x="4326586" y="6226490"/>
            <a:ext cx="880780" cy="880780"/>
          </a:xfrm>
          <a:custGeom>
            <a:avLst/>
            <a:gdLst/>
            <a:ahLst/>
            <a:cxnLst/>
            <a:rect l="l" t="t" r="r" b="b"/>
            <a:pathLst>
              <a:path w="880780" h="880780" extrusionOk="0">
                <a:moveTo>
                  <a:pt x="0" y="0"/>
                </a:moveTo>
                <a:lnTo>
                  <a:pt x="880780" y="0"/>
                </a:lnTo>
                <a:lnTo>
                  <a:pt x="880780" y="880780"/>
                </a:lnTo>
                <a:lnTo>
                  <a:pt x="0" y="880780"/>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16"/>
          <p:cNvSpPr/>
          <p:nvPr/>
        </p:nvSpPr>
        <p:spPr>
          <a:xfrm rot="10800000">
            <a:off x="9759699" y="4321209"/>
            <a:ext cx="2054068" cy="1792175"/>
          </a:xfrm>
          <a:custGeom>
            <a:avLst/>
            <a:gdLst/>
            <a:ahLst/>
            <a:cxnLst/>
            <a:rect l="l" t="t" r="r" b="b"/>
            <a:pathLst>
              <a:path w="2054068" h="1792175" extrusionOk="0">
                <a:moveTo>
                  <a:pt x="0" y="0"/>
                </a:moveTo>
                <a:lnTo>
                  <a:pt x="2054069" y="0"/>
                </a:lnTo>
                <a:lnTo>
                  <a:pt x="2054069" y="1792175"/>
                </a:lnTo>
                <a:lnTo>
                  <a:pt x="0" y="1792175"/>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16"/>
          <p:cNvSpPr txBox="1"/>
          <p:nvPr/>
        </p:nvSpPr>
        <p:spPr>
          <a:xfrm>
            <a:off x="4949088" y="3224899"/>
            <a:ext cx="8389800" cy="609900"/>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3963" b="1" dirty="0">
                <a:solidFill>
                  <a:srgbClr val="FFFFFF"/>
                </a:solidFill>
                <a:latin typeface="Heebo"/>
                <a:ea typeface="Heebo"/>
                <a:cs typeface="Heebo"/>
                <a:sym typeface="Heebo"/>
              </a:rPr>
              <a:t>MEDICARE COVERAGE CHOICES</a:t>
            </a:r>
            <a:endParaRPr sz="1200" dirty="0">
              <a:latin typeface="Heebo"/>
              <a:ea typeface="Heebo"/>
              <a:cs typeface="Heebo"/>
              <a:sym typeface="Heebo"/>
            </a:endParaRPr>
          </a:p>
        </p:txBody>
      </p:sp>
      <p:sp>
        <p:nvSpPr>
          <p:cNvPr id="566" name="Google Shape;566;p16"/>
          <p:cNvSpPr txBox="1"/>
          <p:nvPr/>
        </p:nvSpPr>
        <p:spPr>
          <a:xfrm>
            <a:off x="554496" y="5110664"/>
            <a:ext cx="3960353" cy="954236"/>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429" b="1" dirty="0">
                <a:solidFill>
                  <a:srgbClr val="FFFFFF"/>
                </a:solidFill>
                <a:latin typeface="Heebo"/>
                <a:ea typeface="Heebo"/>
                <a:cs typeface="Heebo"/>
                <a:sym typeface="Heebo"/>
              </a:rPr>
              <a:t>PART A</a:t>
            </a:r>
            <a:endParaRPr sz="1000" dirty="0">
              <a:latin typeface="Heebo"/>
              <a:ea typeface="Heebo"/>
              <a:cs typeface="Heebo"/>
              <a:sym typeface="Heebo"/>
            </a:endParaRPr>
          </a:p>
        </p:txBody>
      </p:sp>
      <p:sp>
        <p:nvSpPr>
          <p:cNvPr id="567" name="Google Shape;567;p16"/>
          <p:cNvSpPr txBox="1"/>
          <p:nvPr/>
        </p:nvSpPr>
        <p:spPr>
          <a:xfrm>
            <a:off x="554496" y="5792264"/>
            <a:ext cx="3960353" cy="52655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44" b="1" dirty="0">
                <a:solidFill>
                  <a:srgbClr val="FFFFFF"/>
                </a:solidFill>
                <a:latin typeface="Heebo"/>
                <a:ea typeface="Heebo"/>
                <a:cs typeface="Heebo"/>
                <a:sym typeface="Heebo"/>
              </a:rPr>
              <a:t>HOSPITAL</a:t>
            </a:r>
            <a:endParaRPr dirty="0">
              <a:latin typeface="Heebo"/>
              <a:ea typeface="Heebo"/>
              <a:cs typeface="Heebo"/>
              <a:sym typeface="Heebo"/>
            </a:endParaRPr>
          </a:p>
        </p:txBody>
      </p:sp>
      <p:sp>
        <p:nvSpPr>
          <p:cNvPr id="568" name="Google Shape;568;p16"/>
          <p:cNvSpPr txBox="1"/>
          <p:nvPr/>
        </p:nvSpPr>
        <p:spPr>
          <a:xfrm>
            <a:off x="5146786" y="5099513"/>
            <a:ext cx="3946960" cy="954236"/>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429" b="1" dirty="0">
                <a:solidFill>
                  <a:srgbClr val="FFFFFF"/>
                </a:solidFill>
                <a:latin typeface="Heebo"/>
                <a:ea typeface="Heebo"/>
                <a:cs typeface="Heebo"/>
                <a:sym typeface="Heebo"/>
              </a:rPr>
              <a:t>PART B</a:t>
            </a:r>
            <a:endParaRPr sz="1000" dirty="0">
              <a:latin typeface="Heebo"/>
              <a:ea typeface="Heebo"/>
              <a:cs typeface="Heebo"/>
              <a:sym typeface="Heebo"/>
            </a:endParaRPr>
          </a:p>
        </p:txBody>
      </p:sp>
      <p:sp>
        <p:nvSpPr>
          <p:cNvPr id="569" name="Google Shape;569;p16"/>
          <p:cNvSpPr txBox="1"/>
          <p:nvPr/>
        </p:nvSpPr>
        <p:spPr>
          <a:xfrm>
            <a:off x="5133392" y="5792150"/>
            <a:ext cx="3960353" cy="52655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44" b="1" dirty="0">
                <a:solidFill>
                  <a:srgbClr val="FFFFFF"/>
                </a:solidFill>
                <a:latin typeface="Heebo"/>
                <a:ea typeface="Heebo"/>
                <a:cs typeface="Heebo"/>
                <a:sym typeface="Heebo"/>
              </a:rPr>
              <a:t>MEDICAL</a:t>
            </a:r>
            <a:endParaRPr dirty="0">
              <a:latin typeface="Heebo"/>
              <a:ea typeface="Heebo"/>
              <a:cs typeface="Heebo"/>
              <a:sym typeface="Heebo"/>
            </a:endParaRPr>
          </a:p>
        </p:txBody>
      </p:sp>
      <p:sp>
        <p:nvSpPr>
          <p:cNvPr id="570" name="Google Shape;570;p16"/>
          <p:cNvSpPr txBox="1"/>
          <p:nvPr/>
        </p:nvSpPr>
        <p:spPr>
          <a:xfrm>
            <a:off x="1170781" y="7624413"/>
            <a:ext cx="2726700" cy="681600"/>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en-US" sz="4429" b="1" dirty="0">
                <a:solidFill>
                  <a:srgbClr val="FFFFFF"/>
                </a:solidFill>
                <a:latin typeface="Heebo"/>
                <a:ea typeface="Heebo"/>
                <a:cs typeface="Heebo"/>
                <a:sym typeface="Heebo"/>
              </a:rPr>
              <a:t>MEDIGAP</a:t>
            </a:r>
            <a:endParaRPr sz="1000" dirty="0">
              <a:latin typeface="Heebo"/>
              <a:ea typeface="Heebo"/>
              <a:cs typeface="Heebo"/>
              <a:sym typeface="Heebo"/>
            </a:endParaRPr>
          </a:p>
        </p:txBody>
      </p:sp>
      <p:sp>
        <p:nvSpPr>
          <p:cNvPr id="571" name="Google Shape;571;p16"/>
          <p:cNvSpPr txBox="1"/>
          <p:nvPr/>
        </p:nvSpPr>
        <p:spPr>
          <a:xfrm>
            <a:off x="819129" y="8395556"/>
            <a:ext cx="3431100" cy="54420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1644" dirty="0">
                <a:solidFill>
                  <a:srgbClr val="FFFFFF"/>
                </a:solidFill>
                <a:latin typeface="Heebo"/>
                <a:ea typeface="Heebo"/>
                <a:cs typeface="Heebo"/>
                <a:sym typeface="Heebo"/>
              </a:rPr>
              <a:t>(SUPPLEMENTAL </a:t>
            </a:r>
            <a:endParaRPr dirty="0">
              <a:latin typeface="Heebo"/>
              <a:ea typeface="Heebo"/>
              <a:cs typeface="Heebo"/>
              <a:sym typeface="Heebo"/>
            </a:endParaRPr>
          </a:p>
          <a:p>
            <a:pPr marL="0" marR="0" lvl="0" indent="0" algn="ctr" rtl="0">
              <a:lnSpc>
                <a:spcPct val="115000"/>
              </a:lnSpc>
              <a:spcBef>
                <a:spcPts val="0"/>
              </a:spcBef>
              <a:spcAft>
                <a:spcPts val="0"/>
              </a:spcAft>
              <a:buNone/>
            </a:pPr>
            <a:r>
              <a:rPr lang="en-US" sz="1644" dirty="0">
                <a:solidFill>
                  <a:srgbClr val="FFFFFF"/>
                </a:solidFill>
                <a:latin typeface="Heebo"/>
                <a:ea typeface="Heebo"/>
                <a:cs typeface="Heebo"/>
                <a:sym typeface="Heebo"/>
              </a:rPr>
              <a:t>INSURANCE POLICY)</a:t>
            </a:r>
            <a:endParaRPr dirty="0">
              <a:latin typeface="Heebo"/>
              <a:ea typeface="Heebo"/>
              <a:cs typeface="Heebo"/>
              <a:sym typeface="Heebo"/>
            </a:endParaRPr>
          </a:p>
        </p:txBody>
      </p:sp>
      <p:sp>
        <p:nvSpPr>
          <p:cNvPr id="572" name="Google Shape;572;p16"/>
          <p:cNvSpPr txBox="1"/>
          <p:nvPr/>
        </p:nvSpPr>
        <p:spPr>
          <a:xfrm>
            <a:off x="2822126" y="4317233"/>
            <a:ext cx="4112100" cy="491400"/>
          </a:xfrm>
          <a:prstGeom prst="rect">
            <a:avLst/>
          </a:prstGeom>
          <a:noFill/>
          <a:ln>
            <a:noFill/>
          </a:ln>
        </p:spPr>
        <p:txBody>
          <a:bodyPr spcFirstLastPara="1" wrap="square" lIns="0" tIns="0" rIns="0" bIns="0" anchor="t" anchorCtr="0">
            <a:spAutoFit/>
          </a:bodyPr>
          <a:lstStyle/>
          <a:p>
            <a:pPr marL="0" marR="0" lvl="0" indent="0" algn="ctr" rtl="0">
              <a:lnSpc>
                <a:spcPct val="140024"/>
              </a:lnSpc>
              <a:spcBef>
                <a:spcPts val="0"/>
              </a:spcBef>
              <a:spcAft>
                <a:spcPts val="0"/>
              </a:spcAft>
              <a:buNone/>
            </a:pPr>
            <a:r>
              <a:rPr lang="en-US" sz="3193">
                <a:solidFill>
                  <a:srgbClr val="000000"/>
                </a:solidFill>
                <a:latin typeface="Heebo"/>
                <a:ea typeface="Heebo"/>
                <a:cs typeface="Heebo"/>
                <a:sym typeface="Heebo"/>
              </a:rPr>
              <a:t>ORIGINAL MEDICARE</a:t>
            </a:r>
            <a:endParaRPr sz="1300">
              <a:latin typeface="Heebo"/>
              <a:ea typeface="Heebo"/>
              <a:cs typeface="Heebo"/>
              <a:sym typeface="Heebo"/>
            </a:endParaRPr>
          </a:p>
        </p:txBody>
      </p:sp>
      <p:sp>
        <p:nvSpPr>
          <p:cNvPr id="573" name="Google Shape;573;p16"/>
          <p:cNvSpPr txBox="1"/>
          <p:nvPr/>
        </p:nvSpPr>
        <p:spPr>
          <a:xfrm>
            <a:off x="12008423" y="4358483"/>
            <a:ext cx="5893200" cy="491400"/>
          </a:xfrm>
          <a:prstGeom prst="rect">
            <a:avLst/>
          </a:prstGeom>
          <a:noFill/>
          <a:ln>
            <a:noFill/>
          </a:ln>
        </p:spPr>
        <p:txBody>
          <a:bodyPr spcFirstLastPara="1" wrap="square" lIns="0" tIns="0" rIns="0" bIns="0" anchor="t" anchorCtr="0">
            <a:spAutoFit/>
          </a:bodyPr>
          <a:lstStyle/>
          <a:p>
            <a:pPr marL="0" marR="0" lvl="0" indent="0" algn="ctr" rtl="0">
              <a:lnSpc>
                <a:spcPct val="140024"/>
              </a:lnSpc>
              <a:spcBef>
                <a:spcPts val="0"/>
              </a:spcBef>
              <a:spcAft>
                <a:spcPts val="0"/>
              </a:spcAft>
              <a:buNone/>
            </a:pPr>
            <a:r>
              <a:rPr lang="en-US" sz="3193">
                <a:solidFill>
                  <a:srgbClr val="000000"/>
                </a:solidFill>
                <a:latin typeface="Heebo"/>
                <a:ea typeface="Heebo"/>
                <a:cs typeface="Heebo"/>
                <a:sym typeface="Heebo"/>
              </a:rPr>
              <a:t>MEDICARE ADVANTAGE PLAN</a:t>
            </a:r>
            <a:endParaRPr sz="1300">
              <a:latin typeface="Heebo"/>
              <a:ea typeface="Heebo"/>
              <a:cs typeface="Heebo"/>
              <a:sym typeface="Heebo"/>
            </a:endParaRPr>
          </a:p>
        </p:txBody>
      </p:sp>
      <p:sp>
        <p:nvSpPr>
          <p:cNvPr id="574" name="Google Shape;574;p16"/>
          <p:cNvSpPr txBox="1"/>
          <p:nvPr/>
        </p:nvSpPr>
        <p:spPr>
          <a:xfrm>
            <a:off x="12317275" y="9104250"/>
            <a:ext cx="5275500" cy="90600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None/>
            </a:pPr>
            <a:r>
              <a:rPr lang="en-US" sz="1549">
                <a:solidFill>
                  <a:srgbClr val="000000"/>
                </a:solidFill>
                <a:latin typeface="Heebo"/>
                <a:ea typeface="Heebo"/>
                <a:cs typeface="Heebo"/>
                <a:sym typeface="Heebo"/>
              </a:rPr>
              <a:t>MOST PART C PLANS COVER PRESCRIPTION DRUGS. YOU MAY BE ABLE TO ADD DRUG COVERAGE TO SOME PLAN TYPES IF NOT ALREADY INCLUDED</a:t>
            </a:r>
            <a:endParaRPr sz="1300">
              <a:latin typeface="Heebo"/>
              <a:ea typeface="Heebo"/>
              <a:cs typeface="Heebo"/>
              <a:sym typeface="Heebo"/>
            </a:endParaRPr>
          </a:p>
        </p:txBody>
      </p:sp>
      <p:sp>
        <p:nvSpPr>
          <p:cNvPr id="575" name="Google Shape;575;p16"/>
          <p:cNvSpPr txBox="1"/>
          <p:nvPr/>
        </p:nvSpPr>
        <p:spPr>
          <a:xfrm>
            <a:off x="12652238" y="7123138"/>
            <a:ext cx="4530900" cy="25380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None/>
            </a:pPr>
            <a:r>
              <a:rPr lang="en-US" sz="1649">
                <a:solidFill>
                  <a:srgbClr val="000000"/>
                </a:solidFill>
                <a:latin typeface="Roboto"/>
                <a:ea typeface="Roboto"/>
                <a:cs typeface="Roboto"/>
                <a:sym typeface="Roboto"/>
              </a:rPr>
              <a:t>MAY INCLUDE, OR YOU MAY BE ABLE TO ADD.</a:t>
            </a:r>
            <a:endParaRPr/>
          </a:p>
        </p:txBody>
      </p:sp>
      <p:sp>
        <p:nvSpPr>
          <p:cNvPr id="576" name="Google Shape;576;p16"/>
          <p:cNvSpPr txBox="1"/>
          <p:nvPr/>
        </p:nvSpPr>
        <p:spPr>
          <a:xfrm>
            <a:off x="4143225" y="7148221"/>
            <a:ext cx="1346400" cy="25380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None/>
            </a:pPr>
            <a:r>
              <a:rPr lang="en-US" sz="1649">
                <a:solidFill>
                  <a:srgbClr val="000000"/>
                </a:solidFill>
                <a:latin typeface="Heebo"/>
                <a:ea typeface="Heebo"/>
                <a:cs typeface="Heebo"/>
                <a:sym typeface="Heebo"/>
              </a:rPr>
              <a:t>YOU CAN ADD</a:t>
            </a:r>
            <a:endParaRPr>
              <a:latin typeface="Heebo"/>
              <a:ea typeface="Heebo"/>
              <a:cs typeface="Heebo"/>
              <a:sym typeface="Heebo"/>
            </a:endParaRPr>
          </a:p>
        </p:txBody>
      </p:sp>
      <p:sp>
        <p:nvSpPr>
          <p:cNvPr id="577" name="Google Shape;577;p16"/>
          <p:cNvSpPr txBox="1"/>
          <p:nvPr/>
        </p:nvSpPr>
        <p:spPr>
          <a:xfrm>
            <a:off x="10391636" y="5855925"/>
            <a:ext cx="790200" cy="491400"/>
          </a:xfrm>
          <a:prstGeom prst="rect">
            <a:avLst/>
          </a:prstGeom>
          <a:noFill/>
          <a:ln>
            <a:noFill/>
          </a:ln>
        </p:spPr>
        <p:txBody>
          <a:bodyPr spcFirstLastPara="1" wrap="square" lIns="0" tIns="0" rIns="0" bIns="0" anchor="t" anchorCtr="0">
            <a:spAutoFit/>
          </a:bodyPr>
          <a:lstStyle/>
          <a:p>
            <a:pPr marL="0" marR="0" lvl="0" indent="0" algn="ctr" rtl="0">
              <a:lnSpc>
                <a:spcPct val="140024"/>
              </a:lnSpc>
              <a:spcBef>
                <a:spcPts val="0"/>
              </a:spcBef>
              <a:spcAft>
                <a:spcPts val="0"/>
              </a:spcAft>
              <a:buNone/>
            </a:pPr>
            <a:r>
              <a:rPr lang="en-US" sz="3193">
                <a:solidFill>
                  <a:srgbClr val="000000"/>
                </a:solidFill>
                <a:latin typeface="Heebo"/>
                <a:ea typeface="Heebo"/>
                <a:cs typeface="Heebo"/>
                <a:sym typeface="Heebo"/>
              </a:rPr>
              <a:t>OR</a:t>
            </a:r>
            <a:endParaRPr sz="1300">
              <a:latin typeface="Heebo"/>
              <a:ea typeface="Heebo"/>
              <a:cs typeface="Heebo"/>
              <a:sym typeface="Heebo"/>
            </a:endParaRPr>
          </a:p>
        </p:txBody>
      </p:sp>
      <p:sp>
        <p:nvSpPr>
          <p:cNvPr id="578" name="Google Shape;578;p16"/>
          <p:cNvSpPr/>
          <p:nvPr/>
        </p:nvSpPr>
        <p:spPr>
          <a:xfrm rot="-5400000">
            <a:off x="4421347" y="-2504205"/>
            <a:ext cx="1180019" cy="8913691"/>
          </a:xfrm>
          <a:custGeom>
            <a:avLst/>
            <a:gdLst/>
            <a:ahLst/>
            <a:cxnLst/>
            <a:rect l="l" t="t" r="r" b="b"/>
            <a:pathLst>
              <a:path w="2895753" h="10903598" extrusionOk="0">
                <a:moveTo>
                  <a:pt x="2895754" y="10903598"/>
                </a:moveTo>
                <a:lnTo>
                  <a:pt x="0" y="10903598"/>
                </a:lnTo>
                <a:lnTo>
                  <a:pt x="0" y="0"/>
                </a:lnTo>
                <a:lnTo>
                  <a:pt x="2895754" y="0"/>
                </a:lnTo>
                <a:lnTo>
                  <a:pt x="2895754" y="10903598"/>
                </a:lnTo>
                <a:close/>
              </a:path>
            </a:pathLst>
          </a:custGeom>
          <a:blipFill rotWithShape="1">
            <a:blip r:embed="rId5"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9" name="Google Shape;579;p16"/>
          <p:cNvGrpSpPr/>
          <p:nvPr/>
        </p:nvGrpSpPr>
        <p:grpSpPr>
          <a:xfrm rot="-5400000">
            <a:off x="4194869" y="-3000811"/>
            <a:ext cx="1370420" cy="9939155"/>
            <a:chOff x="0" y="-28575"/>
            <a:chExt cx="836234" cy="3200707"/>
          </a:xfrm>
        </p:grpSpPr>
        <p:sp>
          <p:nvSpPr>
            <p:cNvPr id="580" name="Google Shape;580;p16"/>
            <p:cNvSpPr/>
            <p:nvPr/>
          </p:nvSpPr>
          <p:spPr>
            <a:xfrm>
              <a:off x="0" y="0"/>
              <a:ext cx="836234" cy="3172132"/>
            </a:xfrm>
            <a:custGeom>
              <a:avLst/>
              <a:gdLst/>
              <a:ahLst/>
              <a:cxnLst/>
              <a:rect l="l" t="t" r="r" b="b"/>
              <a:pathLst>
                <a:path w="836234" h="3172132" extrusionOk="0">
                  <a:moveTo>
                    <a:pt x="0" y="0"/>
                  </a:moveTo>
                  <a:lnTo>
                    <a:pt x="836234" y="0"/>
                  </a:lnTo>
                  <a:lnTo>
                    <a:pt x="836234" y="3172132"/>
                  </a:lnTo>
                  <a:lnTo>
                    <a:pt x="0" y="3172132"/>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6"/>
            <p:cNvSpPr txBox="1"/>
            <p:nvPr/>
          </p:nvSpPr>
          <p:spPr>
            <a:xfrm>
              <a:off x="0" y="-28575"/>
              <a:ext cx="836100" cy="3200700"/>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582" name="Google Shape;582;p16"/>
          <p:cNvSpPr/>
          <p:nvPr/>
        </p:nvSpPr>
        <p:spPr>
          <a:xfrm rot="-5400000">
            <a:off x="4534793" y="-2678900"/>
            <a:ext cx="1389961" cy="9295317"/>
          </a:xfrm>
          <a:custGeom>
            <a:avLst/>
            <a:gdLst/>
            <a:ahLst/>
            <a:cxnLst/>
            <a:rect l="l" t="t" r="r" b="b"/>
            <a:pathLst>
              <a:path w="2895753" h="10903598" extrusionOk="0">
                <a:moveTo>
                  <a:pt x="2895754" y="10903598"/>
                </a:moveTo>
                <a:lnTo>
                  <a:pt x="0" y="10903598"/>
                </a:lnTo>
                <a:lnTo>
                  <a:pt x="0" y="0"/>
                </a:lnTo>
                <a:lnTo>
                  <a:pt x="2895754" y="0"/>
                </a:lnTo>
                <a:lnTo>
                  <a:pt x="2895754" y="10903598"/>
                </a:lnTo>
                <a:close/>
              </a:path>
            </a:pathLst>
          </a:custGeom>
          <a:blipFill rotWithShape="1">
            <a:blip r:embed="rId6"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6"/>
          <p:cNvSpPr txBox="1"/>
          <p:nvPr/>
        </p:nvSpPr>
        <p:spPr>
          <a:xfrm>
            <a:off x="717467" y="1654450"/>
            <a:ext cx="9024600" cy="777900"/>
          </a:xfrm>
          <a:prstGeom prst="rect">
            <a:avLst/>
          </a:prstGeom>
          <a:noFill/>
          <a:ln>
            <a:noFill/>
          </a:ln>
        </p:spPr>
        <p:txBody>
          <a:bodyPr spcFirstLastPara="1" wrap="square" lIns="0" tIns="0" rIns="0" bIns="0" anchor="t" anchorCtr="0">
            <a:spAutoFit/>
          </a:bodyPr>
          <a:lstStyle/>
          <a:p>
            <a:pPr marL="0" marR="0" lvl="0" indent="0" algn="l" rtl="0">
              <a:lnSpc>
                <a:spcPct val="95994"/>
              </a:lnSpc>
              <a:spcBef>
                <a:spcPts val="0"/>
              </a:spcBef>
              <a:spcAft>
                <a:spcPts val="0"/>
              </a:spcAft>
              <a:buNone/>
            </a:pPr>
            <a:r>
              <a:rPr lang="en-US" sz="5264" b="1" dirty="0">
                <a:solidFill>
                  <a:srgbClr val="FFFFFF"/>
                </a:solidFill>
                <a:latin typeface="Heebo"/>
                <a:ea typeface="Heebo"/>
                <a:cs typeface="Heebo"/>
                <a:sym typeface="Heebo"/>
              </a:rPr>
              <a:t>Medicare Coverage </a:t>
            </a:r>
            <a:r>
              <a:rPr lang="en-US" sz="5264" dirty="0">
                <a:solidFill>
                  <a:srgbClr val="FFFFFF"/>
                </a:solidFill>
                <a:latin typeface="Heebo"/>
                <a:ea typeface="Heebo"/>
                <a:cs typeface="Heebo"/>
                <a:sym typeface="Heebo"/>
              </a:rPr>
              <a:t>Options</a:t>
            </a:r>
            <a:endParaRPr sz="200" dirty="0">
              <a:latin typeface="Heebo"/>
              <a:ea typeface="Heebo"/>
              <a:cs typeface="Heebo"/>
              <a:sym typeface="Heebo"/>
            </a:endParaRPr>
          </a:p>
        </p:txBody>
      </p:sp>
      <p:grpSp>
        <p:nvGrpSpPr>
          <p:cNvPr id="584" name="Google Shape;584;p16"/>
          <p:cNvGrpSpPr/>
          <p:nvPr/>
        </p:nvGrpSpPr>
        <p:grpSpPr>
          <a:xfrm>
            <a:off x="371606" y="1488926"/>
            <a:ext cx="107997" cy="923417"/>
            <a:chOff x="0" y="-28575"/>
            <a:chExt cx="26400" cy="550636"/>
          </a:xfrm>
        </p:grpSpPr>
        <p:sp>
          <p:nvSpPr>
            <p:cNvPr id="585" name="Google Shape;585;p16"/>
            <p:cNvSpPr/>
            <p:nvPr/>
          </p:nvSpPr>
          <p:spPr>
            <a:xfrm>
              <a:off x="0" y="0"/>
              <a:ext cx="26312" cy="522061"/>
            </a:xfrm>
            <a:custGeom>
              <a:avLst/>
              <a:gdLst/>
              <a:ahLst/>
              <a:cxnLst/>
              <a:rect l="l" t="t" r="r" b="b"/>
              <a:pathLst>
                <a:path w="26312" h="522061" extrusionOk="0">
                  <a:moveTo>
                    <a:pt x="0" y="0"/>
                  </a:moveTo>
                  <a:lnTo>
                    <a:pt x="26312" y="0"/>
                  </a:lnTo>
                  <a:lnTo>
                    <a:pt x="26312" y="522061"/>
                  </a:lnTo>
                  <a:lnTo>
                    <a:pt x="0" y="522061"/>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6"/>
            <p:cNvSpPr txBox="1"/>
            <p:nvPr/>
          </p:nvSpPr>
          <p:spPr>
            <a:xfrm>
              <a:off x="0" y="-28575"/>
              <a:ext cx="26400" cy="550500"/>
            </a:xfrm>
            <a:prstGeom prst="rect">
              <a:avLst/>
            </a:prstGeom>
            <a:no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587" name="Google Shape;587;p16"/>
          <p:cNvSpPr/>
          <p:nvPr/>
        </p:nvSpPr>
        <p:spPr>
          <a:xfrm>
            <a:off x="215289" y="-826379"/>
            <a:ext cx="3806571" cy="2083232"/>
          </a:xfrm>
          <a:custGeom>
            <a:avLst/>
            <a:gdLst/>
            <a:ahLst/>
            <a:cxnLst/>
            <a:rect l="l" t="t" r="r" b="b"/>
            <a:pathLst>
              <a:path w="3806571" h="2083232" extrusionOk="0">
                <a:moveTo>
                  <a:pt x="0" y="0"/>
                </a:moveTo>
                <a:lnTo>
                  <a:pt x="3806571" y="0"/>
                </a:lnTo>
                <a:lnTo>
                  <a:pt x="3806571" y="2083232"/>
                </a:lnTo>
                <a:lnTo>
                  <a:pt x="0" y="2083232"/>
                </a:lnTo>
                <a:lnTo>
                  <a:pt x="0" y="0"/>
                </a:lnTo>
                <a:close/>
              </a:path>
            </a:pathLst>
          </a:cu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6"/>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grpSp>
        <p:nvGrpSpPr>
          <p:cNvPr id="593" name="Google Shape;593;p17"/>
          <p:cNvGrpSpPr/>
          <p:nvPr/>
        </p:nvGrpSpPr>
        <p:grpSpPr>
          <a:xfrm>
            <a:off x="1" y="-17641"/>
            <a:ext cx="18288000" cy="519427"/>
            <a:chOff x="0" y="-28575"/>
            <a:chExt cx="6674038" cy="841375"/>
          </a:xfrm>
        </p:grpSpPr>
        <p:sp>
          <p:nvSpPr>
            <p:cNvPr id="594" name="Google Shape;594;p17"/>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7"/>
            <p:cNvSpPr txBox="1"/>
            <p:nvPr/>
          </p:nvSpPr>
          <p:spPr>
            <a:xfrm>
              <a:off x="0" y="-28575"/>
              <a:ext cx="520334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596" name="Google Shape;596;p17"/>
          <p:cNvGraphicFramePr/>
          <p:nvPr/>
        </p:nvGraphicFramePr>
        <p:xfrm>
          <a:off x="914070" y="3379686"/>
          <a:ext cx="16345225" cy="6561425"/>
        </p:xfrm>
        <a:graphic>
          <a:graphicData uri="http://schemas.openxmlformats.org/drawingml/2006/table">
            <a:tbl>
              <a:tblPr>
                <a:noFill/>
                <a:tableStyleId>{5FA82B26-163E-43E1-BE1A-D9B4C1C58E02}</a:tableStyleId>
              </a:tblPr>
              <a:tblGrid>
                <a:gridCol w="2735000">
                  <a:extLst>
                    <a:ext uri="{9D8B030D-6E8A-4147-A177-3AD203B41FA5}">
                      <a16:colId xmlns:a16="http://schemas.microsoft.com/office/drawing/2014/main" val="20000"/>
                    </a:ext>
                  </a:extLst>
                </a:gridCol>
                <a:gridCol w="7307850">
                  <a:extLst>
                    <a:ext uri="{9D8B030D-6E8A-4147-A177-3AD203B41FA5}">
                      <a16:colId xmlns:a16="http://schemas.microsoft.com/office/drawing/2014/main" val="20001"/>
                    </a:ext>
                  </a:extLst>
                </a:gridCol>
                <a:gridCol w="6302375">
                  <a:extLst>
                    <a:ext uri="{9D8B030D-6E8A-4147-A177-3AD203B41FA5}">
                      <a16:colId xmlns:a16="http://schemas.microsoft.com/office/drawing/2014/main" val="20002"/>
                    </a:ext>
                  </a:extLst>
                </a:gridCol>
              </a:tblGrid>
              <a:tr h="1284825">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53"/>
                    </a:solidFill>
                  </a:tcPr>
                </a:tc>
                <a:extLst>
                  <a:ext uri="{0D108BD9-81ED-4DB2-BD59-A6C34878D82A}">
                    <a16:rowId xmlns:a16="http://schemas.microsoft.com/office/drawing/2014/main" val="10000"/>
                  </a:ext>
                </a:extLst>
              </a:tr>
              <a:tr h="2190200">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extLst>
                  <a:ext uri="{0D108BD9-81ED-4DB2-BD59-A6C34878D82A}">
                    <a16:rowId xmlns:a16="http://schemas.microsoft.com/office/drawing/2014/main" val="10001"/>
                  </a:ext>
                </a:extLst>
              </a:tr>
              <a:tr h="1428775">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extLst>
                  <a:ext uri="{0D108BD9-81ED-4DB2-BD59-A6C34878D82A}">
                    <a16:rowId xmlns:a16="http://schemas.microsoft.com/office/drawing/2014/main" val="10002"/>
                  </a:ext>
                </a:extLst>
              </a:tr>
              <a:tr h="1657625">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tc>
                  <a:txBody>
                    <a:bodyPr/>
                    <a:lstStyle/>
                    <a:p>
                      <a:pPr marL="0" marR="0" lvl="0" indent="0" algn="ctr" rtl="0">
                        <a:lnSpc>
                          <a:spcPct val="209272"/>
                        </a:lnSpc>
                        <a:spcBef>
                          <a:spcPts val="0"/>
                        </a:spcBef>
                        <a:spcAft>
                          <a:spcPts val="0"/>
                        </a:spcAft>
                        <a:buNone/>
                      </a:pPr>
                      <a:endParaRPr sz="1100" u="none" strike="noStrike" cap="none"/>
                    </a:p>
                  </a:txBody>
                  <a:tcPr marL="190500" marR="190500" marT="190500" marB="1905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527653"/>
                    </a:solidFill>
                  </a:tcPr>
                </a:tc>
                <a:extLst>
                  <a:ext uri="{0D108BD9-81ED-4DB2-BD59-A6C34878D82A}">
                    <a16:rowId xmlns:a16="http://schemas.microsoft.com/office/drawing/2014/main" val="10003"/>
                  </a:ext>
                </a:extLst>
              </a:tr>
            </a:tbl>
          </a:graphicData>
        </a:graphic>
      </p:graphicFrame>
      <p:grpSp>
        <p:nvGrpSpPr>
          <p:cNvPr id="597" name="Google Shape;597;p17"/>
          <p:cNvGrpSpPr/>
          <p:nvPr/>
        </p:nvGrpSpPr>
        <p:grpSpPr>
          <a:xfrm>
            <a:off x="11106597" y="4628448"/>
            <a:ext cx="6152703" cy="2114196"/>
            <a:chOff x="0" y="-28575"/>
            <a:chExt cx="1620465" cy="556825"/>
          </a:xfrm>
        </p:grpSpPr>
        <p:sp>
          <p:nvSpPr>
            <p:cNvPr id="598" name="Google Shape;598;p17"/>
            <p:cNvSpPr/>
            <p:nvPr/>
          </p:nvSpPr>
          <p:spPr>
            <a:xfrm>
              <a:off x="0" y="0"/>
              <a:ext cx="1620465" cy="528250"/>
            </a:xfrm>
            <a:custGeom>
              <a:avLst/>
              <a:gdLst/>
              <a:ahLst/>
              <a:cxnLst/>
              <a:rect l="l" t="t" r="r" b="b"/>
              <a:pathLst>
                <a:path w="1620465" h="528250" extrusionOk="0">
                  <a:moveTo>
                    <a:pt x="0" y="0"/>
                  </a:moveTo>
                  <a:lnTo>
                    <a:pt x="1620465" y="0"/>
                  </a:lnTo>
                  <a:lnTo>
                    <a:pt x="1620465" y="528250"/>
                  </a:lnTo>
                  <a:lnTo>
                    <a:pt x="0" y="528250"/>
                  </a:lnTo>
                  <a:close/>
                </a:path>
              </a:pathLst>
            </a:custGeom>
            <a:solidFill>
              <a:srgbClr val="354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7"/>
            <p:cNvSpPr txBox="1"/>
            <p:nvPr/>
          </p:nvSpPr>
          <p:spPr>
            <a:xfrm>
              <a:off x="0" y="-28575"/>
              <a:ext cx="1620465" cy="55682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0" name="Google Shape;600;p17"/>
          <p:cNvGrpSpPr/>
          <p:nvPr/>
        </p:nvGrpSpPr>
        <p:grpSpPr>
          <a:xfrm>
            <a:off x="11106597" y="6824648"/>
            <a:ext cx="6152703" cy="1421420"/>
            <a:chOff x="0" y="-28575"/>
            <a:chExt cx="1620465" cy="374366"/>
          </a:xfrm>
        </p:grpSpPr>
        <p:sp>
          <p:nvSpPr>
            <p:cNvPr id="601" name="Google Shape;601;p17"/>
            <p:cNvSpPr/>
            <p:nvPr/>
          </p:nvSpPr>
          <p:spPr>
            <a:xfrm>
              <a:off x="0" y="0"/>
              <a:ext cx="1620465" cy="345791"/>
            </a:xfrm>
            <a:custGeom>
              <a:avLst/>
              <a:gdLst/>
              <a:ahLst/>
              <a:cxnLst/>
              <a:rect l="l" t="t" r="r" b="b"/>
              <a:pathLst>
                <a:path w="1620465" h="345791" extrusionOk="0">
                  <a:moveTo>
                    <a:pt x="0" y="0"/>
                  </a:moveTo>
                  <a:lnTo>
                    <a:pt x="1620465" y="0"/>
                  </a:lnTo>
                  <a:lnTo>
                    <a:pt x="1620465" y="345791"/>
                  </a:lnTo>
                  <a:lnTo>
                    <a:pt x="0" y="345791"/>
                  </a:lnTo>
                  <a:close/>
                </a:path>
              </a:pathLst>
            </a:custGeom>
            <a:solidFill>
              <a:srgbClr val="354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7"/>
            <p:cNvSpPr txBox="1"/>
            <p:nvPr/>
          </p:nvSpPr>
          <p:spPr>
            <a:xfrm>
              <a:off x="0" y="-28575"/>
              <a:ext cx="1620465" cy="374366"/>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3" name="Google Shape;603;p17"/>
          <p:cNvGrpSpPr/>
          <p:nvPr/>
        </p:nvGrpSpPr>
        <p:grpSpPr>
          <a:xfrm>
            <a:off x="11106597" y="8328073"/>
            <a:ext cx="6152703" cy="1613039"/>
            <a:chOff x="0" y="-28575"/>
            <a:chExt cx="1620465" cy="424833"/>
          </a:xfrm>
        </p:grpSpPr>
        <p:sp>
          <p:nvSpPr>
            <p:cNvPr id="604" name="Google Shape;604;p17"/>
            <p:cNvSpPr/>
            <p:nvPr/>
          </p:nvSpPr>
          <p:spPr>
            <a:xfrm>
              <a:off x="0" y="0"/>
              <a:ext cx="1620465" cy="396258"/>
            </a:xfrm>
            <a:custGeom>
              <a:avLst/>
              <a:gdLst/>
              <a:ahLst/>
              <a:cxnLst/>
              <a:rect l="l" t="t" r="r" b="b"/>
              <a:pathLst>
                <a:path w="1620465" h="396258" extrusionOk="0">
                  <a:moveTo>
                    <a:pt x="0" y="0"/>
                  </a:moveTo>
                  <a:lnTo>
                    <a:pt x="1620465" y="0"/>
                  </a:lnTo>
                  <a:lnTo>
                    <a:pt x="1620465" y="396258"/>
                  </a:lnTo>
                  <a:lnTo>
                    <a:pt x="0" y="396258"/>
                  </a:lnTo>
                  <a:close/>
                </a:path>
              </a:pathLst>
            </a:custGeom>
            <a:solidFill>
              <a:srgbClr val="354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7"/>
            <p:cNvSpPr txBox="1"/>
            <p:nvPr/>
          </p:nvSpPr>
          <p:spPr>
            <a:xfrm>
              <a:off x="0" y="-28575"/>
              <a:ext cx="1620465" cy="42483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6" name="Google Shape;606;p17"/>
          <p:cNvGrpSpPr/>
          <p:nvPr/>
        </p:nvGrpSpPr>
        <p:grpSpPr>
          <a:xfrm>
            <a:off x="11106597" y="3285686"/>
            <a:ext cx="6152703" cy="1264721"/>
            <a:chOff x="0" y="-28575"/>
            <a:chExt cx="1620465" cy="333095"/>
          </a:xfrm>
        </p:grpSpPr>
        <p:sp>
          <p:nvSpPr>
            <p:cNvPr id="607" name="Google Shape;607;p17"/>
            <p:cNvSpPr/>
            <p:nvPr/>
          </p:nvSpPr>
          <p:spPr>
            <a:xfrm>
              <a:off x="0" y="0"/>
              <a:ext cx="1620465" cy="304520"/>
            </a:xfrm>
            <a:custGeom>
              <a:avLst/>
              <a:gdLst/>
              <a:ahLst/>
              <a:cxnLst/>
              <a:rect l="l" t="t" r="r" b="b"/>
              <a:pathLst>
                <a:path w="1620465" h="304520" extrusionOk="0">
                  <a:moveTo>
                    <a:pt x="0" y="0"/>
                  </a:moveTo>
                  <a:lnTo>
                    <a:pt x="1620465" y="0"/>
                  </a:lnTo>
                  <a:lnTo>
                    <a:pt x="1620465" y="304520"/>
                  </a:lnTo>
                  <a:lnTo>
                    <a:pt x="0" y="304520"/>
                  </a:lnTo>
                  <a:close/>
                </a:path>
              </a:pathLst>
            </a:custGeom>
            <a:solidFill>
              <a:srgbClr val="354B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7"/>
            <p:cNvSpPr txBox="1"/>
            <p:nvPr/>
          </p:nvSpPr>
          <p:spPr>
            <a:xfrm>
              <a:off x="0" y="-28575"/>
              <a:ext cx="1620465" cy="33309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09" name="Google Shape;609;p17"/>
          <p:cNvGrpSpPr/>
          <p:nvPr/>
        </p:nvGrpSpPr>
        <p:grpSpPr>
          <a:xfrm>
            <a:off x="914070" y="3271190"/>
            <a:ext cx="2663170" cy="1279217"/>
            <a:chOff x="0" y="-28575"/>
            <a:chExt cx="701411" cy="336913"/>
          </a:xfrm>
        </p:grpSpPr>
        <p:sp>
          <p:nvSpPr>
            <p:cNvPr id="610" name="Google Shape;610;p17"/>
            <p:cNvSpPr/>
            <p:nvPr/>
          </p:nvSpPr>
          <p:spPr>
            <a:xfrm>
              <a:off x="0" y="0"/>
              <a:ext cx="701411" cy="308338"/>
            </a:xfrm>
            <a:custGeom>
              <a:avLst/>
              <a:gdLst/>
              <a:ahLst/>
              <a:cxnLst/>
              <a:rect l="l" t="t" r="r" b="b"/>
              <a:pathLst>
                <a:path w="701411" h="308338" extrusionOk="0">
                  <a:moveTo>
                    <a:pt x="0" y="0"/>
                  </a:moveTo>
                  <a:lnTo>
                    <a:pt x="701411" y="0"/>
                  </a:lnTo>
                  <a:lnTo>
                    <a:pt x="701411" y="308338"/>
                  </a:lnTo>
                  <a:lnTo>
                    <a:pt x="0" y="308338"/>
                  </a:lnTo>
                  <a:close/>
                </a:path>
              </a:pathLst>
            </a:custGeom>
            <a:solidFill>
              <a:srgbClr val="7BA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7"/>
            <p:cNvSpPr txBox="1"/>
            <p:nvPr/>
          </p:nvSpPr>
          <p:spPr>
            <a:xfrm>
              <a:off x="0" y="-28575"/>
              <a:ext cx="701411" cy="336913"/>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2" name="Google Shape;612;p17"/>
          <p:cNvGrpSpPr/>
          <p:nvPr/>
        </p:nvGrpSpPr>
        <p:grpSpPr>
          <a:xfrm>
            <a:off x="914070" y="8283709"/>
            <a:ext cx="2663170" cy="1657402"/>
            <a:chOff x="0" y="-28575"/>
            <a:chExt cx="701411" cy="436517"/>
          </a:xfrm>
        </p:grpSpPr>
        <p:sp>
          <p:nvSpPr>
            <p:cNvPr id="613" name="Google Shape;613;p17"/>
            <p:cNvSpPr/>
            <p:nvPr/>
          </p:nvSpPr>
          <p:spPr>
            <a:xfrm>
              <a:off x="0" y="0"/>
              <a:ext cx="701411" cy="407942"/>
            </a:xfrm>
            <a:custGeom>
              <a:avLst/>
              <a:gdLst/>
              <a:ahLst/>
              <a:cxnLst/>
              <a:rect l="l" t="t" r="r" b="b"/>
              <a:pathLst>
                <a:path w="701411" h="407942" extrusionOk="0">
                  <a:moveTo>
                    <a:pt x="0" y="0"/>
                  </a:moveTo>
                  <a:lnTo>
                    <a:pt x="701411" y="0"/>
                  </a:lnTo>
                  <a:lnTo>
                    <a:pt x="701411" y="407942"/>
                  </a:lnTo>
                  <a:lnTo>
                    <a:pt x="0" y="407942"/>
                  </a:lnTo>
                  <a:close/>
                </a:path>
              </a:pathLst>
            </a:custGeom>
            <a:solidFill>
              <a:srgbClr val="7BA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17"/>
            <p:cNvSpPr txBox="1"/>
            <p:nvPr/>
          </p:nvSpPr>
          <p:spPr>
            <a:xfrm>
              <a:off x="0" y="-28575"/>
              <a:ext cx="701411" cy="436517"/>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5" name="Google Shape;615;p17"/>
          <p:cNvGrpSpPr/>
          <p:nvPr/>
        </p:nvGrpSpPr>
        <p:grpSpPr>
          <a:xfrm>
            <a:off x="914070" y="6824648"/>
            <a:ext cx="2663170" cy="1421420"/>
            <a:chOff x="0" y="-28575"/>
            <a:chExt cx="701411" cy="374366"/>
          </a:xfrm>
        </p:grpSpPr>
        <p:sp>
          <p:nvSpPr>
            <p:cNvPr id="616" name="Google Shape;616;p17"/>
            <p:cNvSpPr/>
            <p:nvPr/>
          </p:nvSpPr>
          <p:spPr>
            <a:xfrm>
              <a:off x="0" y="0"/>
              <a:ext cx="701411" cy="345791"/>
            </a:xfrm>
            <a:custGeom>
              <a:avLst/>
              <a:gdLst/>
              <a:ahLst/>
              <a:cxnLst/>
              <a:rect l="l" t="t" r="r" b="b"/>
              <a:pathLst>
                <a:path w="701411" h="345791" extrusionOk="0">
                  <a:moveTo>
                    <a:pt x="0" y="0"/>
                  </a:moveTo>
                  <a:lnTo>
                    <a:pt x="701411" y="0"/>
                  </a:lnTo>
                  <a:lnTo>
                    <a:pt x="701411" y="345791"/>
                  </a:lnTo>
                  <a:lnTo>
                    <a:pt x="0" y="345791"/>
                  </a:lnTo>
                  <a:close/>
                </a:path>
              </a:pathLst>
            </a:custGeom>
            <a:solidFill>
              <a:srgbClr val="7BA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7"/>
            <p:cNvSpPr txBox="1"/>
            <p:nvPr/>
          </p:nvSpPr>
          <p:spPr>
            <a:xfrm>
              <a:off x="0" y="-28575"/>
              <a:ext cx="701411" cy="374366"/>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8" name="Google Shape;618;p17"/>
          <p:cNvGrpSpPr/>
          <p:nvPr/>
        </p:nvGrpSpPr>
        <p:grpSpPr>
          <a:xfrm>
            <a:off x="914070" y="4628448"/>
            <a:ext cx="2653645" cy="2114196"/>
            <a:chOff x="0" y="-28575"/>
            <a:chExt cx="701411" cy="556825"/>
          </a:xfrm>
        </p:grpSpPr>
        <p:sp>
          <p:nvSpPr>
            <p:cNvPr id="619" name="Google Shape;619;p17"/>
            <p:cNvSpPr/>
            <p:nvPr/>
          </p:nvSpPr>
          <p:spPr>
            <a:xfrm>
              <a:off x="0" y="0"/>
              <a:ext cx="701411" cy="528250"/>
            </a:xfrm>
            <a:custGeom>
              <a:avLst/>
              <a:gdLst/>
              <a:ahLst/>
              <a:cxnLst/>
              <a:rect l="l" t="t" r="r" b="b"/>
              <a:pathLst>
                <a:path w="701411" h="528250" extrusionOk="0">
                  <a:moveTo>
                    <a:pt x="0" y="0"/>
                  </a:moveTo>
                  <a:lnTo>
                    <a:pt x="701411" y="0"/>
                  </a:lnTo>
                  <a:lnTo>
                    <a:pt x="701411" y="528250"/>
                  </a:lnTo>
                  <a:lnTo>
                    <a:pt x="0" y="528250"/>
                  </a:lnTo>
                  <a:close/>
                </a:path>
              </a:pathLst>
            </a:custGeom>
            <a:solidFill>
              <a:srgbClr val="7BA2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7"/>
            <p:cNvSpPr txBox="1"/>
            <p:nvPr/>
          </p:nvSpPr>
          <p:spPr>
            <a:xfrm>
              <a:off x="0" y="-28575"/>
              <a:ext cx="701411" cy="55682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21" name="Google Shape;621;p17"/>
          <p:cNvSpPr txBox="1"/>
          <p:nvPr/>
        </p:nvSpPr>
        <p:spPr>
          <a:xfrm>
            <a:off x="8451611" y="4842617"/>
            <a:ext cx="9525" cy="39624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7"/>
          <p:cNvSpPr txBox="1"/>
          <p:nvPr/>
        </p:nvSpPr>
        <p:spPr>
          <a:xfrm>
            <a:off x="7557120" y="2804300"/>
            <a:ext cx="3263400" cy="414600"/>
          </a:xfrm>
          <a:prstGeom prst="rect">
            <a:avLst/>
          </a:prstGeom>
          <a:noFill/>
          <a:ln>
            <a:noFill/>
          </a:ln>
        </p:spPr>
        <p:txBody>
          <a:bodyPr spcFirstLastPara="1" wrap="square" lIns="0" tIns="0" rIns="0" bIns="0" anchor="t" anchorCtr="0">
            <a:spAutoFit/>
          </a:bodyPr>
          <a:lstStyle/>
          <a:p>
            <a:pPr marL="0" marR="0" lvl="0" indent="0" algn="ctr" rtl="0">
              <a:lnSpc>
                <a:spcPct val="140029"/>
              </a:lnSpc>
              <a:spcBef>
                <a:spcPts val="0"/>
              </a:spcBef>
              <a:spcAft>
                <a:spcPts val="0"/>
              </a:spcAft>
              <a:buNone/>
            </a:pPr>
            <a:r>
              <a:rPr lang="en-US" sz="2693" dirty="0">
                <a:solidFill>
                  <a:srgbClr val="000000"/>
                </a:solidFill>
                <a:latin typeface="Heebo"/>
                <a:ea typeface="Heebo"/>
                <a:cs typeface="Heebo"/>
                <a:sym typeface="Heebo"/>
              </a:rPr>
              <a:t>PART A AND PART B</a:t>
            </a:r>
            <a:endParaRPr dirty="0">
              <a:latin typeface="Heebo"/>
              <a:ea typeface="Heebo"/>
              <a:cs typeface="Heebo"/>
              <a:sym typeface="Heebo"/>
            </a:endParaRPr>
          </a:p>
        </p:txBody>
      </p:sp>
      <p:sp>
        <p:nvSpPr>
          <p:cNvPr id="623" name="Google Shape;623;p17"/>
          <p:cNvSpPr txBox="1"/>
          <p:nvPr/>
        </p:nvSpPr>
        <p:spPr>
          <a:xfrm>
            <a:off x="1288324" y="5247313"/>
            <a:ext cx="1660500" cy="886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dirty="0">
                <a:solidFill>
                  <a:srgbClr val="FFFFFF"/>
                </a:solidFill>
                <a:latin typeface="Heebo"/>
                <a:ea typeface="Heebo"/>
                <a:cs typeface="Heebo"/>
                <a:sym typeface="Heebo"/>
              </a:rPr>
              <a:t>Enrollment</a:t>
            </a:r>
            <a:endParaRPr dirty="0">
              <a:latin typeface="Heebo"/>
              <a:ea typeface="Heebo"/>
              <a:cs typeface="Heebo"/>
              <a:sym typeface="Heebo"/>
            </a:endParaRPr>
          </a:p>
          <a:p>
            <a:pPr marL="0" marR="0" lvl="0" indent="0" algn="just" rtl="0">
              <a:lnSpc>
                <a:spcPct val="139958"/>
              </a:lnSpc>
              <a:spcBef>
                <a:spcPts val="0"/>
              </a:spcBef>
              <a:spcAft>
                <a:spcPts val="0"/>
              </a:spcAft>
              <a:buNone/>
            </a:pPr>
            <a:r>
              <a:rPr lang="en-US" sz="2400" b="1" dirty="0">
                <a:solidFill>
                  <a:srgbClr val="FFFFFF"/>
                </a:solidFill>
                <a:latin typeface="Heebo"/>
                <a:ea typeface="Heebo"/>
                <a:cs typeface="Heebo"/>
                <a:sym typeface="Heebo"/>
              </a:rPr>
              <a:t>Period</a:t>
            </a:r>
            <a:endParaRPr dirty="0">
              <a:latin typeface="Heebo"/>
              <a:ea typeface="Heebo"/>
              <a:cs typeface="Heebo"/>
              <a:sym typeface="Heebo"/>
            </a:endParaRPr>
          </a:p>
        </p:txBody>
      </p:sp>
      <p:sp>
        <p:nvSpPr>
          <p:cNvPr id="624" name="Google Shape;624;p17"/>
          <p:cNvSpPr txBox="1"/>
          <p:nvPr/>
        </p:nvSpPr>
        <p:spPr>
          <a:xfrm>
            <a:off x="1311453" y="7302619"/>
            <a:ext cx="1568100" cy="3693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b="1" dirty="0">
                <a:solidFill>
                  <a:srgbClr val="FFFFFF"/>
                </a:solidFill>
                <a:latin typeface="Heebo"/>
                <a:ea typeface="Heebo"/>
                <a:cs typeface="Heebo"/>
                <a:sym typeface="Heebo"/>
              </a:rPr>
              <a:t>Premium</a:t>
            </a:r>
            <a:endParaRPr dirty="0">
              <a:latin typeface="Heebo"/>
              <a:ea typeface="Heebo"/>
              <a:cs typeface="Heebo"/>
              <a:sym typeface="Heebo"/>
            </a:endParaRPr>
          </a:p>
        </p:txBody>
      </p:sp>
      <p:sp>
        <p:nvSpPr>
          <p:cNvPr id="625" name="Google Shape;625;p17"/>
          <p:cNvSpPr txBox="1"/>
          <p:nvPr/>
        </p:nvSpPr>
        <p:spPr>
          <a:xfrm>
            <a:off x="1311438" y="8676284"/>
            <a:ext cx="2359500" cy="8865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b="1" dirty="0">
                <a:solidFill>
                  <a:srgbClr val="FFFFFF"/>
                </a:solidFill>
                <a:latin typeface="Heebo"/>
                <a:ea typeface="Heebo"/>
                <a:cs typeface="Heebo"/>
                <a:sym typeface="Heebo"/>
              </a:rPr>
              <a:t>Out of Pocket Expense</a:t>
            </a:r>
            <a:endParaRPr dirty="0">
              <a:latin typeface="Heebo"/>
              <a:ea typeface="Heebo"/>
              <a:cs typeface="Heebo"/>
              <a:sym typeface="Heebo"/>
            </a:endParaRPr>
          </a:p>
        </p:txBody>
      </p:sp>
      <p:sp>
        <p:nvSpPr>
          <p:cNvPr id="626" name="Google Shape;626;p17"/>
          <p:cNvSpPr txBox="1"/>
          <p:nvPr/>
        </p:nvSpPr>
        <p:spPr>
          <a:xfrm>
            <a:off x="4107188" y="3496974"/>
            <a:ext cx="5100900" cy="886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dirty="0">
                <a:solidFill>
                  <a:srgbClr val="FFFFFF"/>
                </a:solidFill>
                <a:latin typeface="Heebo"/>
                <a:ea typeface="Heebo"/>
                <a:cs typeface="Heebo"/>
                <a:sym typeface="Heebo"/>
              </a:rPr>
              <a:t>Medicare Part A</a:t>
            </a:r>
            <a:endParaRPr dirty="0">
              <a:latin typeface="Heebo"/>
              <a:ea typeface="Heebo"/>
              <a:cs typeface="Heebo"/>
              <a:sym typeface="Heebo"/>
            </a:endParaRPr>
          </a:p>
          <a:p>
            <a:pPr marL="0" marR="0" lvl="0" indent="0" algn="just" rtl="0">
              <a:lnSpc>
                <a:spcPct val="139958"/>
              </a:lnSpc>
              <a:spcBef>
                <a:spcPts val="0"/>
              </a:spcBef>
              <a:spcAft>
                <a:spcPts val="0"/>
              </a:spcAft>
              <a:buNone/>
            </a:pPr>
            <a:r>
              <a:rPr lang="en-US" sz="2400" dirty="0">
                <a:solidFill>
                  <a:srgbClr val="FFFFFF"/>
                </a:solidFill>
                <a:latin typeface="Heebo"/>
                <a:ea typeface="Heebo"/>
                <a:cs typeface="Heebo"/>
                <a:sym typeface="Heebo"/>
              </a:rPr>
              <a:t>Inpatient &amp; Hospital Services</a:t>
            </a:r>
            <a:endParaRPr dirty="0">
              <a:latin typeface="Heebo"/>
              <a:ea typeface="Heebo"/>
              <a:cs typeface="Heebo"/>
              <a:sym typeface="Heebo"/>
            </a:endParaRPr>
          </a:p>
        </p:txBody>
      </p:sp>
      <p:sp>
        <p:nvSpPr>
          <p:cNvPr id="627" name="Google Shape;627;p17"/>
          <p:cNvSpPr txBox="1"/>
          <p:nvPr/>
        </p:nvSpPr>
        <p:spPr>
          <a:xfrm>
            <a:off x="11470756" y="3478688"/>
            <a:ext cx="5100900" cy="8865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dirty="0">
                <a:solidFill>
                  <a:srgbClr val="FFFFFF"/>
                </a:solidFill>
                <a:latin typeface="Heebo"/>
                <a:ea typeface="Heebo"/>
                <a:cs typeface="Heebo"/>
                <a:sym typeface="Heebo"/>
              </a:rPr>
              <a:t>Medicare Part B</a:t>
            </a:r>
            <a:endParaRPr dirty="0">
              <a:latin typeface="Heebo"/>
              <a:ea typeface="Heebo"/>
              <a:cs typeface="Heebo"/>
              <a:sym typeface="Heebo"/>
            </a:endParaRPr>
          </a:p>
          <a:p>
            <a:pPr marL="0" marR="0" lvl="0" indent="0" algn="just" rtl="0">
              <a:lnSpc>
                <a:spcPct val="139958"/>
              </a:lnSpc>
              <a:spcBef>
                <a:spcPts val="0"/>
              </a:spcBef>
              <a:spcAft>
                <a:spcPts val="0"/>
              </a:spcAft>
              <a:buNone/>
            </a:pPr>
            <a:r>
              <a:rPr lang="en-US" sz="2400" dirty="0">
                <a:solidFill>
                  <a:srgbClr val="FFFFFF"/>
                </a:solidFill>
                <a:latin typeface="Heebo"/>
                <a:ea typeface="Heebo"/>
                <a:cs typeface="Heebo"/>
                <a:sym typeface="Heebo"/>
              </a:rPr>
              <a:t>Outpatient &amp; Doctor Services</a:t>
            </a:r>
            <a:endParaRPr dirty="0">
              <a:latin typeface="Heebo"/>
              <a:ea typeface="Heebo"/>
              <a:cs typeface="Heebo"/>
              <a:sym typeface="Heebo"/>
            </a:endParaRPr>
          </a:p>
        </p:txBody>
      </p:sp>
      <p:sp>
        <p:nvSpPr>
          <p:cNvPr id="628" name="Google Shape;628;p17"/>
          <p:cNvSpPr txBox="1"/>
          <p:nvPr/>
        </p:nvSpPr>
        <p:spPr>
          <a:xfrm>
            <a:off x="4107188" y="5467468"/>
            <a:ext cx="2550600" cy="3231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100" dirty="0">
                <a:solidFill>
                  <a:srgbClr val="FFFFFF"/>
                </a:solidFill>
                <a:latin typeface="Heebo"/>
                <a:ea typeface="Heebo"/>
                <a:cs typeface="Heebo"/>
                <a:sym typeface="Heebo"/>
              </a:rPr>
              <a:t>Automatic at 65</a:t>
            </a:r>
            <a:endParaRPr dirty="0">
              <a:latin typeface="Heebo"/>
              <a:ea typeface="Heebo"/>
              <a:cs typeface="Heebo"/>
              <a:sym typeface="Heebo"/>
            </a:endParaRPr>
          </a:p>
        </p:txBody>
      </p:sp>
      <p:sp>
        <p:nvSpPr>
          <p:cNvPr id="629" name="Google Shape;629;p17"/>
          <p:cNvSpPr txBox="1"/>
          <p:nvPr/>
        </p:nvSpPr>
        <p:spPr>
          <a:xfrm>
            <a:off x="4107188" y="7308067"/>
            <a:ext cx="5268600" cy="3231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100" dirty="0">
                <a:solidFill>
                  <a:srgbClr val="FFFFFF"/>
                </a:solidFill>
                <a:latin typeface="Heebo"/>
                <a:ea typeface="Heebo"/>
                <a:cs typeface="Heebo"/>
                <a:sym typeface="Heebo"/>
              </a:rPr>
              <a:t>$0 premium if worked 10 years</a:t>
            </a:r>
            <a:endParaRPr dirty="0">
              <a:latin typeface="Heebo"/>
              <a:ea typeface="Heebo"/>
              <a:cs typeface="Heebo"/>
              <a:sym typeface="Heebo"/>
            </a:endParaRPr>
          </a:p>
        </p:txBody>
      </p:sp>
      <p:sp>
        <p:nvSpPr>
          <p:cNvPr id="630" name="Google Shape;630;p17"/>
          <p:cNvSpPr txBox="1"/>
          <p:nvPr/>
        </p:nvSpPr>
        <p:spPr>
          <a:xfrm>
            <a:off x="3939488" y="8498310"/>
            <a:ext cx="5268600" cy="12282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100" dirty="0">
                <a:solidFill>
                  <a:srgbClr val="FFFFFF"/>
                </a:solidFill>
                <a:latin typeface="Heebo"/>
                <a:ea typeface="Heebo"/>
                <a:cs typeface="Heebo"/>
                <a:sym typeface="Heebo"/>
              </a:rPr>
              <a:t>Example: </a:t>
            </a:r>
            <a:endParaRPr dirty="0">
              <a:latin typeface="Heebo"/>
              <a:ea typeface="Heebo"/>
              <a:cs typeface="Heebo"/>
              <a:sym typeface="Heebo"/>
            </a:endParaRPr>
          </a:p>
          <a:p>
            <a:pPr marL="0" marR="0" lvl="0" indent="0" algn="just" rtl="0">
              <a:lnSpc>
                <a:spcPct val="140000"/>
              </a:lnSpc>
              <a:spcBef>
                <a:spcPts val="0"/>
              </a:spcBef>
              <a:spcAft>
                <a:spcPts val="0"/>
              </a:spcAft>
              <a:buNone/>
            </a:pPr>
            <a:r>
              <a:rPr lang="en-US" sz="2100" dirty="0">
                <a:solidFill>
                  <a:srgbClr val="FFFFFF"/>
                </a:solidFill>
                <a:latin typeface="Heebo"/>
                <a:ea typeface="Heebo"/>
                <a:cs typeface="Heebo"/>
                <a:sym typeface="Heebo"/>
              </a:rPr>
              <a:t>$1,632 per hospital stay (days 1-60)</a:t>
            </a:r>
            <a:endParaRPr dirty="0">
              <a:latin typeface="Heebo"/>
              <a:ea typeface="Heebo"/>
              <a:cs typeface="Heebo"/>
              <a:sym typeface="Heebo"/>
            </a:endParaRPr>
          </a:p>
          <a:p>
            <a:pPr marL="0" marR="0" lvl="0" indent="0" algn="just" rtl="0">
              <a:lnSpc>
                <a:spcPct val="140000"/>
              </a:lnSpc>
              <a:spcBef>
                <a:spcPts val="0"/>
              </a:spcBef>
              <a:spcAft>
                <a:spcPts val="0"/>
              </a:spcAft>
              <a:buNone/>
            </a:pPr>
            <a:r>
              <a:rPr lang="en-US" sz="2100" dirty="0">
                <a:solidFill>
                  <a:srgbClr val="FFFFFF"/>
                </a:solidFill>
                <a:latin typeface="Heebo"/>
                <a:ea typeface="Heebo"/>
                <a:cs typeface="Heebo"/>
                <a:sym typeface="Heebo"/>
              </a:rPr>
              <a:t>$408 per day (days 61-90)</a:t>
            </a:r>
            <a:endParaRPr dirty="0">
              <a:latin typeface="Heebo"/>
              <a:ea typeface="Heebo"/>
              <a:cs typeface="Heebo"/>
              <a:sym typeface="Heebo"/>
            </a:endParaRPr>
          </a:p>
        </p:txBody>
      </p:sp>
      <p:grpSp>
        <p:nvGrpSpPr>
          <p:cNvPr id="631" name="Google Shape;631;p17"/>
          <p:cNvGrpSpPr/>
          <p:nvPr/>
        </p:nvGrpSpPr>
        <p:grpSpPr>
          <a:xfrm>
            <a:off x="11290948" y="4834477"/>
            <a:ext cx="5968350" cy="1673456"/>
            <a:chOff x="-123" y="-137006"/>
            <a:chExt cx="7957800" cy="2231274"/>
          </a:xfrm>
        </p:grpSpPr>
        <p:sp>
          <p:nvSpPr>
            <p:cNvPr id="632" name="Google Shape;632;p17"/>
            <p:cNvSpPr txBox="1"/>
            <p:nvPr/>
          </p:nvSpPr>
          <p:spPr>
            <a:xfrm>
              <a:off x="-123" y="-137006"/>
              <a:ext cx="7957800" cy="431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a:solidFill>
                    <a:srgbClr val="FFFFFF"/>
                  </a:solidFill>
                  <a:latin typeface="Heebo"/>
                  <a:ea typeface="Heebo"/>
                  <a:cs typeface="Heebo"/>
                  <a:sym typeface="Heebo"/>
                </a:rPr>
                <a:t>Initial Election:</a:t>
              </a:r>
              <a:r>
                <a:rPr lang="en-US" sz="2100">
                  <a:solidFill>
                    <a:srgbClr val="FFFFFF"/>
                  </a:solidFill>
                  <a:latin typeface="Heebo"/>
                  <a:ea typeface="Heebo"/>
                  <a:cs typeface="Heebo"/>
                  <a:sym typeface="Heebo"/>
                </a:rPr>
                <a:t> 7 months around 65th birthday</a:t>
              </a:r>
              <a:endParaRPr>
                <a:latin typeface="Heebo"/>
                <a:ea typeface="Heebo"/>
                <a:cs typeface="Heebo"/>
                <a:sym typeface="Heebo"/>
              </a:endParaRPr>
            </a:p>
          </p:txBody>
        </p:sp>
        <p:sp>
          <p:nvSpPr>
            <p:cNvPr id="633" name="Google Shape;633;p17"/>
            <p:cNvSpPr txBox="1"/>
            <p:nvPr/>
          </p:nvSpPr>
          <p:spPr>
            <a:xfrm>
              <a:off x="-123" y="491432"/>
              <a:ext cx="7957800" cy="431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dirty="0">
                  <a:solidFill>
                    <a:srgbClr val="FFFFFF"/>
                  </a:solidFill>
                  <a:latin typeface="Heebo"/>
                  <a:ea typeface="Heebo"/>
                  <a:cs typeface="Heebo"/>
                  <a:sym typeface="Heebo"/>
                </a:rPr>
                <a:t>Special Election:</a:t>
              </a:r>
              <a:r>
                <a:rPr lang="en-US" sz="2100" dirty="0">
                  <a:solidFill>
                    <a:srgbClr val="FFFFFF"/>
                  </a:solidFill>
                  <a:latin typeface="Heebo"/>
                  <a:ea typeface="Heebo"/>
                  <a:cs typeface="Heebo"/>
                  <a:sym typeface="Heebo"/>
                </a:rPr>
                <a:t> Anytime if off health plan</a:t>
              </a:r>
              <a:endParaRPr dirty="0">
                <a:latin typeface="Heebo"/>
                <a:ea typeface="Heebo"/>
                <a:cs typeface="Heebo"/>
                <a:sym typeface="Heebo"/>
              </a:endParaRPr>
            </a:p>
          </p:txBody>
        </p:sp>
        <p:sp>
          <p:nvSpPr>
            <p:cNvPr id="634" name="Google Shape;634;p17"/>
            <p:cNvSpPr txBox="1"/>
            <p:nvPr/>
          </p:nvSpPr>
          <p:spPr>
            <a:xfrm>
              <a:off x="-123" y="1059868"/>
              <a:ext cx="7957800" cy="1034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dirty="0">
                  <a:solidFill>
                    <a:srgbClr val="FFFFFF"/>
                  </a:solidFill>
                  <a:latin typeface="Heebo"/>
                  <a:ea typeface="Heebo"/>
                  <a:cs typeface="Heebo"/>
                  <a:sym typeface="Heebo"/>
                </a:rPr>
                <a:t>General Election Period: </a:t>
              </a:r>
              <a:r>
                <a:rPr lang="en-US" sz="2100" dirty="0">
                  <a:solidFill>
                    <a:srgbClr val="FFFFFF"/>
                  </a:solidFill>
                  <a:latin typeface="Heebo"/>
                  <a:ea typeface="Heebo"/>
                  <a:cs typeface="Heebo"/>
                  <a:sym typeface="Heebo"/>
                </a:rPr>
                <a:t>1/1 - 3/31 for 4/1 effective date (penalties apply)</a:t>
              </a:r>
              <a:endParaRPr dirty="0">
                <a:latin typeface="Heebo"/>
                <a:ea typeface="Heebo"/>
                <a:cs typeface="Heebo"/>
                <a:sym typeface="Heebo"/>
              </a:endParaRPr>
            </a:p>
          </p:txBody>
        </p:sp>
      </p:grpSp>
      <p:sp>
        <p:nvSpPr>
          <p:cNvPr id="635" name="Google Shape;635;p17"/>
          <p:cNvSpPr txBox="1"/>
          <p:nvPr/>
        </p:nvSpPr>
        <p:spPr>
          <a:xfrm>
            <a:off x="11386906" y="6916735"/>
            <a:ext cx="5268600" cy="12282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100" dirty="0">
                <a:solidFill>
                  <a:srgbClr val="FFFFFF"/>
                </a:solidFill>
                <a:latin typeface="Heebo"/>
                <a:ea typeface="Heebo"/>
                <a:cs typeface="Heebo"/>
                <a:sym typeface="Heebo"/>
              </a:rPr>
              <a:t>$174.70 per month for incomes less than $103,000 if single or less than $206,000 if married filing jointly</a:t>
            </a:r>
            <a:endParaRPr dirty="0">
              <a:latin typeface="Heebo"/>
              <a:ea typeface="Heebo"/>
              <a:cs typeface="Heebo"/>
              <a:sym typeface="Heebo"/>
            </a:endParaRPr>
          </a:p>
        </p:txBody>
      </p:sp>
      <p:sp>
        <p:nvSpPr>
          <p:cNvPr id="636" name="Google Shape;636;p17"/>
          <p:cNvSpPr txBox="1"/>
          <p:nvPr/>
        </p:nvSpPr>
        <p:spPr>
          <a:xfrm>
            <a:off x="11470756" y="8923133"/>
            <a:ext cx="5268600" cy="3231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100" dirty="0">
                <a:solidFill>
                  <a:srgbClr val="FFFFFF"/>
                </a:solidFill>
                <a:latin typeface="Heebo"/>
                <a:ea typeface="Heebo"/>
                <a:cs typeface="Heebo"/>
                <a:sym typeface="Heebo"/>
              </a:rPr>
              <a:t>$240 deductible + 20% of charges </a:t>
            </a:r>
            <a:endParaRPr dirty="0">
              <a:latin typeface="Heebo"/>
              <a:ea typeface="Heebo"/>
              <a:cs typeface="Heebo"/>
              <a:sym typeface="Heebo"/>
            </a:endParaRPr>
          </a:p>
        </p:txBody>
      </p:sp>
      <p:cxnSp>
        <p:nvCxnSpPr>
          <p:cNvPr id="637" name="Google Shape;637;p17"/>
          <p:cNvCxnSpPr/>
          <p:nvPr/>
        </p:nvCxnSpPr>
        <p:spPr>
          <a:xfrm>
            <a:off x="3618503" y="3379685"/>
            <a:ext cx="0" cy="6561426"/>
          </a:xfrm>
          <a:prstGeom prst="straightConnector1">
            <a:avLst/>
          </a:prstGeom>
          <a:noFill/>
          <a:ln w="190500" cap="flat" cmpd="sng">
            <a:solidFill>
              <a:schemeClr val="lt2"/>
            </a:solidFill>
            <a:prstDash val="solid"/>
            <a:round/>
            <a:headEnd type="none" w="sm" len="sm"/>
            <a:tailEnd type="none" w="sm" len="sm"/>
          </a:ln>
        </p:spPr>
      </p:cxnSp>
      <p:cxnSp>
        <p:nvCxnSpPr>
          <p:cNvPr id="638" name="Google Shape;638;p17"/>
          <p:cNvCxnSpPr/>
          <p:nvPr/>
        </p:nvCxnSpPr>
        <p:spPr>
          <a:xfrm>
            <a:off x="11049000" y="3379685"/>
            <a:ext cx="0" cy="6561426"/>
          </a:xfrm>
          <a:prstGeom prst="straightConnector1">
            <a:avLst/>
          </a:prstGeom>
          <a:noFill/>
          <a:ln w="190500" cap="flat" cmpd="sng">
            <a:solidFill>
              <a:schemeClr val="lt2"/>
            </a:solidFill>
            <a:prstDash val="solid"/>
            <a:round/>
            <a:headEnd type="none" w="sm" len="sm"/>
            <a:tailEnd type="none" w="sm" len="sm"/>
          </a:ln>
        </p:spPr>
      </p:cxnSp>
      <p:cxnSp>
        <p:nvCxnSpPr>
          <p:cNvPr id="639" name="Google Shape;639;p17"/>
          <p:cNvCxnSpPr/>
          <p:nvPr/>
        </p:nvCxnSpPr>
        <p:spPr>
          <a:xfrm rot="10800000">
            <a:off x="914070" y="8328073"/>
            <a:ext cx="16345230" cy="0"/>
          </a:xfrm>
          <a:prstGeom prst="straightConnector1">
            <a:avLst/>
          </a:prstGeom>
          <a:noFill/>
          <a:ln w="190500" cap="flat" cmpd="sng">
            <a:solidFill>
              <a:schemeClr val="lt2"/>
            </a:solidFill>
            <a:prstDash val="solid"/>
            <a:round/>
            <a:headEnd type="none" w="sm" len="sm"/>
            <a:tailEnd type="none" w="sm" len="sm"/>
          </a:ln>
        </p:spPr>
      </p:cxnSp>
      <p:cxnSp>
        <p:nvCxnSpPr>
          <p:cNvPr id="640" name="Google Shape;640;p17"/>
          <p:cNvCxnSpPr/>
          <p:nvPr/>
        </p:nvCxnSpPr>
        <p:spPr>
          <a:xfrm rot="10800000">
            <a:off x="914070" y="6824648"/>
            <a:ext cx="16345230" cy="0"/>
          </a:xfrm>
          <a:prstGeom prst="straightConnector1">
            <a:avLst/>
          </a:prstGeom>
          <a:noFill/>
          <a:ln w="190500" cap="flat" cmpd="sng">
            <a:solidFill>
              <a:schemeClr val="lt2"/>
            </a:solidFill>
            <a:prstDash val="solid"/>
            <a:round/>
            <a:headEnd type="none" w="sm" len="sm"/>
            <a:tailEnd type="none" w="sm" len="sm"/>
          </a:ln>
        </p:spPr>
      </p:cxnSp>
      <p:cxnSp>
        <p:nvCxnSpPr>
          <p:cNvPr id="641" name="Google Shape;641;p17"/>
          <p:cNvCxnSpPr/>
          <p:nvPr/>
        </p:nvCxnSpPr>
        <p:spPr>
          <a:xfrm rot="10800000">
            <a:off x="914070" y="4628448"/>
            <a:ext cx="16345230" cy="0"/>
          </a:xfrm>
          <a:prstGeom prst="straightConnector1">
            <a:avLst/>
          </a:prstGeom>
          <a:noFill/>
          <a:ln w="190500" cap="flat" cmpd="sng">
            <a:solidFill>
              <a:schemeClr val="lt2"/>
            </a:solidFill>
            <a:prstDash val="solid"/>
            <a:round/>
            <a:headEnd type="none" w="sm" len="sm"/>
            <a:tailEnd type="none" w="sm" len="sm"/>
          </a:ln>
        </p:spPr>
      </p:cxnSp>
      <p:grpSp>
        <p:nvGrpSpPr>
          <p:cNvPr id="642" name="Google Shape;642;p17"/>
          <p:cNvGrpSpPr/>
          <p:nvPr/>
        </p:nvGrpSpPr>
        <p:grpSpPr>
          <a:xfrm rot="-5400000">
            <a:off x="2804139" y="-1610127"/>
            <a:ext cx="1389988" cy="7177265"/>
            <a:chOff x="0" y="-28575"/>
            <a:chExt cx="836234" cy="3200707"/>
          </a:xfrm>
        </p:grpSpPr>
        <p:sp>
          <p:nvSpPr>
            <p:cNvPr id="643" name="Google Shape;643;p17"/>
            <p:cNvSpPr/>
            <p:nvPr/>
          </p:nvSpPr>
          <p:spPr>
            <a:xfrm>
              <a:off x="0" y="0"/>
              <a:ext cx="836234" cy="3172132"/>
            </a:xfrm>
            <a:custGeom>
              <a:avLst/>
              <a:gdLst/>
              <a:ahLst/>
              <a:cxnLst/>
              <a:rect l="l" t="t" r="r" b="b"/>
              <a:pathLst>
                <a:path w="836234" h="3172132" extrusionOk="0">
                  <a:moveTo>
                    <a:pt x="0" y="0"/>
                  </a:moveTo>
                  <a:lnTo>
                    <a:pt x="836234" y="0"/>
                  </a:lnTo>
                  <a:lnTo>
                    <a:pt x="836234" y="3172132"/>
                  </a:lnTo>
                  <a:lnTo>
                    <a:pt x="0" y="3172132"/>
                  </a:lnTo>
                  <a:close/>
                </a:path>
              </a:pathLst>
            </a:custGeom>
            <a:solidFill>
              <a:srgbClr val="2845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7"/>
            <p:cNvSpPr txBox="1"/>
            <p:nvPr/>
          </p:nvSpPr>
          <p:spPr>
            <a:xfrm>
              <a:off x="0" y="-28575"/>
              <a:ext cx="836100" cy="3200700"/>
            </a:xfrm>
            <a:prstGeom prst="rect">
              <a:avLst/>
            </a:prstGeom>
            <a:solidFill>
              <a:srgbClr val="284560"/>
            </a:solid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45" name="Google Shape;645;p17"/>
          <p:cNvSpPr/>
          <p:nvPr/>
        </p:nvSpPr>
        <p:spPr>
          <a:xfrm rot="-5400000">
            <a:off x="3193535" y="-1261422"/>
            <a:ext cx="1389961" cy="6460382"/>
          </a:xfrm>
          <a:custGeom>
            <a:avLst/>
            <a:gdLst/>
            <a:ahLst/>
            <a:cxnLst/>
            <a:rect l="l" t="t" r="r" b="b"/>
            <a:pathLst>
              <a:path w="2895753" h="10903598" extrusionOk="0">
                <a:moveTo>
                  <a:pt x="2895754" y="10903598"/>
                </a:moveTo>
                <a:lnTo>
                  <a:pt x="0" y="10903598"/>
                </a:lnTo>
                <a:lnTo>
                  <a:pt x="0" y="0"/>
                </a:lnTo>
                <a:lnTo>
                  <a:pt x="2895754" y="0"/>
                </a:lnTo>
                <a:lnTo>
                  <a:pt x="2895754" y="10903598"/>
                </a:lnTo>
                <a:close/>
              </a:path>
            </a:pathLst>
          </a:custGeom>
          <a:blipFill rotWithShape="1">
            <a:blip r:embed="rId3"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7"/>
          <p:cNvSpPr txBox="1"/>
          <p:nvPr/>
        </p:nvSpPr>
        <p:spPr>
          <a:xfrm>
            <a:off x="717472" y="1673105"/>
            <a:ext cx="5473800" cy="777900"/>
          </a:xfrm>
          <a:prstGeom prst="rect">
            <a:avLst/>
          </a:prstGeom>
          <a:noFill/>
          <a:ln>
            <a:noFill/>
          </a:ln>
        </p:spPr>
        <p:txBody>
          <a:bodyPr spcFirstLastPara="1" wrap="square" lIns="0" tIns="0" rIns="0" bIns="0" anchor="t" anchorCtr="0">
            <a:spAutoFit/>
          </a:bodyPr>
          <a:lstStyle/>
          <a:p>
            <a:pPr marL="0" marR="0" lvl="0" indent="0" algn="l" rtl="0">
              <a:lnSpc>
                <a:spcPct val="95994"/>
              </a:lnSpc>
              <a:spcBef>
                <a:spcPts val="0"/>
              </a:spcBef>
              <a:spcAft>
                <a:spcPts val="0"/>
              </a:spcAft>
              <a:buNone/>
            </a:pPr>
            <a:r>
              <a:rPr lang="en-US" sz="5264" b="1" dirty="0">
                <a:solidFill>
                  <a:srgbClr val="FFFFFF"/>
                </a:solidFill>
                <a:latin typeface="Heebo"/>
                <a:ea typeface="Heebo"/>
                <a:cs typeface="Heebo"/>
                <a:sym typeface="Heebo"/>
              </a:rPr>
              <a:t>Original </a:t>
            </a:r>
            <a:r>
              <a:rPr lang="en-US" sz="5264" dirty="0">
                <a:solidFill>
                  <a:srgbClr val="FFFFFF"/>
                </a:solidFill>
                <a:latin typeface="Heebo"/>
                <a:ea typeface="Heebo"/>
                <a:cs typeface="Heebo"/>
                <a:sym typeface="Heebo"/>
              </a:rPr>
              <a:t>Medicare</a:t>
            </a:r>
            <a:endParaRPr sz="200" dirty="0">
              <a:latin typeface="Heebo"/>
              <a:ea typeface="Heebo"/>
              <a:cs typeface="Heebo"/>
              <a:sym typeface="Heebo"/>
            </a:endParaRPr>
          </a:p>
        </p:txBody>
      </p:sp>
      <p:grpSp>
        <p:nvGrpSpPr>
          <p:cNvPr id="647" name="Google Shape;647;p17"/>
          <p:cNvGrpSpPr/>
          <p:nvPr/>
        </p:nvGrpSpPr>
        <p:grpSpPr>
          <a:xfrm>
            <a:off x="371606" y="1488926"/>
            <a:ext cx="107997" cy="923417"/>
            <a:chOff x="0" y="-28575"/>
            <a:chExt cx="26400" cy="550636"/>
          </a:xfrm>
        </p:grpSpPr>
        <p:sp>
          <p:nvSpPr>
            <p:cNvPr id="648" name="Google Shape;648;p17"/>
            <p:cNvSpPr/>
            <p:nvPr/>
          </p:nvSpPr>
          <p:spPr>
            <a:xfrm>
              <a:off x="0" y="0"/>
              <a:ext cx="26312" cy="522061"/>
            </a:xfrm>
            <a:custGeom>
              <a:avLst/>
              <a:gdLst/>
              <a:ahLst/>
              <a:cxnLst/>
              <a:rect l="l" t="t" r="r" b="b"/>
              <a:pathLst>
                <a:path w="26312" h="522061" extrusionOk="0">
                  <a:moveTo>
                    <a:pt x="0" y="0"/>
                  </a:moveTo>
                  <a:lnTo>
                    <a:pt x="26312" y="0"/>
                  </a:lnTo>
                  <a:lnTo>
                    <a:pt x="26312" y="522061"/>
                  </a:lnTo>
                  <a:lnTo>
                    <a:pt x="0" y="522061"/>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7"/>
            <p:cNvSpPr txBox="1"/>
            <p:nvPr/>
          </p:nvSpPr>
          <p:spPr>
            <a:xfrm>
              <a:off x="0" y="-28575"/>
              <a:ext cx="26400" cy="550500"/>
            </a:xfrm>
            <a:prstGeom prst="rect">
              <a:avLst/>
            </a:prstGeom>
            <a:solidFill>
              <a:srgbClr val="CEA660"/>
            </a:solid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50" name="Google Shape;650;p17"/>
          <p:cNvSpPr/>
          <p:nvPr/>
        </p:nvSpPr>
        <p:spPr>
          <a:xfrm>
            <a:off x="215289" y="-826379"/>
            <a:ext cx="3806571" cy="2083232"/>
          </a:xfrm>
          <a:custGeom>
            <a:avLst/>
            <a:gdLst/>
            <a:ahLst/>
            <a:cxnLst/>
            <a:rect l="l" t="t" r="r" b="b"/>
            <a:pathLst>
              <a:path w="3806571" h="2083232" extrusionOk="0">
                <a:moveTo>
                  <a:pt x="0" y="0"/>
                </a:moveTo>
                <a:lnTo>
                  <a:pt x="3806571" y="0"/>
                </a:lnTo>
                <a:lnTo>
                  <a:pt x="3806571" y="2083232"/>
                </a:lnTo>
                <a:lnTo>
                  <a:pt x="0" y="2083232"/>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7"/>
          <p:cNvSpPr/>
          <p:nvPr/>
        </p:nvSpPr>
        <p:spPr>
          <a:xfrm>
            <a:off x="16571674" y="607338"/>
            <a:ext cx="1375253" cy="1182858"/>
          </a:xfrm>
          <a:custGeom>
            <a:avLst/>
            <a:gdLst/>
            <a:ahLst/>
            <a:cxnLst/>
            <a:rect l="l" t="t" r="r" b="b"/>
            <a:pathLst>
              <a:path w="1375253" h="1182858" extrusionOk="0">
                <a:moveTo>
                  <a:pt x="0" y="0"/>
                </a:moveTo>
                <a:lnTo>
                  <a:pt x="1375252" y="0"/>
                </a:lnTo>
                <a:lnTo>
                  <a:pt x="1375252" y="1182858"/>
                </a:lnTo>
                <a:lnTo>
                  <a:pt x="0" y="1182858"/>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grpSp>
        <p:nvGrpSpPr>
          <p:cNvPr id="656" name="Google Shape;656;p18"/>
          <p:cNvGrpSpPr/>
          <p:nvPr/>
        </p:nvGrpSpPr>
        <p:grpSpPr>
          <a:xfrm>
            <a:off x="1" y="-58490"/>
            <a:ext cx="18288000" cy="560275"/>
            <a:chOff x="0" y="-28575"/>
            <a:chExt cx="6674038" cy="841375"/>
          </a:xfrm>
        </p:grpSpPr>
        <p:sp>
          <p:nvSpPr>
            <p:cNvPr id="657" name="Google Shape;657;p18"/>
            <p:cNvSpPr/>
            <p:nvPr/>
          </p:nvSpPr>
          <p:spPr>
            <a:xfrm>
              <a:off x="0" y="0"/>
              <a:ext cx="6674038" cy="812800"/>
            </a:xfrm>
            <a:custGeom>
              <a:avLst/>
              <a:gdLst/>
              <a:ahLst/>
              <a:cxnLst/>
              <a:rect l="l" t="t" r="r" b="b"/>
              <a:pathLst>
                <a:path w="6674038" h="812800" extrusionOk="0">
                  <a:moveTo>
                    <a:pt x="0" y="0"/>
                  </a:moveTo>
                  <a:lnTo>
                    <a:pt x="6674038" y="0"/>
                  </a:lnTo>
                  <a:lnTo>
                    <a:pt x="6674038" y="812800"/>
                  </a:lnTo>
                  <a:lnTo>
                    <a:pt x="0" y="812800"/>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8"/>
            <p:cNvSpPr txBox="1"/>
            <p:nvPr/>
          </p:nvSpPr>
          <p:spPr>
            <a:xfrm>
              <a:off x="0" y="-28575"/>
              <a:ext cx="6674038"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59" name="Google Shape;659;p18"/>
          <p:cNvSpPr txBox="1"/>
          <p:nvPr/>
        </p:nvSpPr>
        <p:spPr>
          <a:xfrm>
            <a:off x="9139238" y="4926330"/>
            <a:ext cx="9525" cy="396240"/>
          </a:xfrm>
          <a:prstGeom prst="rect">
            <a:avLst/>
          </a:prstGeom>
          <a:noFill/>
          <a:ln>
            <a:noFill/>
          </a:ln>
        </p:spPr>
        <p:txBody>
          <a:bodyPr spcFirstLastPara="1" wrap="square" lIns="0" tIns="0" rIns="0" bIns="0" anchor="t" anchorCtr="0">
            <a:sp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8"/>
          <p:cNvSpPr txBox="1"/>
          <p:nvPr/>
        </p:nvSpPr>
        <p:spPr>
          <a:xfrm>
            <a:off x="471371" y="2798623"/>
            <a:ext cx="9499200" cy="6776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250" b="1" i="0" u="none" strike="noStrike" cap="none">
                <a:solidFill>
                  <a:srgbClr val="000000"/>
                </a:solidFill>
                <a:latin typeface="Heebo"/>
                <a:ea typeface="Heebo"/>
                <a:cs typeface="Heebo"/>
                <a:sym typeface="Heebo"/>
              </a:rPr>
              <a:t>Plan designs consist of</a:t>
            </a:r>
            <a:r>
              <a:rPr lang="en-US" sz="3250" b="1">
                <a:latin typeface="Heebo"/>
                <a:ea typeface="Heebo"/>
                <a:cs typeface="Heebo"/>
                <a:sym typeface="Heebo"/>
              </a:rPr>
              <a:t>:</a:t>
            </a:r>
            <a:endParaRPr sz="3250" b="1">
              <a:latin typeface="Heebo"/>
              <a:ea typeface="Heebo"/>
              <a:cs typeface="Heebo"/>
              <a:sym typeface="Heebo"/>
            </a:endParaRPr>
          </a:p>
          <a:p>
            <a:pPr marL="1323086" marR="0" lvl="2" indent="-417915" algn="l" rtl="0">
              <a:lnSpc>
                <a:spcPct val="150000"/>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HMO</a:t>
            </a:r>
            <a:endParaRPr sz="2700">
              <a:latin typeface="Heebo"/>
              <a:ea typeface="Heebo"/>
              <a:cs typeface="Heebo"/>
              <a:sym typeface="Heebo"/>
            </a:endParaRPr>
          </a:p>
          <a:p>
            <a:pPr marL="1323086" marR="0" lvl="2" indent="-417915" algn="l" rtl="0">
              <a:lnSpc>
                <a:spcPct val="150000"/>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PPO</a:t>
            </a:r>
            <a:endParaRPr sz="2700">
              <a:latin typeface="Heebo"/>
              <a:ea typeface="Heebo"/>
              <a:cs typeface="Heebo"/>
              <a:sym typeface="Heebo"/>
            </a:endParaRPr>
          </a:p>
          <a:p>
            <a:pPr marL="1323086" marR="0" lvl="2" indent="-417915" algn="l" rtl="0">
              <a:lnSpc>
                <a:spcPct val="150000"/>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PFFS</a:t>
            </a:r>
            <a:endParaRPr sz="2700">
              <a:latin typeface="Heebo"/>
              <a:ea typeface="Heebo"/>
              <a:cs typeface="Heebo"/>
              <a:sym typeface="Heebo"/>
            </a:endParaRPr>
          </a:p>
          <a:p>
            <a:pPr marL="661543" marR="0" lvl="1" indent="-307657" algn="l" rtl="0">
              <a:lnSpc>
                <a:spcPct val="150000"/>
              </a:lnSpc>
              <a:spcBef>
                <a:spcPts val="0"/>
              </a:spcBef>
              <a:spcAft>
                <a:spcPts val="0"/>
              </a:spcAft>
              <a:buClr>
                <a:srgbClr val="000000"/>
              </a:buClr>
              <a:buSzPts val="2700"/>
              <a:buFont typeface="Arial"/>
              <a:buChar char="•"/>
            </a:pPr>
            <a:r>
              <a:rPr lang="en-US" sz="2700" i="0" u="none" strike="noStrike" cap="none">
                <a:solidFill>
                  <a:srgbClr val="000000"/>
                </a:solidFill>
                <a:latin typeface="Heebo"/>
                <a:ea typeface="Heebo"/>
                <a:cs typeface="Heebo"/>
                <a:sym typeface="Heebo"/>
              </a:rPr>
              <a:t>Plans are often called </a:t>
            </a:r>
            <a:r>
              <a:rPr lang="en-US" sz="2700" b="1" i="0" u="none" strike="noStrike" cap="none">
                <a:solidFill>
                  <a:srgbClr val="000000"/>
                </a:solidFill>
                <a:latin typeface="Heebo"/>
                <a:ea typeface="Heebo"/>
                <a:cs typeface="Heebo"/>
                <a:sym typeface="Heebo"/>
              </a:rPr>
              <a:t>replacement plans</a:t>
            </a:r>
            <a:r>
              <a:rPr lang="en-US" sz="2700" i="0" u="none" strike="noStrike" cap="none">
                <a:solidFill>
                  <a:srgbClr val="000000"/>
                </a:solidFill>
                <a:latin typeface="Heebo"/>
                <a:ea typeface="Heebo"/>
                <a:cs typeface="Heebo"/>
                <a:sym typeface="Heebo"/>
              </a:rPr>
              <a:t> because claims are filed with the chosen plan.</a:t>
            </a:r>
            <a:endParaRPr sz="2700">
              <a:latin typeface="Heebo"/>
              <a:ea typeface="Heebo"/>
              <a:cs typeface="Heebo"/>
              <a:sym typeface="Heebo"/>
            </a:endParaRPr>
          </a:p>
          <a:p>
            <a:pPr marL="661543" marR="0" lvl="1" indent="-307657" algn="l" rtl="0">
              <a:lnSpc>
                <a:spcPct val="150000"/>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Most plans have $0 premiums and $0 deductibles.</a:t>
            </a:r>
            <a:endParaRPr sz="2700">
              <a:latin typeface="Heebo"/>
              <a:ea typeface="Heebo"/>
              <a:cs typeface="Heebo"/>
              <a:sym typeface="Heebo"/>
            </a:endParaRPr>
          </a:p>
          <a:p>
            <a:pPr marL="661543" marR="0" lvl="1" indent="-307657" algn="l" rtl="0">
              <a:lnSpc>
                <a:spcPct val="150000"/>
              </a:lnSpc>
              <a:spcBef>
                <a:spcPts val="0"/>
              </a:spcBef>
              <a:spcAft>
                <a:spcPts val="0"/>
              </a:spcAft>
              <a:buClr>
                <a:srgbClr val="000000"/>
              </a:buClr>
              <a:buSzPts val="2700"/>
              <a:buFont typeface="Arial"/>
              <a:buChar char="•"/>
            </a:pPr>
            <a:r>
              <a:rPr lang="en-US" sz="2700" i="0" u="none" strike="noStrike" cap="none">
                <a:solidFill>
                  <a:srgbClr val="000000"/>
                </a:solidFill>
                <a:latin typeface="Heebo"/>
                <a:ea typeface="Heebo"/>
                <a:cs typeface="Heebo"/>
                <a:sym typeface="Heebo"/>
              </a:rPr>
              <a:t>Prescription coverage is </a:t>
            </a:r>
            <a:r>
              <a:rPr lang="en-US" sz="2700" b="1" i="0" u="none" strike="noStrike" cap="none">
                <a:solidFill>
                  <a:srgbClr val="000000"/>
                </a:solidFill>
                <a:latin typeface="Heebo"/>
                <a:ea typeface="Heebo"/>
                <a:cs typeface="Heebo"/>
                <a:sym typeface="Heebo"/>
              </a:rPr>
              <a:t>included</a:t>
            </a:r>
            <a:r>
              <a:rPr lang="en-US" sz="2700" i="0" u="none" strike="noStrike" cap="none">
                <a:solidFill>
                  <a:srgbClr val="000000"/>
                </a:solidFill>
                <a:latin typeface="Heebo"/>
                <a:ea typeface="Heebo"/>
                <a:cs typeface="Heebo"/>
                <a:sym typeface="Heebo"/>
              </a:rPr>
              <a:t>.</a:t>
            </a:r>
            <a:endParaRPr sz="2700">
              <a:latin typeface="Heebo"/>
              <a:ea typeface="Heebo"/>
              <a:cs typeface="Heebo"/>
              <a:sym typeface="Heebo"/>
            </a:endParaRPr>
          </a:p>
          <a:p>
            <a:pPr marL="661543" marR="0" lvl="1" indent="-307657" algn="l" rtl="0">
              <a:lnSpc>
                <a:spcPct val="150000"/>
              </a:lnSpc>
              <a:spcBef>
                <a:spcPts val="0"/>
              </a:spcBef>
              <a:spcAft>
                <a:spcPts val="0"/>
              </a:spcAft>
              <a:buClr>
                <a:srgbClr val="000000"/>
              </a:buClr>
              <a:buSzPts val="2700"/>
              <a:buFont typeface="Heebo"/>
              <a:buChar char="•"/>
            </a:pPr>
            <a:r>
              <a:rPr lang="en-US" sz="2700" i="0" u="none" strike="noStrike" cap="none">
                <a:solidFill>
                  <a:srgbClr val="000000"/>
                </a:solidFill>
                <a:latin typeface="Heebo"/>
                <a:ea typeface="Heebo"/>
                <a:cs typeface="Heebo"/>
                <a:sym typeface="Heebo"/>
              </a:rPr>
              <a:t>Other wellness benefits such as gym memberships, vision services, dental coverage and hearing benefits may be included.</a:t>
            </a:r>
            <a:endParaRPr sz="2700">
              <a:latin typeface="Heebo"/>
              <a:ea typeface="Heebo"/>
              <a:cs typeface="Heebo"/>
              <a:sym typeface="Heebo"/>
            </a:endParaRPr>
          </a:p>
        </p:txBody>
      </p:sp>
      <p:grpSp>
        <p:nvGrpSpPr>
          <p:cNvPr id="661" name="Google Shape;661;p18"/>
          <p:cNvGrpSpPr/>
          <p:nvPr/>
        </p:nvGrpSpPr>
        <p:grpSpPr>
          <a:xfrm>
            <a:off x="12636586" y="-72331"/>
            <a:ext cx="3086100" cy="11372230"/>
            <a:chOff x="0" y="-19050"/>
            <a:chExt cx="812800" cy="2995155"/>
          </a:xfrm>
        </p:grpSpPr>
        <p:sp>
          <p:nvSpPr>
            <p:cNvPr id="662" name="Google Shape;662;p18"/>
            <p:cNvSpPr/>
            <p:nvPr/>
          </p:nvSpPr>
          <p:spPr>
            <a:xfrm>
              <a:off x="0" y="132157"/>
              <a:ext cx="812800" cy="2592581"/>
            </a:xfrm>
            <a:custGeom>
              <a:avLst/>
              <a:gdLst/>
              <a:ahLst/>
              <a:cxnLst/>
              <a:rect l="l" t="t" r="r" b="b"/>
              <a:pathLst>
                <a:path w="812800" h="2976105" extrusionOk="0">
                  <a:moveTo>
                    <a:pt x="0" y="0"/>
                  </a:moveTo>
                  <a:lnTo>
                    <a:pt x="812800" y="0"/>
                  </a:lnTo>
                  <a:lnTo>
                    <a:pt x="812800" y="2976105"/>
                  </a:lnTo>
                  <a:lnTo>
                    <a:pt x="0" y="2976105"/>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8"/>
            <p:cNvSpPr txBox="1"/>
            <p:nvPr/>
          </p:nvSpPr>
          <p:spPr>
            <a:xfrm>
              <a:off x="0" y="-19050"/>
              <a:ext cx="812800" cy="2995155"/>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pic>
        <p:nvPicPr>
          <p:cNvPr id="664" name="Google Shape;664;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420025" y="1049226"/>
            <a:ext cx="5518976" cy="7266000"/>
          </a:xfrm>
          <a:prstGeom prst="rect">
            <a:avLst/>
          </a:prstGeom>
          <a:noFill/>
          <a:ln>
            <a:noFill/>
          </a:ln>
        </p:spPr>
      </p:pic>
      <p:grpSp>
        <p:nvGrpSpPr>
          <p:cNvPr id="665" name="Google Shape;665;p18"/>
          <p:cNvGrpSpPr/>
          <p:nvPr/>
        </p:nvGrpSpPr>
        <p:grpSpPr>
          <a:xfrm rot="-5400000">
            <a:off x="3657126" y="-2844165"/>
            <a:ext cx="1389988" cy="8883242"/>
            <a:chOff x="0" y="-28575"/>
            <a:chExt cx="836234" cy="3200707"/>
          </a:xfrm>
        </p:grpSpPr>
        <p:sp>
          <p:nvSpPr>
            <p:cNvPr id="666" name="Google Shape;666;p18"/>
            <p:cNvSpPr/>
            <p:nvPr/>
          </p:nvSpPr>
          <p:spPr>
            <a:xfrm>
              <a:off x="0" y="0"/>
              <a:ext cx="836234" cy="3172132"/>
            </a:xfrm>
            <a:custGeom>
              <a:avLst/>
              <a:gdLst/>
              <a:ahLst/>
              <a:cxnLst/>
              <a:rect l="l" t="t" r="r" b="b"/>
              <a:pathLst>
                <a:path w="836234" h="3172132" extrusionOk="0">
                  <a:moveTo>
                    <a:pt x="0" y="0"/>
                  </a:moveTo>
                  <a:lnTo>
                    <a:pt x="836234" y="0"/>
                  </a:lnTo>
                  <a:lnTo>
                    <a:pt x="836234" y="3172132"/>
                  </a:lnTo>
                  <a:lnTo>
                    <a:pt x="0" y="3172132"/>
                  </a:lnTo>
                  <a:close/>
                </a:path>
              </a:pathLst>
            </a:custGeom>
            <a:solidFill>
              <a:srgbClr val="5276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8"/>
            <p:cNvSpPr txBox="1"/>
            <p:nvPr/>
          </p:nvSpPr>
          <p:spPr>
            <a:xfrm>
              <a:off x="0" y="-28575"/>
              <a:ext cx="836100" cy="3200700"/>
            </a:xfrm>
            <a:prstGeom prst="rect">
              <a:avLst/>
            </a:prstGeom>
            <a:solidFill>
              <a:srgbClr val="527653"/>
            </a:solid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68" name="Google Shape;668;p18"/>
          <p:cNvSpPr/>
          <p:nvPr/>
        </p:nvSpPr>
        <p:spPr>
          <a:xfrm rot="-5400000">
            <a:off x="4003251" y="-2528339"/>
            <a:ext cx="1389961" cy="8232216"/>
          </a:xfrm>
          <a:custGeom>
            <a:avLst/>
            <a:gdLst/>
            <a:ahLst/>
            <a:cxnLst/>
            <a:rect l="l" t="t" r="r" b="b"/>
            <a:pathLst>
              <a:path w="2895753" h="10903598" extrusionOk="0">
                <a:moveTo>
                  <a:pt x="2895754" y="10903598"/>
                </a:moveTo>
                <a:lnTo>
                  <a:pt x="0" y="10903598"/>
                </a:lnTo>
                <a:lnTo>
                  <a:pt x="0" y="0"/>
                </a:lnTo>
                <a:lnTo>
                  <a:pt x="2895754" y="0"/>
                </a:lnTo>
                <a:lnTo>
                  <a:pt x="2895754" y="10903598"/>
                </a:lnTo>
                <a:close/>
              </a:path>
            </a:pathLst>
          </a:custGeom>
          <a:blipFill rotWithShape="1">
            <a:blip r:embed="rId4" cstate="email">
              <a:alphaModFix amt="39000"/>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8"/>
          <p:cNvSpPr txBox="1"/>
          <p:nvPr/>
        </p:nvSpPr>
        <p:spPr>
          <a:xfrm>
            <a:off x="717474" y="1292105"/>
            <a:ext cx="8040300" cy="777900"/>
          </a:xfrm>
          <a:prstGeom prst="rect">
            <a:avLst/>
          </a:prstGeom>
          <a:noFill/>
          <a:ln>
            <a:noFill/>
          </a:ln>
        </p:spPr>
        <p:txBody>
          <a:bodyPr spcFirstLastPara="1" wrap="square" lIns="0" tIns="0" rIns="0" bIns="0" anchor="t" anchorCtr="0">
            <a:spAutoFit/>
          </a:bodyPr>
          <a:lstStyle/>
          <a:p>
            <a:pPr marL="0" marR="0" lvl="0" indent="0" algn="l" rtl="0">
              <a:lnSpc>
                <a:spcPct val="95994"/>
              </a:lnSpc>
              <a:spcBef>
                <a:spcPts val="0"/>
              </a:spcBef>
              <a:spcAft>
                <a:spcPts val="0"/>
              </a:spcAft>
              <a:buNone/>
            </a:pPr>
            <a:r>
              <a:rPr lang="en-US" sz="5264" b="1" dirty="0">
                <a:solidFill>
                  <a:srgbClr val="FFFFFF"/>
                </a:solidFill>
                <a:latin typeface="Heebo"/>
                <a:ea typeface="Heebo"/>
                <a:cs typeface="Heebo"/>
                <a:sym typeface="Heebo"/>
              </a:rPr>
              <a:t>Medicare Advantage </a:t>
            </a:r>
            <a:r>
              <a:rPr lang="en-US" sz="5264" dirty="0">
                <a:solidFill>
                  <a:srgbClr val="FFFFFF"/>
                </a:solidFill>
                <a:latin typeface="Heebo"/>
                <a:ea typeface="Heebo"/>
                <a:cs typeface="Heebo"/>
                <a:sym typeface="Heebo"/>
              </a:rPr>
              <a:t>Plan</a:t>
            </a:r>
            <a:endParaRPr sz="200" dirty="0">
              <a:latin typeface="Heebo"/>
              <a:ea typeface="Heebo"/>
              <a:cs typeface="Heebo"/>
              <a:sym typeface="Heebo"/>
            </a:endParaRPr>
          </a:p>
        </p:txBody>
      </p:sp>
      <p:grpSp>
        <p:nvGrpSpPr>
          <p:cNvPr id="670" name="Google Shape;670;p18"/>
          <p:cNvGrpSpPr/>
          <p:nvPr/>
        </p:nvGrpSpPr>
        <p:grpSpPr>
          <a:xfrm>
            <a:off x="371606" y="1107926"/>
            <a:ext cx="107997" cy="923417"/>
            <a:chOff x="0" y="-28575"/>
            <a:chExt cx="26400" cy="550636"/>
          </a:xfrm>
        </p:grpSpPr>
        <p:sp>
          <p:nvSpPr>
            <p:cNvPr id="671" name="Google Shape;671;p18"/>
            <p:cNvSpPr/>
            <p:nvPr/>
          </p:nvSpPr>
          <p:spPr>
            <a:xfrm>
              <a:off x="0" y="0"/>
              <a:ext cx="26312" cy="522061"/>
            </a:xfrm>
            <a:custGeom>
              <a:avLst/>
              <a:gdLst/>
              <a:ahLst/>
              <a:cxnLst/>
              <a:rect l="l" t="t" r="r" b="b"/>
              <a:pathLst>
                <a:path w="26312" h="522061" extrusionOk="0">
                  <a:moveTo>
                    <a:pt x="0" y="0"/>
                  </a:moveTo>
                  <a:lnTo>
                    <a:pt x="26312" y="0"/>
                  </a:lnTo>
                  <a:lnTo>
                    <a:pt x="26312" y="522061"/>
                  </a:lnTo>
                  <a:lnTo>
                    <a:pt x="0" y="522061"/>
                  </a:lnTo>
                  <a:close/>
                </a:path>
              </a:pathLst>
            </a:custGeom>
            <a:solidFill>
              <a:srgbClr val="CEA6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8"/>
            <p:cNvSpPr txBox="1"/>
            <p:nvPr/>
          </p:nvSpPr>
          <p:spPr>
            <a:xfrm>
              <a:off x="0" y="-28575"/>
              <a:ext cx="26400" cy="550500"/>
            </a:xfrm>
            <a:prstGeom prst="rect">
              <a:avLst/>
            </a:prstGeom>
            <a:solidFill>
              <a:srgbClr val="CEA660"/>
            </a:solidFill>
            <a:ln>
              <a:noFill/>
            </a:ln>
          </p:spPr>
          <p:txBody>
            <a:bodyPr spcFirstLastPara="1" wrap="square" lIns="46325" tIns="46325" rIns="46325" bIns="46325"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673" name="Google Shape;673;p18"/>
          <p:cNvSpPr/>
          <p:nvPr/>
        </p:nvSpPr>
        <p:spPr>
          <a:xfrm rot="5400000">
            <a:off x="11075367" y="9528539"/>
            <a:ext cx="3806570" cy="2083232"/>
          </a:xfrm>
          <a:custGeom>
            <a:avLst/>
            <a:gdLst/>
            <a:ahLst/>
            <a:cxnLst/>
            <a:rect l="l" t="t" r="r" b="b"/>
            <a:pathLst>
              <a:path w="5075427" h="2777643" extrusionOk="0">
                <a:moveTo>
                  <a:pt x="0" y="0"/>
                </a:moveTo>
                <a:lnTo>
                  <a:pt x="5075428" y="0"/>
                </a:lnTo>
                <a:lnTo>
                  <a:pt x="5075428" y="2777643"/>
                </a:lnTo>
                <a:lnTo>
                  <a:pt x="0" y="2777643"/>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8"/>
          <p:cNvSpPr/>
          <p:nvPr/>
        </p:nvSpPr>
        <p:spPr>
          <a:xfrm>
            <a:off x="16526730" y="8628215"/>
            <a:ext cx="1465139" cy="1260169"/>
          </a:xfrm>
          <a:custGeom>
            <a:avLst/>
            <a:gdLst/>
            <a:ahLst/>
            <a:cxnLst/>
            <a:rect l="l" t="t" r="r" b="b"/>
            <a:pathLst>
              <a:path w="1465139" h="1260169" extrusionOk="0">
                <a:moveTo>
                  <a:pt x="0" y="0"/>
                </a:moveTo>
                <a:lnTo>
                  <a:pt x="1465140" y="0"/>
                </a:lnTo>
                <a:lnTo>
                  <a:pt x="1465140" y="1260170"/>
                </a:lnTo>
                <a:lnTo>
                  <a:pt x="0" y="1260170"/>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1688</Words>
  <Application>Microsoft Office PowerPoint</Application>
  <PresentationFormat>Custom</PresentationFormat>
  <Paragraphs>250</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Heebo 2 Bold</vt:lpstr>
      <vt:lpstr>Roboto Bold</vt:lpstr>
      <vt:lpstr>Heebo</vt:lpstr>
      <vt:lpstr>Arial</vt:lpstr>
      <vt:lpstr>Roboto</vt:lpstr>
      <vt:lpstr>Heebo 2</vt:lpstr>
      <vt:lpstr>Heebo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George Paganos</dc:creator>
  <cp:keywords/>
  <dc:description/>
  <cp:lastModifiedBy>George Paganos</cp:lastModifiedBy>
  <cp:revision>11</cp:revision>
  <dcterms:created xsi:type="dcterms:W3CDTF">2006-08-16T00:00:00Z</dcterms:created>
  <dcterms:modified xsi:type="dcterms:W3CDTF">2024-10-07T23:44:07Z</dcterms:modified>
  <cp:category/>
</cp:coreProperties>
</file>