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0" r:id="rId2"/>
    <p:sldId id="291" r:id="rId3"/>
    <p:sldId id="294" r:id="rId4"/>
    <p:sldId id="292" r:id="rId5"/>
    <p:sldId id="258" r:id="rId6"/>
    <p:sldId id="293" r:id="rId7"/>
    <p:sldId id="270" r:id="rId8"/>
    <p:sldId id="273" r:id="rId9"/>
    <p:sldId id="284" r:id="rId10"/>
    <p:sldId id="272" r:id="rId11"/>
    <p:sldId id="295" r:id="rId12"/>
    <p:sldId id="256" r:id="rId13"/>
    <p:sldId id="280" r:id="rId14"/>
    <p:sldId id="282" r:id="rId15"/>
    <p:sldId id="279" r:id="rId16"/>
    <p:sldId id="264" r:id="rId17"/>
    <p:sldId id="265" r:id="rId18"/>
    <p:sldId id="266" r:id="rId19"/>
    <p:sldId id="269" r:id="rId20"/>
    <p:sldId id="271" r:id="rId21"/>
    <p:sldId id="283"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F26E7C-C247-48EB-816D-999CF8F4A947}">
          <p14:sldIdLst>
            <p14:sldId id="290"/>
            <p14:sldId id="291"/>
            <p14:sldId id="294"/>
            <p14:sldId id="292"/>
            <p14:sldId id="258"/>
            <p14:sldId id="293"/>
            <p14:sldId id="270"/>
            <p14:sldId id="273"/>
            <p14:sldId id="284"/>
            <p14:sldId id="272"/>
            <p14:sldId id="295"/>
          </p14:sldIdLst>
        </p14:section>
        <p14:section name="Manager Training" id="{A721A6AC-B7A9-4A53-AFDE-69EBCF15518E}">
          <p14:sldIdLst>
            <p14:sldId id="256"/>
            <p14:sldId id="280"/>
            <p14:sldId id="282"/>
            <p14:sldId id="279"/>
            <p14:sldId id="264"/>
            <p14:sldId id="265"/>
            <p14:sldId id="266"/>
            <p14:sldId id="269"/>
            <p14:sldId id="271"/>
            <p14:sldId id="283"/>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D5C4"/>
    <a:srgbClr val="0058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EC9019-BF9E-435F-AE4F-9754F56E9482}" v="10" dt="2020-12-17T21:35:15.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22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856EA-24C3-4725-9107-19A8DFC68210}" type="datetimeFigureOut">
              <a:rPr lang="en-US" smtClean="0"/>
              <a:t>12/18/2020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47923-FC15-405A-B4C6-031C9E99A831}" type="slidenum">
              <a:rPr lang="en-US" smtClean="0"/>
              <a:t>‹#›</a:t>
            </a:fld>
            <a:endParaRPr lang="en-US"/>
          </a:p>
        </p:txBody>
      </p:sp>
    </p:spTree>
    <p:extLst>
      <p:ext uri="{BB962C8B-B14F-4D97-AF65-F5344CB8AC3E}">
        <p14:creationId xmlns:p14="http://schemas.microsoft.com/office/powerpoint/2010/main" val="376812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UKG,</a:t>
            </a:r>
          </a:p>
          <a:p>
            <a:r>
              <a:rPr lang="en-US" dirty="0"/>
              <a:t>Kronos + UltiPro </a:t>
            </a:r>
          </a:p>
          <a:p>
            <a:r>
              <a:rPr lang="en-US" dirty="0"/>
              <a:t>Session recorded</a:t>
            </a:r>
          </a:p>
          <a:p>
            <a:endParaRPr lang="en-US" dirty="0"/>
          </a:p>
        </p:txBody>
      </p:sp>
      <p:sp>
        <p:nvSpPr>
          <p:cNvPr id="4" name="Slide Number Placeholder 3"/>
          <p:cNvSpPr>
            <a:spLocks noGrp="1"/>
          </p:cNvSpPr>
          <p:nvPr>
            <p:ph type="sldNum" sz="quarter" idx="5"/>
          </p:nvPr>
        </p:nvSpPr>
        <p:spPr/>
        <p:txBody>
          <a:bodyPr/>
          <a:lstStyle/>
          <a:p>
            <a:fld id="{788DF4FC-1983-4CB1-B299-A3494F86BE86}" type="slidenum">
              <a:rPr lang="en-US" smtClean="0"/>
              <a:t>1</a:t>
            </a:fld>
            <a:endParaRPr lang="en-US"/>
          </a:p>
        </p:txBody>
      </p:sp>
    </p:spTree>
    <p:extLst>
      <p:ext uri="{BB962C8B-B14F-4D97-AF65-F5344CB8AC3E}">
        <p14:creationId xmlns:p14="http://schemas.microsoft.com/office/powerpoint/2010/main" val="369608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Questions – Muted </a:t>
            </a:r>
          </a:p>
          <a:p>
            <a:r>
              <a:rPr lang="en-US" dirty="0"/>
              <a:t>Starred training materials – suggestions for more training materials</a:t>
            </a:r>
          </a:p>
          <a:p>
            <a:r>
              <a:rPr lang="en-US" dirty="0"/>
              <a:t>Follow along </a:t>
            </a:r>
          </a:p>
          <a:p>
            <a:r>
              <a:rPr lang="en-US" dirty="0"/>
              <a:t>Game at the end </a:t>
            </a:r>
          </a:p>
        </p:txBody>
      </p:sp>
      <p:sp>
        <p:nvSpPr>
          <p:cNvPr id="4" name="Slide Number Placeholder 3"/>
          <p:cNvSpPr>
            <a:spLocks noGrp="1"/>
          </p:cNvSpPr>
          <p:nvPr>
            <p:ph type="sldNum" sz="quarter" idx="5"/>
          </p:nvPr>
        </p:nvSpPr>
        <p:spPr/>
        <p:txBody>
          <a:bodyPr/>
          <a:lstStyle/>
          <a:p>
            <a:fld id="{788DF4FC-1983-4CB1-B299-A3494F86BE86}" type="slidenum">
              <a:rPr lang="en-US" smtClean="0"/>
              <a:t>2</a:t>
            </a:fld>
            <a:endParaRPr lang="en-US"/>
          </a:p>
        </p:txBody>
      </p:sp>
    </p:spTree>
    <p:extLst>
      <p:ext uri="{BB962C8B-B14F-4D97-AF65-F5344CB8AC3E}">
        <p14:creationId xmlns:p14="http://schemas.microsoft.com/office/powerpoint/2010/main" val="241645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DF4FC-1983-4CB1-B299-A3494F86BE86}" type="slidenum">
              <a:rPr lang="en-US" smtClean="0"/>
              <a:t>4</a:t>
            </a:fld>
            <a:endParaRPr lang="en-US"/>
          </a:p>
        </p:txBody>
      </p:sp>
    </p:spTree>
    <p:extLst>
      <p:ext uri="{BB962C8B-B14F-4D97-AF65-F5344CB8AC3E}">
        <p14:creationId xmlns:p14="http://schemas.microsoft.com/office/powerpoint/2010/main" val="185071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user specific </a:t>
            </a:r>
          </a:p>
          <a:p>
            <a:r>
              <a:rPr lang="en-US" dirty="0"/>
              <a:t>PW @ Open enrollment</a:t>
            </a:r>
          </a:p>
          <a:p>
            <a:r>
              <a:rPr lang="en-US" dirty="0"/>
              <a:t>New Hires , First time logging in – DB 2- YY 2-MM 4-YYYY</a:t>
            </a:r>
          </a:p>
        </p:txBody>
      </p:sp>
      <p:sp>
        <p:nvSpPr>
          <p:cNvPr id="4" name="Slide Number Placeholder 3"/>
          <p:cNvSpPr>
            <a:spLocks noGrp="1"/>
          </p:cNvSpPr>
          <p:nvPr>
            <p:ph type="sldNum" sz="quarter" idx="5"/>
          </p:nvPr>
        </p:nvSpPr>
        <p:spPr/>
        <p:txBody>
          <a:bodyPr/>
          <a:lstStyle/>
          <a:p>
            <a:fld id="{788DF4FC-1983-4CB1-B299-A3494F86BE86}" type="slidenum">
              <a:rPr lang="en-US" smtClean="0"/>
              <a:t>5</a:t>
            </a:fld>
            <a:endParaRPr lang="en-US"/>
          </a:p>
        </p:txBody>
      </p:sp>
    </p:spTree>
    <p:extLst>
      <p:ext uri="{BB962C8B-B14F-4D97-AF65-F5344CB8AC3E}">
        <p14:creationId xmlns:p14="http://schemas.microsoft.com/office/powerpoint/2010/main" val="282521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can I find UKG Site?</a:t>
            </a:r>
          </a:p>
          <a:p>
            <a:r>
              <a:rPr lang="en-US" dirty="0"/>
              <a:t>Many have </a:t>
            </a:r>
            <a:r>
              <a:rPr lang="en-US" dirty="0" err="1"/>
              <a:t>hr</a:t>
            </a:r>
            <a:r>
              <a:rPr lang="en-US" dirty="0"/>
              <a:t> site bookmarked</a:t>
            </a:r>
          </a:p>
          <a:p>
            <a:r>
              <a:rPr lang="en-US" dirty="0"/>
              <a:t>Photo linked </a:t>
            </a:r>
          </a:p>
          <a:p>
            <a:r>
              <a:rPr lang="en-US" dirty="0"/>
              <a:t>Button link </a:t>
            </a:r>
          </a:p>
          <a:p>
            <a:endParaRPr lang="en-US" dirty="0"/>
          </a:p>
        </p:txBody>
      </p:sp>
      <p:sp>
        <p:nvSpPr>
          <p:cNvPr id="4" name="Slide Number Placeholder 3"/>
          <p:cNvSpPr>
            <a:spLocks noGrp="1"/>
          </p:cNvSpPr>
          <p:nvPr>
            <p:ph type="sldNum" sz="quarter" idx="5"/>
          </p:nvPr>
        </p:nvSpPr>
        <p:spPr/>
        <p:txBody>
          <a:bodyPr/>
          <a:lstStyle/>
          <a:p>
            <a:fld id="{788DF4FC-1983-4CB1-B299-A3494F86BE86}" type="slidenum">
              <a:rPr lang="en-US" smtClean="0"/>
              <a:t>6</a:t>
            </a:fld>
            <a:endParaRPr lang="en-US"/>
          </a:p>
        </p:txBody>
      </p:sp>
    </p:spTree>
    <p:extLst>
      <p:ext uri="{BB962C8B-B14F-4D97-AF65-F5344CB8AC3E}">
        <p14:creationId xmlns:p14="http://schemas.microsoft.com/office/powerpoint/2010/main" val="271080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gone through the self guided tour you will see the dashboard </a:t>
            </a:r>
          </a:p>
          <a:p>
            <a:r>
              <a:rPr lang="en-US" dirty="0"/>
              <a:t>Toggle between smart dash and classic view </a:t>
            </a:r>
          </a:p>
          <a:p>
            <a:r>
              <a:rPr lang="en-US" dirty="0"/>
              <a:t>no widgets or </a:t>
            </a:r>
            <a:r>
              <a:rPr lang="en-US" dirty="0" err="1"/>
              <a:t>quicklinks</a:t>
            </a:r>
            <a:r>
              <a:rPr lang="en-US" dirty="0"/>
              <a:t> on classic view </a:t>
            </a:r>
          </a:p>
        </p:txBody>
      </p:sp>
      <p:sp>
        <p:nvSpPr>
          <p:cNvPr id="4" name="Slide Number Placeholder 3"/>
          <p:cNvSpPr>
            <a:spLocks noGrp="1"/>
          </p:cNvSpPr>
          <p:nvPr>
            <p:ph type="sldNum" sz="quarter" idx="5"/>
          </p:nvPr>
        </p:nvSpPr>
        <p:spPr/>
        <p:txBody>
          <a:bodyPr/>
          <a:lstStyle/>
          <a:p>
            <a:fld id="{788DF4FC-1983-4CB1-B299-A3494F86BE86}" type="slidenum">
              <a:rPr lang="en-US" smtClean="0"/>
              <a:t>7</a:t>
            </a:fld>
            <a:endParaRPr lang="en-US"/>
          </a:p>
        </p:txBody>
      </p:sp>
    </p:spTree>
    <p:extLst>
      <p:ext uri="{BB962C8B-B14F-4D97-AF65-F5344CB8AC3E}">
        <p14:creationId xmlns:p14="http://schemas.microsoft.com/office/powerpoint/2010/main" val="1152073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on your dashboard you’ll find  WIDGETS</a:t>
            </a:r>
          </a:p>
          <a:p>
            <a:r>
              <a:rPr lang="en-US" dirty="0"/>
              <a:t>More hopefully in development</a:t>
            </a:r>
          </a:p>
        </p:txBody>
      </p:sp>
      <p:sp>
        <p:nvSpPr>
          <p:cNvPr id="4" name="Slide Number Placeholder 3"/>
          <p:cNvSpPr>
            <a:spLocks noGrp="1"/>
          </p:cNvSpPr>
          <p:nvPr>
            <p:ph type="sldNum" sz="quarter" idx="5"/>
          </p:nvPr>
        </p:nvSpPr>
        <p:spPr/>
        <p:txBody>
          <a:bodyPr/>
          <a:lstStyle/>
          <a:p>
            <a:fld id="{788DF4FC-1983-4CB1-B299-A3494F86BE86}" type="slidenum">
              <a:rPr lang="en-US" smtClean="0"/>
              <a:t>8</a:t>
            </a:fld>
            <a:endParaRPr lang="en-US"/>
          </a:p>
        </p:txBody>
      </p:sp>
    </p:spTree>
    <p:extLst>
      <p:ext uri="{BB962C8B-B14F-4D97-AF65-F5344CB8AC3E}">
        <p14:creationId xmlns:p14="http://schemas.microsoft.com/office/powerpoint/2010/main" val="585317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Menu Pane &gt;&gt; Favorites Menu </a:t>
            </a:r>
          </a:p>
          <a:p>
            <a:r>
              <a:rPr lang="en-US" dirty="0"/>
              <a:t>Add Favorites </a:t>
            </a:r>
          </a:p>
          <a:p>
            <a:r>
              <a:rPr lang="en-US" dirty="0"/>
              <a:t>Select favorite quick links , save </a:t>
            </a:r>
          </a:p>
          <a:p>
            <a:r>
              <a:rPr lang="en-US" dirty="0"/>
              <a:t>Enable you to crate a menu to your liking</a:t>
            </a:r>
          </a:p>
        </p:txBody>
      </p:sp>
      <p:sp>
        <p:nvSpPr>
          <p:cNvPr id="4" name="Slide Number Placeholder 3"/>
          <p:cNvSpPr>
            <a:spLocks noGrp="1"/>
          </p:cNvSpPr>
          <p:nvPr>
            <p:ph type="sldNum" sz="quarter" idx="5"/>
          </p:nvPr>
        </p:nvSpPr>
        <p:spPr/>
        <p:txBody>
          <a:bodyPr/>
          <a:lstStyle/>
          <a:p>
            <a:fld id="{788DF4FC-1983-4CB1-B299-A3494F86BE86}" type="slidenum">
              <a:rPr lang="en-US" smtClean="0"/>
              <a:t>9</a:t>
            </a:fld>
            <a:endParaRPr lang="en-US"/>
          </a:p>
        </p:txBody>
      </p:sp>
    </p:spTree>
    <p:extLst>
      <p:ext uri="{BB962C8B-B14F-4D97-AF65-F5344CB8AC3E}">
        <p14:creationId xmlns:p14="http://schemas.microsoft.com/office/powerpoint/2010/main" val="3690161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to Favorite Menu is MYSELF </a:t>
            </a:r>
          </a:p>
          <a:p>
            <a:r>
              <a:rPr lang="en-US" dirty="0"/>
              <a:t>Myself opens host of options in categories of Personal, My Co, Jobs, Career &amp; Education, Pay, Time Management, Time Clock, Benefits</a:t>
            </a:r>
          </a:p>
          <a:p>
            <a:endParaRPr lang="en-US" dirty="0"/>
          </a:p>
          <a:p>
            <a:r>
              <a:rPr lang="en-US" dirty="0"/>
              <a:t>Self explanatory  </a:t>
            </a:r>
          </a:p>
          <a:p>
            <a:r>
              <a:rPr lang="en-US" dirty="0"/>
              <a:t>Quick overview of all </a:t>
            </a:r>
          </a:p>
          <a:p>
            <a:r>
              <a:rPr lang="en-US" dirty="0"/>
              <a:t>1</a:t>
            </a:r>
            <a:r>
              <a:rPr lang="en-US" baseline="30000" dirty="0"/>
              <a:t>st</a:t>
            </a:r>
            <a:r>
              <a:rPr lang="en-US" dirty="0"/>
              <a:t> - PERSONAL </a:t>
            </a:r>
          </a:p>
          <a:p>
            <a:endParaRPr lang="en-US" dirty="0"/>
          </a:p>
          <a:p>
            <a:r>
              <a:rPr lang="en-US" dirty="0"/>
              <a:t>2 places to get your PIN</a:t>
            </a:r>
          </a:p>
          <a:p>
            <a:endParaRPr lang="en-US" dirty="0"/>
          </a:p>
          <a:p>
            <a:r>
              <a:rPr lang="en-US" dirty="0"/>
              <a:t>Before going onto My co.. Detour</a:t>
            </a:r>
          </a:p>
          <a:p>
            <a:r>
              <a:rPr lang="en-US" dirty="0"/>
              <a:t>Stars! – Name &amp; Address, Emergency Contact </a:t>
            </a:r>
          </a:p>
        </p:txBody>
      </p:sp>
      <p:sp>
        <p:nvSpPr>
          <p:cNvPr id="4" name="Slide Number Placeholder 3"/>
          <p:cNvSpPr>
            <a:spLocks noGrp="1"/>
          </p:cNvSpPr>
          <p:nvPr>
            <p:ph type="sldNum" sz="quarter" idx="5"/>
          </p:nvPr>
        </p:nvSpPr>
        <p:spPr/>
        <p:txBody>
          <a:bodyPr/>
          <a:lstStyle/>
          <a:p>
            <a:fld id="{788DF4FC-1983-4CB1-B299-A3494F86BE86}" type="slidenum">
              <a:rPr lang="en-US" smtClean="0"/>
              <a:t>10</a:t>
            </a:fld>
            <a:endParaRPr lang="en-US"/>
          </a:p>
        </p:txBody>
      </p:sp>
    </p:spTree>
    <p:extLst>
      <p:ext uri="{BB962C8B-B14F-4D97-AF65-F5344CB8AC3E}">
        <p14:creationId xmlns:p14="http://schemas.microsoft.com/office/powerpoint/2010/main" val="375616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523A-9387-44E4-AE25-DF1B855917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6F60E1-7748-4FE7-B689-9C355BF66B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A5C21C-B40F-47E9-AA31-C49964B3E78C}"/>
              </a:ext>
            </a:extLst>
          </p:cNvPr>
          <p:cNvSpPr>
            <a:spLocks noGrp="1"/>
          </p:cNvSpPr>
          <p:nvPr>
            <p:ph type="dt" sz="half" idx="10"/>
          </p:nvPr>
        </p:nvSpPr>
        <p:spPr/>
        <p:txBody>
          <a:bodyPr/>
          <a:lstStyle/>
          <a:p>
            <a:fld id="{E4E5DF67-53D1-4A2D-B13C-2A53F2A4FB73}" type="datetimeFigureOut">
              <a:rPr lang="en-US" smtClean="0"/>
              <a:t>12/18/2020</a:t>
            </a:fld>
            <a:endParaRPr lang="en-US" dirty="0"/>
          </a:p>
        </p:txBody>
      </p:sp>
      <p:sp>
        <p:nvSpPr>
          <p:cNvPr id="5" name="Footer Placeholder 4">
            <a:extLst>
              <a:ext uri="{FF2B5EF4-FFF2-40B4-BE49-F238E27FC236}">
                <a16:creationId xmlns:a16="http://schemas.microsoft.com/office/drawing/2014/main" id="{92C764E4-F40C-4CC0-94F4-59EF1CBBC9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1845E3-6B59-439E-9277-6614F7FC0091}"/>
              </a:ext>
            </a:extLst>
          </p:cNvPr>
          <p:cNvSpPr>
            <a:spLocks noGrp="1"/>
          </p:cNvSpPr>
          <p:nvPr>
            <p:ph type="sldNum" sz="quarter" idx="12"/>
          </p:nvPr>
        </p:nvSpPr>
        <p:spPr/>
        <p:txBody>
          <a:bodyPr/>
          <a:lstStyle/>
          <a:p>
            <a:fld id="{E81CBEC8-04F9-4A69-AB4F-E9939374A9DE}" type="slidenum">
              <a:rPr lang="en-US" smtClean="0"/>
              <a:t>‹#›</a:t>
            </a:fld>
            <a:endParaRPr lang="en-US" dirty="0"/>
          </a:p>
        </p:txBody>
      </p:sp>
    </p:spTree>
    <p:extLst>
      <p:ext uri="{BB962C8B-B14F-4D97-AF65-F5344CB8AC3E}">
        <p14:creationId xmlns:p14="http://schemas.microsoft.com/office/powerpoint/2010/main" val="152436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130F-6B45-475C-96F1-FD0AC90E51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5C683F-64D1-4ECE-9073-D23816D3D3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69CCB-F233-4FA4-8F37-06D058DD5837}"/>
              </a:ext>
            </a:extLst>
          </p:cNvPr>
          <p:cNvSpPr>
            <a:spLocks noGrp="1"/>
          </p:cNvSpPr>
          <p:nvPr>
            <p:ph type="dt" sz="half" idx="10"/>
          </p:nvPr>
        </p:nvSpPr>
        <p:spPr/>
        <p:txBody>
          <a:bodyPr/>
          <a:lstStyle/>
          <a:p>
            <a:fld id="{E4E5DF67-53D1-4A2D-B13C-2A53F2A4FB73}" type="datetimeFigureOut">
              <a:rPr lang="en-US" smtClean="0"/>
              <a:t>12/18/2020</a:t>
            </a:fld>
            <a:endParaRPr lang="en-US" dirty="0"/>
          </a:p>
        </p:txBody>
      </p:sp>
      <p:sp>
        <p:nvSpPr>
          <p:cNvPr id="5" name="Footer Placeholder 4">
            <a:extLst>
              <a:ext uri="{FF2B5EF4-FFF2-40B4-BE49-F238E27FC236}">
                <a16:creationId xmlns:a16="http://schemas.microsoft.com/office/drawing/2014/main" id="{5D98F9FA-F835-4248-842C-740C37E48E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40AB34-7131-44BA-BB4D-85A810073145}"/>
              </a:ext>
            </a:extLst>
          </p:cNvPr>
          <p:cNvSpPr>
            <a:spLocks noGrp="1"/>
          </p:cNvSpPr>
          <p:nvPr>
            <p:ph type="sldNum" sz="quarter" idx="12"/>
          </p:nvPr>
        </p:nvSpPr>
        <p:spPr/>
        <p:txBody>
          <a:bodyPr/>
          <a:lstStyle/>
          <a:p>
            <a:fld id="{E81CBEC8-04F9-4A69-AB4F-E9939374A9DE}" type="slidenum">
              <a:rPr lang="en-US" smtClean="0"/>
              <a:t>‹#›</a:t>
            </a:fld>
            <a:endParaRPr lang="en-US" dirty="0"/>
          </a:p>
        </p:txBody>
      </p:sp>
    </p:spTree>
    <p:extLst>
      <p:ext uri="{BB962C8B-B14F-4D97-AF65-F5344CB8AC3E}">
        <p14:creationId xmlns:p14="http://schemas.microsoft.com/office/powerpoint/2010/main" val="213043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901062-9605-4E0B-A7B9-208490E635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076E17-538E-46B0-A98F-75BCC1337C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A890E-472D-486C-A2DD-FC67B61F4AE0}"/>
              </a:ext>
            </a:extLst>
          </p:cNvPr>
          <p:cNvSpPr>
            <a:spLocks noGrp="1"/>
          </p:cNvSpPr>
          <p:nvPr>
            <p:ph type="dt" sz="half" idx="10"/>
          </p:nvPr>
        </p:nvSpPr>
        <p:spPr/>
        <p:txBody>
          <a:bodyPr/>
          <a:lstStyle/>
          <a:p>
            <a:fld id="{E4E5DF67-53D1-4A2D-B13C-2A53F2A4FB73}" type="datetimeFigureOut">
              <a:rPr lang="en-US" smtClean="0"/>
              <a:t>12/18/2020</a:t>
            </a:fld>
            <a:endParaRPr lang="en-US" dirty="0"/>
          </a:p>
        </p:txBody>
      </p:sp>
      <p:sp>
        <p:nvSpPr>
          <p:cNvPr id="5" name="Footer Placeholder 4">
            <a:extLst>
              <a:ext uri="{FF2B5EF4-FFF2-40B4-BE49-F238E27FC236}">
                <a16:creationId xmlns:a16="http://schemas.microsoft.com/office/drawing/2014/main" id="{351BD3F8-DFFF-4998-ADFE-A94A73AE97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461A14-CAB5-40D1-AE39-D058BAC3EF34}"/>
              </a:ext>
            </a:extLst>
          </p:cNvPr>
          <p:cNvSpPr>
            <a:spLocks noGrp="1"/>
          </p:cNvSpPr>
          <p:nvPr>
            <p:ph type="sldNum" sz="quarter" idx="12"/>
          </p:nvPr>
        </p:nvSpPr>
        <p:spPr/>
        <p:txBody>
          <a:bodyPr/>
          <a:lstStyle/>
          <a:p>
            <a:fld id="{E81CBEC8-04F9-4A69-AB4F-E9939374A9DE}" type="slidenum">
              <a:rPr lang="en-US" smtClean="0"/>
              <a:t>‹#›</a:t>
            </a:fld>
            <a:endParaRPr lang="en-US" dirty="0"/>
          </a:p>
        </p:txBody>
      </p:sp>
    </p:spTree>
    <p:extLst>
      <p:ext uri="{BB962C8B-B14F-4D97-AF65-F5344CB8AC3E}">
        <p14:creationId xmlns:p14="http://schemas.microsoft.com/office/powerpoint/2010/main" val="328808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46013-E9B1-45A0-8618-84560C7761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29091-2668-42E3-8420-6ABE10601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C247D-33B6-4A4A-A104-4F37EB5935E5}"/>
              </a:ext>
            </a:extLst>
          </p:cNvPr>
          <p:cNvSpPr>
            <a:spLocks noGrp="1"/>
          </p:cNvSpPr>
          <p:nvPr>
            <p:ph type="dt" sz="half" idx="10"/>
          </p:nvPr>
        </p:nvSpPr>
        <p:spPr/>
        <p:txBody>
          <a:bodyPr/>
          <a:lstStyle/>
          <a:p>
            <a:fld id="{E4E5DF67-53D1-4A2D-B13C-2A53F2A4FB73}" type="datetimeFigureOut">
              <a:rPr lang="en-US" smtClean="0"/>
              <a:t>12/18/2020</a:t>
            </a:fld>
            <a:endParaRPr lang="en-US" dirty="0"/>
          </a:p>
        </p:txBody>
      </p:sp>
      <p:sp>
        <p:nvSpPr>
          <p:cNvPr id="5" name="Footer Placeholder 4">
            <a:extLst>
              <a:ext uri="{FF2B5EF4-FFF2-40B4-BE49-F238E27FC236}">
                <a16:creationId xmlns:a16="http://schemas.microsoft.com/office/drawing/2014/main" id="{4C2FF4C9-5712-452B-8AEC-88C40EC0D0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82BF48-8BB2-4F96-98FA-758F0422609E}"/>
              </a:ext>
            </a:extLst>
          </p:cNvPr>
          <p:cNvSpPr>
            <a:spLocks noGrp="1"/>
          </p:cNvSpPr>
          <p:nvPr>
            <p:ph type="sldNum" sz="quarter" idx="12"/>
          </p:nvPr>
        </p:nvSpPr>
        <p:spPr/>
        <p:txBody>
          <a:bodyPr/>
          <a:lstStyle/>
          <a:p>
            <a:fld id="{E81CBEC8-04F9-4A69-AB4F-E9939374A9DE}" type="slidenum">
              <a:rPr lang="en-US" smtClean="0"/>
              <a:t>‹#›</a:t>
            </a:fld>
            <a:endParaRPr lang="en-US" dirty="0"/>
          </a:p>
        </p:txBody>
      </p:sp>
    </p:spTree>
    <p:extLst>
      <p:ext uri="{BB962C8B-B14F-4D97-AF65-F5344CB8AC3E}">
        <p14:creationId xmlns:p14="http://schemas.microsoft.com/office/powerpoint/2010/main" val="187142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DC6D-864F-4DB7-B88C-E4F11D8C5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CD5D6D-45D7-4480-87AD-8BB3E66D02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8A94E4-483E-46CC-BA04-95F66AF6B261}"/>
              </a:ext>
            </a:extLst>
          </p:cNvPr>
          <p:cNvSpPr>
            <a:spLocks noGrp="1"/>
          </p:cNvSpPr>
          <p:nvPr>
            <p:ph type="dt" sz="half" idx="10"/>
          </p:nvPr>
        </p:nvSpPr>
        <p:spPr/>
        <p:txBody>
          <a:bodyPr/>
          <a:lstStyle/>
          <a:p>
            <a:fld id="{E4E5DF67-53D1-4A2D-B13C-2A53F2A4FB73}" type="datetimeFigureOut">
              <a:rPr lang="en-US" smtClean="0"/>
              <a:t>12/18/2020</a:t>
            </a:fld>
            <a:endParaRPr lang="en-US" dirty="0"/>
          </a:p>
        </p:txBody>
      </p:sp>
      <p:sp>
        <p:nvSpPr>
          <p:cNvPr id="5" name="Footer Placeholder 4">
            <a:extLst>
              <a:ext uri="{FF2B5EF4-FFF2-40B4-BE49-F238E27FC236}">
                <a16:creationId xmlns:a16="http://schemas.microsoft.com/office/drawing/2014/main" id="{2F26B876-1595-4F79-A636-0D0F130212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5D1FED-7607-494A-9F9A-3561FA8F3BC9}"/>
              </a:ext>
            </a:extLst>
          </p:cNvPr>
          <p:cNvSpPr>
            <a:spLocks noGrp="1"/>
          </p:cNvSpPr>
          <p:nvPr>
            <p:ph type="sldNum" sz="quarter" idx="12"/>
          </p:nvPr>
        </p:nvSpPr>
        <p:spPr/>
        <p:txBody>
          <a:bodyPr/>
          <a:lstStyle/>
          <a:p>
            <a:fld id="{E81CBEC8-04F9-4A69-AB4F-E9939374A9DE}" type="slidenum">
              <a:rPr lang="en-US" smtClean="0"/>
              <a:t>‹#›</a:t>
            </a:fld>
            <a:endParaRPr lang="en-US" dirty="0"/>
          </a:p>
        </p:txBody>
      </p:sp>
    </p:spTree>
    <p:extLst>
      <p:ext uri="{BB962C8B-B14F-4D97-AF65-F5344CB8AC3E}">
        <p14:creationId xmlns:p14="http://schemas.microsoft.com/office/powerpoint/2010/main" val="312995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3D608-3F68-4B33-B1C1-5756FB5F6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2C11E-C9C6-419B-A650-AE33E5A8F5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46B245-A934-431B-97BE-DC103756D7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7567EF-65F8-4850-8870-1359684C3EEE}"/>
              </a:ext>
            </a:extLst>
          </p:cNvPr>
          <p:cNvSpPr>
            <a:spLocks noGrp="1"/>
          </p:cNvSpPr>
          <p:nvPr>
            <p:ph type="dt" sz="half" idx="10"/>
          </p:nvPr>
        </p:nvSpPr>
        <p:spPr/>
        <p:txBody>
          <a:bodyPr/>
          <a:lstStyle/>
          <a:p>
            <a:fld id="{E4E5DF67-53D1-4A2D-B13C-2A53F2A4FB73}" type="datetimeFigureOut">
              <a:rPr lang="en-US" smtClean="0"/>
              <a:t>12/18/2020</a:t>
            </a:fld>
            <a:endParaRPr lang="en-US" dirty="0"/>
          </a:p>
        </p:txBody>
      </p:sp>
      <p:sp>
        <p:nvSpPr>
          <p:cNvPr id="6" name="Footer Placeholder 5">
            <a:extLst>
              <a:ext uri="{FF2B5EF4-FFF2-40B4-BE49-F238E27FC236}">
                <a16:creationId xmlns:a16="http://schemas.microsoft.com/office/drawing/2014/main" id="{ACDCBA8E-F28E-4358-95CD-AC7E3D4485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D6CB2F-2BDE-4703-9474-785A71ACA2AA}"/>
              </a:ext>
            </a:extLst>
          </p:cNvPr>
          <p:cNvSpPr>
            <a:spLocks noGrp="1"/>
          </p:cNvSpPr>
          <p:nvPr>
            <p:ph type="sldNum" sz="quarter" idx="12"/>
          </p:nvPr>
        </p:nvSpPr>
        <p:spPr/>
        <p:txBody>
          <a:bodyPr/>
          <a:lstStyle/>
          <a:p>
            <a:fld id="{E81CBEC8-04F9-4A69-AB4F-E9939374A9DE}" type="slidenum">
              <a:rPr lang="en-US" smtClean="0"/>
              <a:t>‹#›</a:t>
            </a:fld>
            <a:endParaRPr lang="en-US" dirty="0"/>
          </a:p>
        </p:txBody>
      </p:sp>
    </p:spTree>
    <p:extLst>
      <p:ext uri="{BB962C8B-B14F-4D97-AF65-F5344CB8AC3E}">
        <p14:creationId xmlns:p14="http://schemas.microsoft.com/office/powerpoint/2010/main" val="806531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E33F-6F55-46D3-B61B-0B08E7A27B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88FE1F-EC1A-4DFA-BB56-5037CEBE71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788308-BE0C-4E9F-9A5F-9E72FEE417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59D9FF-5A21-40CD-81E5-26CD2E36A6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E06271-ECBF-42F9-A622-1E2309BB3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2A6096-9860-4C6D-8E30-80C73A0C5C09}"/>
              </a:ext>
            </a:extLst>
          </p:cNvPr>
          <p:cNvSpPr>
            <a:spLocks noGrp="1"/>
          </p:cNvSpPr>
          <p:nvPr>
            <p:ph type="dt" sz="half" idx="10"/>
          </p:nvPr>
        </p:nvSpPr>
        <p:spPr/>
        <p:txBody>
          <a:bodyPr/>
          <a:lstStyle/>
          <a:p>
            <a:fld id="{E4E5DF67-53D1-4A2D-B13C-2A53F2A4FB73}" type="datetimeFigureOut">
              <a:rPr lang="en-US" smtClean="0"/>
              <a:t>12/18/2020</a:t>
            </a:fld>
            <a:endParaRPr lang="en-US" dirty="0"/>
          </a:p>
        </p:txBody>
      </p:sp>
      <p:sp>
        <p:nvSpPr>
          <p:cNvPr id="8" name="Footer Placeholder 7">
            <a:extLst>
              <a:ext uri="{FF2B5EF4-FFF2-40B4-BE49-F238E27FC236}">
                <a16:creationId xmlns:a16="http://schemas.microsoft.com/office/drawing/2014/main" id="{49994DFD-1566-42DB-94C8-F75FFD4092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5C21050-47E4-4B15-9297-5E591BC8A24B}"/>
              </a:ext>
            </a:extLst>
          </p:cNvPr>
          <p:cNvSpPr>
            <a:spLocks noGrp="1"/>
          </p:cNvSpPr>
          <p:nvPr>
            <p:ph type="sldNum" sz="quarter" idx="12"/>
          </p:nvPr>
        </p:nvSpPr>
        <p:spPr/>
        <p:txBody>
          <a:bodyPr/>
          <a:lstStyle/>
          <a:p>
            <a:fld id="{E81CBEC8-04F9-4A69-AB4F-E9939374A9DE}" type="slidenum">
              <a:rPr lang="en-US" smtClean="0"/>
              <a:t>‹#›</a:t>
            </a:fld>
            <a:endParaRPr lang="en-US" dirty="0"/>
          </a:p>
        </p:txBody>
      </p:sp>
    </p:spTree>
    <p:extLst>
      <p:ext uri="{BB962C8B-B14F-4D97-AF65-F5344CB8AC3E}">
        <p14:creationId xmlns:p14="http://schemas.microsoft.com/office/powerpoint/2010/main" val="5901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5C87-406B-4E61-B8B6-8CEF5A4E5D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06008A-2601-462F-8FFC-71FEE0B44D7F}"/>
              </a:ext>
            </a:extLst>
          </p:cNvPr>
          <p:cNvSpPr>
            <a:spLocks noGrp="1"/>
          </p:cNvSpPr>
          <p:nvPr>
            <p:ph type="dt" sz="half" idx="10"/>
          </p:nvPr>
        </p:nvSpPr>
        <p:spPr/>
        <p:txBody>
          <a:bodyPr/>
          <a:lstStyle/>
          <a:p>
            <a:fld id="{E4E5DF67-53D1-4A2D-B13C-2A53F2A4FB73}" type="datetimeFigureOut">
              <a:rPr lang="en-US" smtClean="0"/>
              <a:t>12/18/2020</a:t>
            </a:fld>
            <a:endParaRPr lang="en-US" dirty="0"/>
          </a:p>
        </p:txBody>
      </p:sp>
      <p:sp>
        <p:nvSpPr>
          <p:cNvPr id="4" name="Footer Placeholder 3">
            <a:extLst>
              <a:ext uri="{FF2B5EF4-FFF2-40B4-BE49-F238E27FC236}">
                <a16:creationId xmlns:a16="http://schemas.microsoft.com/office/drawing/2014/main" id="{B5F57C65-77BF-4000-8E1E-1D35E397B6F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7A842D1-3273-4F7F-B6AE-A353D52C3921}"/>
              </a:ext>
            </a:extLst>
          </p:cNvPr>
          <p:cNvSpPr>
            <a:spLocks noGrp="1"/>
          </p:cNvSpPr>
          <p:nvPr>
            <p:ph type="sldNum" sz="quarter" idx="12"/>
          </p:nvPr>
        </p:nvSpPr>
        <p:spPr/>
        <p:txBody>
          <a:bodyPr/>
          <a:lstStyle/>
          <a:p>
            <a:fld id="{E81CBEC8-04F9-4A69-AB4F-E9939374A9DE}" type="slidenum">
              <a:rPr lang="en-US" smtClean="0"/>
              <a:t>‹#›</a:t>
            </a:fld>
            <a:endParaRPr lang="en-US" dirty="0"/>
          </a:p>
        </p:txBody>
      </p:sp>
    </p:spTree>
    <p:extLst>
      <p:ext uri="{BB962C8B-B14F-4D97-AF65-F5344CB8AC3E}">
        <p14:creationId xmlns:p14="http://schemas.microsoft.com/office/powerpoint/2010/main" val="249556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7A762-D1F0-4F80-9FC4-BB0F3387FEC6}"/>
              </a:ext>
            </a:extLst>
          </p:cNvPr>
          <p:cNvSpPr>
            <a:spLocks noGrp="1"/>
          </p:cNvSpPr>
          <p:nvPr>
            <p:ph type="dt" sz="half" idx="10"/>
          </p:nvPr>
        </p:nvSpPr>
        <p:spPr/>
        <p:txBody>
          <a:bodyPr/>
          <a:lstStyle/>
          <a:p>
            <a:fld id="{E4E5DF67-53D1-4A2D-B13C-2A53F2A4FB73}" type="datetimeFigureOut">
              <a:rPr lang="en-US" smtClean="0"/>
              <a:t>12/18/2020</a:t>
            </a:fld>
            <a:endParaRPr lang="en-US" dirty="0"/>
          </a:p>
        </p:txBody>
      </p:sp>
      <p:sp>
        <p:nvSpPr>
          <p:cNvPr id="3" name="Footer Placeholder 2">
            <a:extLst>
              <a:ext uri="{FF2B5EF4-FFF2-40B4-BE49-F238E27FC236}">
                <a16:creationId xmlns:a16="http://schemas.microsoft.com/office/drawing/2014/main" id="{F2A0A3A5-5F62-4887-BA7B-05BAE9D55CC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CA9398A-3287-4B87-8EB2-CE1E2A82FA05}"/>
              </a:ext>
            </a:extLst>
          </p:cNvPr>
          <p:cNvSpPr>
            <a:spLocks noGrp="1"/>
          </p:cNvSpPr>
          <p:nvPr>
            <p:ph type="sldNum" sz="quarter" idx="12"/>
          </p:nvPr>
        </p:nvSpPr>
        <p:spPr/>
        <p:txBody>
          <a:bodyPr/>
          <a:lstStyle/>
          <a:p>
            <a:fld id="{E81CBEC8-04F9-4A69-AB4F-E9939374A9DE}" type="slidenum">
              <a:rPr lang="en-US" smtClean="0"/>
              <a:t>‹#›</a:t>
            </a:fld>
            <a:endParaRPr lang="en-US" dirty="0"/>
          </a:p>
        </p:txBody>
      </p:sp>
    </p:spTree>
    <p:extLst>
      <p:ext uri="{BB962C8B-B14F-4D97-AF65-F5344CB8AC3E}">
        <p14:creationId xmlns:p14="http://schemas.microsoft.com/office/powerpoint/2010/main" val="3092311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585E-61D4-4B4D-BA3B-F723D7EE4B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FFAD7A-1A16-4BF8-9B0A-47B145609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7BFA80-A91B-44A2-8DF0-272EA5C67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07231D-11E0-4C39-8B9B-E8C291A2EC27}"/>
              </a:ext>
            </a:extLst>
          </p:cNvPr>
          <p:cNvSpPr>
            <a:spLocks noGrp="1"/>
          </p:cNvSpPr>
          <p:nvPr>
            <p:ph type="dt" sz="half" idx="10"/>
          </p:nvPr>
        </p:nvSpPr>
        <p:spPr/>
        <p:txBody>
          <a:bodyPr/>
          <a:lstStyle/>
          <a:p>
            <a:fld id="{E4E5DF67-53D1-4A2D-B13C-2A53F2A4FB73}" type="datetimeFigureOut">
              <a:rPr lang="en-US" smtClean="0"/>
              <a:t>12/18/2020</a:t>
            </a:fld>
            <a:endParaRPr lang="en-US" dirty="0"/>
          </a:p>
        </p:txBody>
      </p:sp>
      <p:sp>
        <p:nvSpPr>
          <p:cNvPr id="6" name="Footer Placeholder 5">
            <a:extLst>
              <a:ext uri="{FF2B5EF4-FFF2-40B4-BE49-F238E27FC236}">
                <a16:creationId xmlns:a16="http://schemas.microsoft.com/office/drawing/2014/main" id="{3E44DD4C-946E-4FEE-A71B-3D484C3EC8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376D7C-1C0F-4957-9A7D-638D293B4035}"/>
              </a:ext>
            </a:extLst>
          </p:cNvPr>
          <p:cNvSpPr>
            <a:spLocks noGrp="1"/>
          </p:cNvSpPr>
          <p:nvPr>
            <p:ph type="sldNum" sz="quarter" idx="12"/>
          </p:nvPr>
        </p:nvSpPr>
        <p:spPr/>
        <p:txBody>
          <a:bodyPr/>
          <a:lstStyle/>
          <a:p>
            <a:fld id="{E81CBEC8-04F9-4A69-AB4F-E9939374A9DE}" type="slidenum">
              <a:rPr lang="en-US" smtClean="0"/>
              <a:t>‹#›</a:t>
            </a:fld>
            <a:endParaRPr lang="en-US" dirty="0"/>
          </a:p>
        </p:txBody>
      </p:sp>
    </p:spTree>
    <p:extLst>
      <p:ext uri="{BB962C8B-B14F-4D97-AF65-F5344CB8AC3E}">
        <p14:creationId xmlns:p14="http://schemas.microsoft.com/office/powerpoint/2010/main" val="363935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2ECC9-4748-405A-B746-0BFD89A3F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5692EA-A716-4D33-9531-032981532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6A460C9-FD19-407B-9364-7AB252689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5FE8C-55CA-4EA5-A3C1-9C2563C0E18E}"/>
              </a:ext>
            </a:extLst>
          </p:cNvPr>
          <p:cNvSpPr>
            <a:spLocks noGrp="1"/>
          </p:cNvSpPr>
          <p:nvPr>
            <p:ph type="dt" sz="half" idx="10"/>
          </p:nvPr>
        </p:nvSpPr>
        <p:spPr/>
        <p:txBody>
          <a:bodyPr/>
          <a:lstStyle/>
          <a:p>
            <a:fld id="{E4E5DF67-53D1-4A2D-B13C-2A53F2A4FB73}" type="datetimeFigureOut">
              <a:rPr lang="en-US" smtClean="0"/>
              <a:t>12/18/2020</a:t>
            </a:fld>
            <a:endParaRPr lang="en-US" dirty="0"/>
          </a:p>
        </p:txBody>
      </p:sp>
      <p:sp>
        <p:nvSpPr>
          <p:cNvPr id="6" name="Footer Placeholder 5">
            <a:extLst>
              <a:ext uri="{FF2B5EF4-FFF2-40B4-BE49-F238E27FC236}">
                <a16:creationId xmlns:a16="http://schemas.microsoft.com/office/drawing/2014/main" id="{091EA999-A30F-4608-92BC-BFC5E790FC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A50115-8F78-44D3-B575-7B1E1B5A7C60}"/>
              </a:ext>
            </a:extLst>
          </p:cNvPr>
          <p:cNvSpPr>
            <a:spLocks noGrp="1"/>
          </p:cNvSpPr>
          <p:nvPr>
            <p:ph type="sldNum" sz="quarter" idx="12"/>
          </p:nvPr>
        </p:nvSpPr>
        <p:spPr/>
        <p:txBody>
          <a:bodyPr/>
          <a:lstStyle/>
          <a:p>
            <a:fld id="{E81CBEC8-04F9-4A69-AB4F-E9939374A9DE}" type="slidenum">
              <a:rPr lang="en-US" smtClean="0"/>
              <a:t>‹#›</a:t>
            </a:fld>
            <a:endParaRPr lang="en-US" dirty="0"/>
          </a:p>
        </p:txBody>
      </p:sp>
    </p:spTree>
    <p:extLst>
      <p:ext uri="{BB962C8B-B14F-4D97-AF65-F5344CB8AC3E}">
        <p14:creationId xmlns:p14="http://schemas.microsoft.com/office/powerpoint/2010/main" val="54077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8BF5-0DB1-4B3F-B097-4F7BAEDCB2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ED8BEA-73D6-469B-BA83-B19709C9D3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A8EF8-D85C-4952-939A-4B788F17FA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5DF67-53D1-4A2D-B13C-2A53F2A4FB73}" type="datetimeFigureOut">
              <a:rPr lang="en-US" smtClean="0"/>
              <a:t>12/18/2020</a:t>
            </a:fld>
            <a:endParaRPr lang="en-US" dirty="0"/>
          </a:p>
        </p:txBody>
      </p:sp>
      <p:sp>
        <p:nvSpPr>
          <p:cNvPr id="5" name="Footer Placeholder 4">
            <a:extLst>
              <a:ext uri="{FF2B5EF4-FFF2-40B4-BE49-F238E27FC236}">
                <a16:creationId xmlns:a16="http://schemas.microsoft.com/office/drawing/2014/main" id="{2A9C45ED-F75B-481A-9FAF-FB047A988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0F3483D-DAFA-401A-96E9-F1C1AC62CF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CBEC8-04F9-4A69-AB4F-E9939374A9DE}" type="slidenum">
              <a:rPr lang="en-US" smtClean="0"/>
              <a:t>‹#›</a:t>
            </a:fld>
            <a:endParaRPr lang="en-US" dirty="0"/>
          </a:p>
        </p:txBody>
      </p:sp>
    </p:spTree>
    <p:extLst>
      <p:ext uri="{BB962C8B-B14F-4D97-AF65-F5344CB8AC3E}">
        <p14:creationId xmlns:p14="http://schemas.microsoft.com/office/powerpoint/2010/main" val="2747391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w15.ultipro.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iapmohr.org/"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iapmohr.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294A-D7B5-4BCA-92A0-53EE136F6B98}"/>
              </a:ext>
            </a:extLst>
          </p:cNvPr>
          <p:cNvSpPr>
            <a:spLocks noGrp="1"/>
          </p:cNvSpPr>
          <p:nvPr>
            <p:ph type="ctrTitle"/>
          </p:nvPr>
        </p:nvSpPr>
        <p:spPr>
          <a:xfrm>
            <a:off x="838199" y="206509"/>
            <a:ext cx="10515599" cy="1124606"/>
          </a:xfrm>
        </p:spPr>
        <p:txBody>
          <a:bodyPr>
            <a:normAutofit/>
          </a:bodyPr>
          <a:lstStyle/>
          <a:p>
            <a:r>
              <a:rPr lang="en-US" sz="5200" b="1" dirty="0">
                <a:solidFill>
                  <a:srgbClr val="025050"/>
                </a:solidFill>
                <a:latin typeface="Gibson Medium" pitchFamily="50" charset="0"/>
                <a:ea typeface="+mn-ea"/>
                <a:cs typeface="+mn-cs"/>
              </a:rPr>
              <a:t>Introduction to</a:t>
            </a:r>
            <a:endParaRPr lang="en-US" sz="5200" dirty="0">
              <a:solidFill>
                <a:srgbClr val="025050"/>
              </a:solidFill>
              <a:latin typeface="Gibson Medium" pitchFamily="50" charset="0"/>
            </a:endParaRPr>
          </a:p>
        </p:txBody>
      </p:sp>
      <p:sp>
        <p:nvSpPr>
          <p:cNvPr id="3" name="Subtitle 2">
            <a:extLst>
              <a:ext uri="{FF2B5EF4-FFF2-40B4-BE49-F238E27FC236}">
                <a16:creationId xmlns:a16="http://schemas.microsoft.com/office/drawing/2014/main" id="{0239D5D0-3477-4632-9C0F-3F9125A8A62A}"/>
              </a:ext>
            </a:extLst>
          </p:cNvPr>
          <p:cNvSpPr>
            <a:spLocks noGrp="1"/>
          </p:cNvSpPr>
          <p:nvPr>
            <p:ph type="subTitle" idx="1"/>
          </p:nvPr>
        </p:nvSpPr>
        <p:spPr>
          <a:xfrm>
            <a:off x="838199" y="1350977"/>
            <a:ext cx="10515599" cy="364455"/>
          </a:xfrm>
        </p:spPr>
        <p:txBody>
          <a:bodyPr>
            <a:normAutofit fontScale="92500" lnSpcReduction="10000"/>
          </a:bodyPr>
          <a:lstStyle/>
          <a:p>
            <a:r>
              <a:rPr lang="en-US" altLang="en-US" dirty="0">
                <a:solidFill>
                  <a:srgbClr val="2CD5C4"/>
                </a:solidFill>
                <a:latin typeface="Century Gothic" panose="020B0502020202020204" pitchFamily="34" charset="0"/>
                <a:ea typeface="Century Gothic" panose="020B0502020202020204" pitchFamily="34" charset="0"/>
                <a:cs typeface="Century Gothic" panose="020B0502020202020204" pitchFamily="34" charset="0"/>
              </a:rPr>
              <a:t>Our New HCM System</a:t>
            </a:r>
          </a:p>
          <a:p>
            <a:endParaRPr lang="en-US" dirty="0">
              <a:solidFill>
                <a:srgbClr val="2CD5C4"/>
              </a:solidFill>
            </a:endParaRPr>
          </a:p>
        </p:txBody>
      </p:sp>
      <p:pic>
        <p:nvPicPr>
          <p:cNvPr id="7" name="Picture 6" descr="Logo&#10;&#10;Description automatically generated">
            <a:extLst>
              <a:ext uri="{FF2B5EF4-FFF2-40B4-BE49-F238E27FC236}">
                <a16:creationId xmlns:a16="http://schemas.microsoft.com/office/drawing/2014/main" id="{E1C2B389-E0A2-45A4-A6DA-0CD51B184276}"/>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harpenSoften amount="90000"/>
                    </a14:imgEffect>
                  </a14:imgLayer>
                </a14:imgProps>
              </a:ext>
              <a:ext uri="{28A0092B-C50C-407E-A947-70E740481C1C}">
                <a14:useLocalDpi xmlns:a14="http://schemas.microsoft.com/office/drawing/2010/main" val="0"/>
              </a:ext>
            </a:extLst>
          </a:blip>
          <a:stretch>
            <a:fillRect/>
          </a:stretch>
        </p:blipFill>
        <p:spPr>
          <a:xfrm>
            <a:off x="3730192" y="5897958"/>
            <a:ext cx="1699057" cy="695069"/>
          </a:xfrm>
          <a:prstGeom prst="rect">
            <a:avLst/>
          </a:prstGeom>
        </p:spPr>
      </p:pic>
      <p:pic>
        <p:nvPicPr>
          <p:cNvPr id="1026" name="Picture 2" descr="UKG - Wikipedia">
            <a:extLst>
              <a:ext uri="{FF2B5EF4-FFF2-40B4-BE49-F238E27FC236}">
                <a16:creationId xmlns:a16="http://schemas.microsoft.com/office/drawing/2014/main" id="{95D830E4-C830-45C5-85C4-598D109FAB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820" y="2198219"/>
            <a:ext cx="9028359" cy="3016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n by Free Logo Vectors on Logos | Logos, Gaming logos, Vehicle logos">
            <a:extLst>
              <a:ext uri="{FF2B5EF4-FFF2-40B4-BE49-F238E27FC236}">
                <a16:creationId xmlns:a16="http://schemas.microsoft.com/office/drawing/2014/main" id="{D88844DE-280B-43CF-A0C8-68C04C89BAAA}"/>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2752" y="5896566"/>
            <a:ext cx="2192277" cy="47864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4D280FB5-955E-49E7-89FA-88B804B8B211}"/>
              </a:ext>
            </a:extLst>
          </p:cNvPr>
          <p:cNvSpPr/>
          <p:nvPr/>
        </p:nvSpPr>
        <p:spPr>
          <a:xfrm>
            <a:off x="668867" y="6375213"/>
            <a:ext cx="228600" cy="21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110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65D1C10-2149-470C-A9DA-AC91F031C9C9}"/>
              </a:ext>
            </a:extLst>
          </p:cNvPr>
          <p:cNvPicPr>
            <a:picLocks noChangeAspect="1"/>
          </p:cNvPicPr>
          <p:nvPr/>
        </p:nvPicPr>
        <p:blipFill>
          <a:blip r:embed="rId3"/>
          <a:stretch>
            <a:fillRect/>
          </a:stretch>
        </p:blipFill>
        <p:spPr>
          <a:xfrm>
            <a:off x="0" y="80685"/>
            <a:ext cx="3181350" cy="6762750"/>
          </a:xfrm>
          <a:prstGeom prst="rect">
            <a:avLst/>
          </a:prstGeom>
        </p:spPr>
      </p:pic>
      <p:sp>
        <p:nvSpPr>
          <p:cNvPr id="5" name="Title 1">
            <a:extLst>
              <a:ext uri="{FF2B5EF4-FFF2-40B4-BE49-F238E27FC236}">
                <a16:creationId xmlns:a16="http://schemas.microsoft.com/office/drawing/2014/main" id="{E9F67D1C-F6B3-49A4-9D4C-CC2DBA9BD5E7}"/>
              </a:ext>
            </a:extLst>
          </p:cNvPr>
          <p:cNvSpPr txBox="1">
            <a:spLocks/>
          </p:cNvSpPr>
          <p:nvPr/>
        </p:nvSpPr>
        <p:spPr>
          <a:xfrm>
            <a:off x="3587008" y="268627"/>
            <a:ext cx="8058695" cy="60165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NAVIGATING YOUR ACCOUNT: </a:t>
            </a:r>
            <a:r>
              <a:rPr lang="en-US" b="1" dirty="0">
                <a:solidFill>
                  <a:srgbClr val="025050"/>
                </a:solidFill>
                <a:latin typeface="Coniferous" panose="03020507050303030C05" pitchFamily="66" charset="0"/>
                <a:ea typeface="+mn-ea"/>
                <a:cs typeface="+mn-cs"/>
              </a:rPr>
              <a:t>My Team</a:t>
            </a:r>
            <a:endParaRPr lang="en-US" dirty="0">
              <a:solidFill>
                <a:srgbClr val="025050"/>
              </a:solidFill>
              <a:latin typeface="Coniferous" panose="03020507050303030C05" pitchFamily="66" charset="0"/>
            </a:endParaRPr>
          </a:p>
        </p:txBody>
      </p:sp>
      <p:sp>
        <p:nvSpPr>
          <p:cNvPr id="6" name="Content Placeholder 2">
            <a:extLst>
              <a:ext uri="{FF2B5EF4-FFF2-40B4-BE49-F238E27FC236}">
                <a16:creationId xmlns:a16="http://schemas.microsoft.com/office/drawing/2014/main" id="{DB81C395-D838-4CB3-BB15-9BD0E17EC6BC}"/>
              </a:ext>
            </a:extLst>
          </p:cNvPr>
          <p:cNvSpPr>
            <a:spLocks noGrp="1"/>
          </p:cNvSpPr>
          <p:nvPr>
            <p:ph idx="1"/>
          </p:nvPr>
        </p:nvSpPr>
        <p:spPr>
          <a:xfrm>
            <a:off x="3587008" y="1167712"/>
            <a:ext cx="8058695" cy="5354112"/>
          </a:xfrm>
        </p:spPr>
        <p:txBody>
          <a:bodyPr>
            <a:noAutofit/>
          </a:bodyPr>
          <a:lstStyle/>
          <a:p>
            <a:r>
              <a:rPr lang="en-US" sz="1800" b="1" u="sng" dirty="0">
                <a:solidFill>
                  <a:srgbClr val="005857"/>
                </a:solidFill>
                <a:latin typeface="Century Gothic" panose="020B0502020202020204" pitchFamily="34" charset="0"/>
              </a:rPr>
              <a:t>Manager Guide </a:t>
            </a:r>
            <a:r>
              <a:rPr lang="en-US" sz="1800" dirty="0">
                <a:solidFill>
                  <a:srgbClr val="005857"/>
                </a:solidFill>
                <a:latin typeface="Century Gothic" panose="020B0502020202020204" pitchFamily="34" charset="0"/>
              </a:rPr>
              <a:t>– </a:t>
            </a:r>
            <a:r>
              <a:rPr lang="en-US" sz="1800" dirty="0">
                <a:latin typeface="Century Gothic" panose="020B0502020202020204" pitchFamily="34" charset="0"/>
              </a:rPr>
              <a:t>is where you can find manager specific training/guides.</a:t>
            </a:r>
          </a:p>
          <a:p>
            <a:r>
              <a:rPr lang="en-US" sz="1800" b="1" u="sng" dirty="0">
                <a:solidFill>
                  <a:srgbClr val="005857"/>
                </a:solidFill>
                <a:latin typeface="Century Gothic" panose="020B0502020202020204" pitchFamily="34" charset="0"/>
              </a:rPr>
              <a:t>My Employees</a:t>
            </a:r>
            <a:r>
              <a:rPr lang="en-US" sz="1800" dirty="0">
                <a:solidFill>
                  <a:srgbClr val="005857"/>
                </a:solidFill>
                <a:latin typeface="Century Gothic" panose="020B0502020202020204" pitchFamily="34" charset="0"/>
              </a:rPr>
              <a:t>– </a:t>
            </a:r>
            <a:r>
              <a:rPr lang="en-US" sz="1800" dirty="0">
                <a:latin typeface="Century Gothic" panose="020B0502020202020204" pitchFamily="34" charset="0"/>
              </a:rPr>
              <a:t>by clicking search you can view your entire team and their individual profiles.</a:t>
            </a:r>
          </a:p>
          <a:p>
            <a:r>
              <a:rPr lang="en-US" sz="1800" b="1" u="sng" dirty="0">
                <a:solidFill>
                  <a:srgbClr val="005857"/>
                </a:solidFill>
                <a:latin typeface="Century Gothic" panose="020B0502020202020204" pitchFamily="34" charset="0"/>
              </a:rPr>
              <a:t>Employee Contracts </a:t>
            </a:r>
            <a:r>
              <a:rPr lang="en-US" sz="1800" dirty="0">
                <a:latin typeface="Century Gothic" panose="020B0502020202020204" pitchFamily="34" charset="0"/>
              </a:rPr>
              <a:t>– If you have employees with contracts that you have access to view, you can see their information here.</a:t>
            </a:r>
          </a:p>
          <a:p>
            <a:r>
              <a:rPr lang="en-US" sz="1800" b="1" u="sng" dirty="0">
                <a:solidFill>
                  <a:srgbClr val="005857"/>
                </a:solidFill>
                <a:latin typeface="Century Gothic" panose="020B0502020202020204" pitchFamily="34" charset="0"/>
              </a:rPr>
              <a:t>Third Party Pay </a:t>
            </a:r>
            <a:r>
              <a:rPr lang="en-US" sz="1800" dirty="0">
                <a:latin typeface="Century Gothic" panose="020B0502020202020204" pitchFamily="34" charset="0"/>
              </a:rPr>
              <a:t>– will contain information for agency staff you have on staff. </a:t>
            </a:r>
          </a:p>
          <a:p>
            <a:r>
              <a:rPr lang="en-US" sz="1800" b="1" u="sng" dirty="0">
                <a:solidFill>
                  <a:srgbClr val="005857"/>
                </a:solidFill>
                <a:latin typeface="Century Gothic" panose="020B0502020202020204" pitchFamily="34" charset="0"/>
              </a:rPr>
              <a:t>My Organization View</a:t>
            </a:r>
            <a:r>
              <a:rPr lang="en-US" sz="1800" b="1" dirty="0">
                <a:solidFill>
                  <a:srgbClr val="005857"/>
                </a:solidFill>
                <a:latin typeface="Century Gothic" panose="020B0502020202020204" pitchFamily="34" charset="0"/>
              </a:rPr>
              <a:t> </a:t>
            </a:r>
            <a:r>
              <a:rPr lang="en-US" sz="1800" dirty="0">
                <a:latin typeface="Century Gothic" panose="020B0502020202020204" pitchFamily="34" charset="0"/>
              </a:rPr>
              <a:t>– is an org chart that covers your department</a:t>
            </a:r>
          </a:p>
          <a:p>
            <a:r>
              <a:rPr lang="en-US" sz="1800" b="1" dirty="0">
                <a:solidFill>
                  <a:srgbClr val="005857"/>
                </a:solidFill>
                <a:latin typeface="Century Gothic" panose="020B0502020202020204" pitchFamily="34" charset="0"/>
              </a:rPr>
              <a:t>Time Management </a:t>
            </a:r>
            <a:r>
              <a:rPr lang="en-US" sz="1800" dirty="0">
                <a:solidFill>
                  <a:srgbClr val="005857"/>
                </a:solidFill>
                <a:latin typeface="Century Gothic" panose="020B0502020202020204" pitchFamily="34" charset="0"/>
              </a:rPr>
              <a:t>– </a:t>
            </a:r>
            <a:r>
              <a:rPr lang="en-US" sz="1800" dirty="0">
                <a:latin typeface="Century Gothic" panose="020B0502020202020204" pitchFamily="34" charset="0"/>
              </a:rPr>
              <a:t>is where you will go to review your teams time off requests, timecards and time balances.</a:t>
            </a:r>
          </a:p>
          <a:p>
            <a:r>
              <a:rPr lang="en-US" sz="1800" b="1" dirty="0">
                <a:solidFill>
                  <a:srgbClr val="005857"/>
                </a:solidFill>
                <a:latin typeface="Century Gothic" panose="020B0502020202020204" pitchFamily="34" charset="0"/>
              </a:rPr>
              <a:t>Compensation Summary </a:t>
            </a:r>
            <a:r>
              <a:rPr lang="en-US" sz="1800" dirty="0">
                <a:latin typeface="Century Gothic" panose="020B0502020202020204" pitchFamily="34" charset="0"/>
              </a:rPr>
              <a:t>– by clicking search shows you your team’s salary downloadable on a spreadsheet.</a:t>
            </a:r>
          </a:p>
          <a:p>
            <a:r>
              <a:rPr lang="en-US" sz="1800" b="1" u="sng" dirty="0">
                <a:solidFill>
                  <a:srgbClr val="005857"/>
                </a:solidFill>
                <a:latin typeface="Century Gothic" panose="020B0502020202020204" pitchFamily="34" charset="0"/>
              </a:rPr>
              <a:t>Compensation Management &gt;&gt; Salary Planning </a:t>
            </a:r>
            <a:r>
              <a:rPr lang="en-US" sz="1800" dirty="0">
                <a:latin typeface="Century Gothic" panose="020B0502020202020204" pitchFamily="34" charset="0"/>
              </a:rPr>
              <a:t>– allows you to view a developed Salary Plan</a:t>
            </a:r>
          </a:p>
          <a:p>
            <a:r>
              <a:rPr lang="en-US" sz="1800" b="1" dirty="0">
                <a:solidFill>
                  <a:srgbClr val="005857"/>
                </a:solidFill>
                <a:latin typeface="Century Gothic" panose="020B0502020202020204" pitchFamily="34" charset="0"/>
              </a:rPr>
              <a:t>Employee Relations &gt;&gt; Disciplinary Actions </a:t>
            </a:r>
            <a:r>
              <a:rPr lang="en-US" sz="1800" dirty="0">
                <a:latin typeface="Century Gothic" panose="020B0502020202020204" pitchFamily="34" charset="0"/>
              </a:rPr>
              <a:t>– is where you can track current relations concerns. </a:t>
            </a:r>
          </a:p>
        </p:txBody>
      </p:sp>
      <p:sp>
        <p:nvSpPr>
          <p:cNvPr id="3" name="Rectangle 2">
            <a:extLst>
              <a:ext uri="{FF2B5EF4-FFF2-40B4-BE49-F238E27FC236}">
                <a16:creationId xmlns:a16="http://schemas.microsoft.com/office/drawing/2014/main" id="{5EE1B986-6966-41EF-8109-9B10864E7301}"/>
              </a:ext>
            </a:extLst>
          </p:cNvPr>
          <p:cNvSpPr/>
          <p:nvPr/>
        </p:nvSpPr>
        <p:spPr>
          <a:xfrm>
            <a:off x="185057" y="2079465"/>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914206F-DB7D-41A0-ABD9-56D10F039C45}"/>
              </a:ext>
            </a:extLst>
          </p:cNvPr>
          <p:cNvSpPr/>
          <p:nvPr/>
        </p:nvSpPr>
        <p:spPr>
          <a:xfrm>
            <a:off x="183617" y="2606887"/>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522925C-4DE5-4F15-8EC9-F709D71026B2}"/>
              </a:ext>
            </a:extLst>
          </p:cNvPr>
          <p:cNvSpPr/>
          <p:nvPr/>
        </p:nvSpPr>
        <p:spPr>
          <a:xfrm>
            <a:off x="183616" y="3149102"/>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B958008-B2D2-42D5-B778-E66B6048B998}"/>
              </a:ext>
            </a:extLst>
          </p:cNvPr>
          <p:cNvSpPr/>
          <p:nvPr/>
        </p:nvSpPr>
        <p:spPr>
          <a:xfrm>
            <a:off x="183615" y="3661369"/>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BFB329A-E19E-4F71-A2B1-0EEA63553D08}"/>
              </a:ext>
            </a:extLst>
          </p:cNvPr>
          <p:cNvSpPr/>
          <p:nvPr/>
        </p:nvSpPr>
        <p:spPr>
          <a:xfrm>
            <a:off x="183614" y="4181528"/>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887FA1-D867-4CF2-A1C2-B8B905A3175F}"/>
              </a:ext>
            </a:extLst>
          </p:cNvPr>
          <p:cNvSpPr/>
          <p:nvPr/>
        </p:nvSpPr>
        <p:spPr>
          <a:xfrm>
            <a:off x="183613" y="4715851"/>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6942CC6-E0E7-49EE-8E23-793FDBE80671}"/>
              </a:ext>
            </a:extLst>
          </p:cNvPr>
          <p:cNvSpPr/>
          <p:nvPr/>
        </p:nvSpPr>
        <p:spPr>
          <a:xfrm>
            <a:off x="183612" y="5236010"/>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03B6E7-00F4-4E85-B6D2-A0BAB1E24629}"/>
              </a:ext>
            </a:extLst>
          </p:cNvPr>
          <p:cNvSpPr/>
          <p:nvPr/>
        </p:nvSpPr>
        <p:spPr>
          <a:xfrm>
            <a:off x="1589282" y="956607"/>
            <a:ext cx="755916" cy="327103"/>
          </a:xfrm>
          <a:prstGeom prst="rect">
            <a:avLst/>
          </a:prstGeom>
          <a:solidFill>
            <a:schemeClr val="accent4">
              <a:alpha val="4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AABE442-3C9A-4346-8F77-85E242FDFACA}"/>
              </a:ext>
            </a:extLst>
          </p:cNvPr>
          <p:cNvCxnSpPr>
            <a:cxnSpLocks/>
          </p:cNvCxnSpPr>
          <p:nvPr/>
        </p:nvCxnSpPr>
        <p:spPr>
          <a:xfrm>
            <a:off x="2003137" y="64456"/>
            <a:ext cx="0" cy="765485"/>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8" name="Rectangle 17">
            <a:extLst>
              <a:ext uri="{FF2B5EF4-FFF2-40B4-BE49-F238E27FC236}">
                <a16:creationId xmlns:a16="http://schemas.microsoft.com/office/drawing/2014/main" id="{06804A7A-226E-454E-8F0B-84571A200978}"/>
              </a:ext>
            </a:extLst>
          </p:cNvPr>
          <p:cNvSpPr/>
          <p:nvPr/>
        </p:nvSpPr>
        <p:spPr>
          <a:xfrm>
            <a:off x="190468" y="1660869"/>
            <a:ext cx="1130510" cy="327103"/>
          </a:xfrm>
          <a:prstGeom prst="rect">
            <a:avLst/>
          </a:prstGeom>
          <a:solidFill>
            <a:schemeClr val="accent4">
              <a:alpha val="4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52190FD-7D96-441B-84BB-5B37FD78BC26}"/>
              </a:ext>
            </a:extLst>
          </p:cNvPr>
          <p:cNvSpPr/>
          <p:nvPr/>
        </p:nvSpPr>
        <p:spPr>
          <a:xfrm>
            <a:off x="190468" y="5763432"/>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9CC0F82-35A5-436E-9D4B-574202411D85}"/>
              </a:ext>
            </a:extLst>
          </p:cNvPr>
          <p:cNvSpPr/>
          <p:nvPr/>
        </p:nvSpPr>
        <p:spPr>
          <a:xfrm>
            <a:off x="183611" y="6265505"/>
            <a:ext cx="2797629" cy="359229"/>
          </a:xfrm>
          <a:prstGeom prst="rect">
            <a:avLst/>
          </a:prstGeom>
          <a:solidFill>
            <a:srgbClr val="33CDBA">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tar: 5 Points 20">
            <a:extLst>
              <a:ext uri="{FF2B5EF4-FFF2-40B4-BE49-F238E27FC236}">
                <a16:creationId xmlns:a16="http://schemas.microsoft.com/office/drawing/2014/main" id="{BFA005EB-9915-4B4E-A9FB-BBF18FDD8585}"/>
              </a:ext>
            </a:extLst>
          </p:cNvPr>
          <p:cNvSpPr/>
          <p:nvPr/>
        </p:nvSpPr>
        <p:spPr>
          <a:xfrm>
            <a:off x="3465824" y="3940630"/>
            <a:ext cx="442150" cy="40015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281649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 calcmode="lin" valueType="num">
                                      <p:cBhvr additive="base">
                                        <p:cTn id="5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61" presetID="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 calcmode="lin" valueType="num">
                                      <p:cBhvr additive="base">
                                        <p:cTn id="6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69" presetID="1"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6">
                                            <p:txEl>
                                              <p:pRg st="8" end="8"/>
                                            </p:txEl>
                                          </p:spTgt>
                                        </p:tgtEl>
                                        <p:attrNameLst>
                                          <p:attrName>style.visibility</p:attrName>
                                        </p:attrNameLst>
                                      </p:cBhvr>
                                      <p:to>
                                        <p:strVal val="visible"/>
                                      </p:to>
                                    </p:set>
                                    <p:anim calcmode="lin" valueType="num">
                                      <p:cBhvr additive="base">
                                        <p:cTn id="7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FB4CF8-8FFC-4176-AFF6-E7366D4826FF}"/>
              </a:ext>
            </a:extLst>
          </p:cNvPr>
          <p:cNvPicPr>
            <a:picLocks noChangeAspect="1"/>
          </p:cNvPicPr>
          <p:nvPr/>
        </p:nvPicPr>
        <p:blipFill>
          <a:blip r:embed="rId2"/>
          <a:stretch>
            <a:fillRect/>
          </a:stretch>
        </p:blipFill>
        <p:spPr>
          <a:xfrm>
            <a:off x="0" y="488239"/>
            <a:ext cx="12192000" cy="6275968"/>
          </a:xfrm>
          <a:prstGeom prst="rect">
            <a:avLst/>
          </a:prstGeom>
        </p:spPr>
      </p:pic>
      <p:sp>
        <p:nvSpPr>
          <p:cNvPr id="6" name="Title 1">
            <a:extLst>
              <a:ext uri="{FF2B5EF4-FFF2-40B4-BE49-F238E27FC236}">
                <a16:creationId xmlns:a16="http://schemas.microsoft.com/office/drawing/2014/main" id="{763ED667-EB3C-4CC7-A82B-34E8D6C1AB4A}"/>
              </a:ext>
            </a:extLst>
          </p:cNvPr>
          <p:cNvSpPr txBox="1">
            <a:spLocks/>
          </p:cNvSpPr>
          <p:nvPr/>
        </p:nvSpPr>
        <p:spPr>
          <a:xfrm>
            <a:off x="80683" y="93793"/>
            <a:ext cx="3720352" cy="507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33CDBA"/>
                </a:solidFill>
                <a:latin typeface="Coniferous" panose="03020507050303030C05" pitchFamily="66" charset="0"/>
                <a:ea typeface="+mn-ea"/>
                <a:cs typeface="+mn-cs"/>
              </a:rPr>
              <a:t>HTTPS://WWW.IAPMOHR.ORG</a:t>
            </a:r>
            <a:endParaRPr lang="en-US" sz="2400" dirty="0">
              <a:solidFill>
                <a:srgbClr val="025050"/>
              </a:solidFill>
              <a:latin typeface="Coniferous" panose="03020507050303030C05" pitchFamily="66" charset="0"/>
            </a:endParaRPr>
          </a:p>
        </p:txBody>
      </p:sp>
      <p:cxnSp>
        <p:nvCxnSpPr>
          <p:cNvPr id="7" name="Straight Arrow Connector 6">
            <a:extLst>
              <a:ext uri="{FF2B5EF4-FFF2-40B4-BE49-F238E27FC236}">
                <a16:creationId xmlns:a16="http://schemas.microsoft.com/office/drawing/2014/main" id="{5017008D-AD37-4212-AE29-3ABA3A406ED9}"/>
              </a:ext>
            </a:extLst>
          </p:cNvPr>
          <p:cNvCxnSpPr>
            <a:cxnSpLocks/>
          </p:cNvCxnSpPr>
          <p:nvPr/>
        </p:nvCxnSpPr>
        <p:spPr>
          <a:xfrm flipV="1">
            <a:off x="5257325" y="3556210"/>
            <a:ext cx="1349663" cy="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5481D3CC-6069-4442-BEFB-1587B53F1E85}"/>
              </a:ext>
            </a:extLst>
          </p:cNvPr>
          <p:cNvCxnSpPr>
            <a:cxnSpLocks/>
          </p:cNvCxnSpPr>
          <p:nvPr/>
        </p:nvCxnSpPr>
        <p:spPr>
          <a:xfrm>
            <a:off x="4082949" y="2523563"/>
            <a:ext cx="0" cy="110266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BBF18EED-B055-433F-B3B9-655C8A4BC928}"/>
              </a:ext>
            </a:extLst>
          </p:cNvPr>
          <p:cNvCxnSpPr>
            <a:cxnSpLocks/>
          </p:cNvCxnSpPr>
          <p:nvPr/>
        </p:nvCxnSpPr>
        <p:spPr>
          <a:xfrm>
            <a:off x="7175773" y="4589930"/>
            <a:ext cx="0" cy="905437"/>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749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0" fill="hold"/>
                                        <p:tgtEl>
                                          <p:spTgt spid="6"/>
                                        </p:tgtEl>
                                        <p:attrNameLst>
                                          <p:attrName>style.color</p:attrName>
                                        </p:attrNameLst>
                                      </p:cBhvr>
                                      <p:by>
                                        <p:hsl h="7200000" s="0" l="0"/>
                                      </p:by>
                                    </p:animClr>
                                    <p:animClr clrSpc="hsl" dir="cw">
                                      <p:cBhvr>
                                        <p:cTn id="7" dur="20000" fill="hold"/>
                                        <p:tgtEl>
                                          <p:spTgt spid="6"/>
                                        </p:tgtEl>
                                        <p:attrNameLst>
                                          <p:attrName>fillcolor</p:attrName>
                                        </p:attrNameLst>
                                      </p:cBhvr>
                                      <p:by>
                                        <p:hsl h="7200000" s="0" l="0"/>
                                      </p:by>
                                    </p:animClr>
                                    <p:animClr clrSpc="hsl" dir="cw">
                                      <p:cBhvr>
                                        <p:cTn id="8" dur="20000" fill="hold"/>
                                        <p:tgtEl>
                                          <p:spTgt spid="6"/>
                                        </p:tgtEl>
                                        <p:attrNameLst>
                                          <p:attrName>stroke.color</p:attrName>
                                        </p:attrNameLst>
                                      </p:cBhvr>
                                      <p:by>
                                        <p:hsl h="7200000" s="0" l="0"/>
                                      </p:by>
                                    </p:animClr>
                                    <p:set>
                                      <p:cBhvr>
                                        <p:cTn id="9" dur="20000" fill="hold"/>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F3B6-05EB-414D-A584-BFD85C079678}"/>
              </a:ext>
            </a:extLst>
          </p:cNvPr>
          <p:cNvSpPr>
            <a:spLocks noGrp="1"/>
          </p:cNvSpPr>
          <p:nvPr>
            <p:ph type="ctrTitle"/>
          </p:nvPr>
        </p:nvSpPr>
        <p:spPr>
          <a:xfrm>
            <a:off x="1524000" y="1875399"/>
            <a:ext cx="9144000" cy="2387600"/>
          </a:xfrm>
        </p:spPr>
        <p:txBody>
          <a:bodyPr/>
          <a:lstStyle/>
          <a:p>
            <a:r>
              <a:rPr lang="en-US" dirty="0">
                <a:solidFill>
                  <a:srgbClr val="005857"/>
                </a:solidFill>
                <a:latin typeface="Gibson Medium" pitchFamily="50" charset="0"/>
              </a:rPr>
              <a:t>Time Management for Time Approvers</a:t>
            </a:r>
          </a:p>
        </p:txBody>
      </p:sp>
      <p:pic>
        <p:nvPicPr>
          <p:cNvPr id="1026" name="Picture 2" descr="Thank You | UKG Works">
            <a:extLst>
              <a:ext uri="{FF2B5EF4-FFF2-40B4-BE49-F238E27FC236}">
                <a16:creationId xmlns:a16="http://schemas.microsoft.com/office/drawing/2014/main" id="{F41DAC47-65CB-4D6B-AA60-BFA20684CF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07" r="62661" b="42718"/>
          <a:stretch/>
        </p:blipFill>
        <p:spPr bwMode="auto">
          <a:xfrm>
            <a:off x="304799" y="4702146"/>
            <a:ext cx="1856477" cy="182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55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4" descr="Graphical user interface, application&#10;&#10;Description automatically generated">
            <a:extLst>
              <a:ext uri="{FF2B5EF4-FFF2-40B4-BE49-F238E27FC236}">
                <a16:creationId xmlns:a16="http://schemas.microsoft.com/office/drawing/2014/main" id="{8C0CAB51-A3DB-4956-A6F2-E862140CE658}"/>
              </a:ext>
            </a:extLst>
          </p:cNvPr>
          <p:cNvPicPr>
            <a:picLocks noChangeAspect="1"/>
          </p:cNvPicPr>
          <p:nvPr/>
        </p:nvPicPr>
        <p:blipFill rotWithShape="1">
          <a:blip r:embed="rId2">
            <a:extLst>
              <a:ext uri="{28A0092B-C50C-407E-A947-70E740481C1C}">
                <a14:useLocalDpi xmlns:a14="http://schemas.microsoft.com/office/drawing/2010/main" val="0"/>
              </a:ext>
            </a:extLst>
          </a:blip>
          <a:srcRect r="2" b="11079"/>
          <a:stretch/>
        </p:blipFill>
        <p:spPr>
          <a:xfrm>
            <a:off x="5407435" y="2034911"/>
            <a:ext cx="6170299" cy="4224808"/>
          </a:xfrm>
          <a:prstGeom prst="rect">
            <a:avLst/>
          </a:prstGeom>
        </p:spPr>
      </p:pic>
      <p:sp>
        <p:nvSpPr>
          <p:cNvPr id="6" name="TextBox 5">
            <a:extLst>
              <a:ext uri="{FF2B5EF4-FFF2-40B4-BE49-F238E27FC236}">
                <a16:creationId xmlns:a16="http://schemas.microsoft.com/office/drawing/2014/main" id="{5877D882-0112-46DB-B006-31E77F8B00F6}"/>
              </a:ext>
            </a:extLst>
          </p:cNvPr>
          <p:cNvSpPr txBox="1"/>
          <p:nvPr/>
        </p:nvSpPr>
        <p:spPr>
          <a:xfrm>
            <a:off x="642908" y="2171664"/>
            <a:ext cx="4309570" cy="2308324"/>
          </a:xfrm>
          <a:prstGeom prst="rect">
            <a:avLst/>
          </a:prstGeom>
          <a:noFill/>
        </p:spPr>
        <p:txBody>
          <a:bodyPr wrap="square">
            <a:spAutoFit/>
          </a:bodyPr>
          <a:lstStyle/>
          <a:p>
            <a:pPr marL="0" indent="0">
              <a:buNone/>
            </a:pPr>
            <a:r>
              <a:rPr lang="en-US" sz="1800" dirty="0">
                <a:latin typeface="Century Gothic" panose="020B0502020202020204" pitchFamily="34" charset="0"/>
              </a:rPr>
              <a:t>Supervisors can access Time Management functions from the </a:t>
            </a:r>
            <a:r>
              <a:rPr lang="en-US" dirty="0">
                <a:latin typeface="Century Gothic" panose="020B0502020202020204" pitchFamily="34" charset="0"/>
              </a:rPr>
              <a:t>side navigation menu </a:t>
            </a:r>
            <a:r>
              <a:rPr lang="en-US" sz="1800" dirty="0">
                <a:latin typeface="Century Gothic" panose="020B0502020202020204" pitchFamily="34" charset="0"/>
              </a:rPr>
              <a:t>or from the Find field</a:t>
            </a:r>
            <a:r>
              <a:rPr lang="en-US" dirty="0">
                <a:latin typeface="Century Gothic" panose="020B0502020202020204" pitchFamily="34" charset="0"/>
              </a:rPr>
              <a:t> from the home page.</a:t>
            </a:r>
            <a:endParaRPr lang="en-US" sz="1800"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sz="1800" dirty="0">
                <a:latin typeface="Century Gothic" panose="020B0502020202020204" pitchFamily="34" charset="0"/>
              </a:rPr>
              <a:t>The one-person icon is for yourself and the two people icon is for access to your team</a:t>
            </a:r>
          </a:p>
        </p:txBody>
      </p:sp>
      <p:sp>
        <p:nvSpPr>
          <p:cNvPr id="7" name="Arrow: Left 6">
            <a:extLst>
              <a:ext uri="{FF2B5EF4-FFF2-40B4-BE49-F238E27FC236}">
                <a16:creationId xmlns:a16="http://schemas.microsoft.com/office/drawing/2014/main" id="{C4C6FEFE-3E9B-4703-B749-D9777FABDFD8}"/>
              </a:ext>
            </a:extLst>
          </p:cNvPr>
          <p:cNvSpPr/>
          <p:nvPr/>
        </p:nvSpPr>
        <p:spPr>
          <a:xfrm rot="10800000">
            <a:off x="9573846" y="2089619"/>
            <a:ext cx="642346" cy="356597"/>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 7">
            <a:extLst>
              <a:ext uri="{FF2B5EF4-FFF2-40B4-BE49-F238E27FC236}">
                <a16:creationId xmlns:a16="http://schemas.microsoft.com/office/drawing/2014/main" id="{9A68E944-840D-4A13-861F-3E0552CBEFDB}"/>
              </a:ext>
            </a:extLst>
          </p:cNvPr>
          <p:cNvSpPr/>
          <p:nvPr/>
        </p:nvSpPr>
        <p:spPr>
          <a:xfrm rot="16200000">
            <a:off x="5774827" y="1936417"/>
            <a:ext cx="642346" cy="356597"/>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Left 8">
            <a:extLst>
              <a:ext uri="{FF2B5EF4-FFF2-40B4-BE49-F238E27FC236}">
                <a16:creationId xmlns:a16="http://schemas.microsoft.com/office/drawing/2014/main" id="{2B4CD030-8C2F-432D-84F3-6B74BF287575}"/>
              </a:ext>
            </a:extLst>
          </p:cNvPr>
          <p:cNvSpPr/>
          <p:nvPr/>
        </p:nvSpPr>
        <p:spPr>
          <a:xfrm rot="16200000">
            <a:off x="6171146" y="1833563"/>
            <a:ext cx="642346" cy="356597"/>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E34B168F-E749-40D2-B5D0-D037EB6A614B}"/>
              </a:ext>
            </a:extLst>
          </p:cNvPr>
          <p:cNvSpPr/>
          <p:nvPr/>
        </p:nvSpPr>
        <p:spPr>
          <a:xfrm rot="10800000">
            <a:off x="4765089" y="4871651"/>
            <a:ext cx="642346" cy="356597"/>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222F77AE-D1CA-40FA-9D82-63329AF961B3}"/>
              </a:ext>
            </a:extLst>
          </p:cNvPr>
          <p:cNvSpPr txBox="1">
            <a:spLocks/>
          </p:cNvSpPr>
          <p:nvPr/>
        </p:nvSpPr>
        <p:spPr>
          <a:xfrm>
            <a:off x="312964" y="136041"/>
            <a:ext cx="11264769"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ACCESSING TIME MANAGEMENT: </a:t>
            </a:r>
          </a:p>
          <a:p>
            <a:r>
              <a:rPr lang="en-US" b="1" dirty="0">
                <a:solidFill>
                  <a:srgbClr val="025050"/>
                </a:solidFill>
                <a:latin typeface="Coniferous" panose="03020507050303030C05" pitchFamily="66" charset="0"/>
                <a:ea typeface="+mn-ea"/>
                <a:cs typeface="+mn-cs"/>
              </a:rPr>
              <a:t>For Yourself &amp; Your Employees</a:t>
            </a:r>
            <a:endParaRPr lang="en-US" dirty="0">
              <a:solidFill>
                <a:srgbClr val="025050"/>
              </a:solidFill>
              <a:latin typeface="Coniferous" panose="03020507050303030C05" pitchFamily="66" charset="0"/>
            </a:endParaRPr>
          </a:p>
        </p:txBody>
      </p:sp>
    </p:spTree>
    <p:extLst>
      <p:ext uri="{BB962C8B-B14F-4D97-AF65-F5344CB8AC3E}">
        <p14:creationId xmlns:p14="http://schemas.microsoft.com/office/powerpoint/2010/main" val="329046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24DEC6-005B-47A8-A273-1220D95FA522}"/>
              </a:ext>
            </a:extLst>
          </p:cNvPr>
          <p:cNvSpPr txBox="1"/>
          <p:nvPr/>
        </p:nvSpPr>
        <p:spPr>
          <a:xfrm>
            <a:off x="1175034" y="2092839"/>
            <a:ext cx="10553350" cy="3693319"/>
          </a:xfrm>
          <a:prstGeom prst="rect">
            <a:avLst/>
          </a:prstGeom>
          <a:noFill/>
        </p:spPr>
        <p:txBody>
          <a:bodyPr wrap="square" rtlCol="0">
            <a:spAutoFit/>
          </a:bodyPr>
          <a:lstStyle/>
          <a:p>
            <a:endParaRPr lang="en-US" dirty="0">
              <a:latin typeface="Century Gothic" panose="020B0502020202020204" pitchFamily="34" charset="0"/>
            </a:endParaRPr>
          </a:p>
          <a:p>
            <a:pPr marL="285750" indent="-285750">
              <a:buFont typeface="Arial" panose="020B0604020202020204" pitchFamily="34" charset="0"/>
              <a:buChar char="•"/>
            </a:pPr>
            <a:r>
              <a:rPr lang="en-US" b="1" dirty="0">
                <a:latin typeface="Century Gothic" panose="020B0502020202020204" pitchFamily="34" charset="0"/>
              </a:rPr>
              <a:t>Attendance</a:t>
            </a:r>
            <a:r>
              <a:rPr lang="en-US" dirty="0">
                <a:latin typeface="Century Gothic" panose="020B0502020202020204" pitchFamily="34" charset="0"/>
              </a:rPr>
              <a:t>: Used to review, edit and approve employee timesheets, review accrual and attendance history, and monitor who is at work and who is away. </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b="1" dirty="0">
                <a:latin typeface="Century Gothic" panose="020B0502020202020204" pitchFamily="34" charset="0"/>
              </a:rPr>
              <a:t>Scheduler</a:t>
            </a:r>
            <a:r>
              <a:rPr lang="en-US" dirty="0">
                <a:latin typeface="Century Gothic" panose="020B0502020202020204" pitchFamily="34" charset="0"/>
              </a:rPr>
              <a:t>: Used to review and respond to employee time-off requests</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b="1" dirty="0">
                <a:latin typeface="Century Gothic" panose="020B0502020202020204" pitchFamily="34" charset="0"/>
              </a:rPr>
              <a:t>Reports</a:t>
            </a:r>
            <a:r>
              <a:rPr lang="en-US" dirty="0">
                <a:latin typeface="Century Gothic" panose="020B0502020202020204" pitchFamily="34" charset="0"/>
              </a:rPr>
              <a:t>: Used to generate reports that can be tailored to your reporting needs. </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b="1" dirty="0">
                <a:latin typeface="Century Gothic" panose="020B0502020202020204" pitchFamily="34" charset="0"/>
              </a:rPr>
              <a:t>Preferences</a:t>
            </a:r>
            <a:r>
              <a:rPr lang="en-US" dirty="0">
                <a:latin typeface="Century Gothic" panose="020B0502020202020204" pitchFamily="34" charset="0"/>
              </a:rPr>
              <a:t>: Used to select your preferred information display options and how you want time-off request alerts to display</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b="1" dirty="0">
                <a:latin typeface="Century Gothic" panose="020B0502020202020204" pitchFamily="34" charset="0"/>
              </a:rPr>
              <a:t>Dashboard</a:t>
            </a:r>
            <a:r>
              <a:rPr lang="en-US" dirty="0">
                <a:latin typeface="Century Gothic" panose="020B0502020202020204" pitchFamily="34" charset="0"/>
              </a:rPr>
              <a:t>: Used to present relevant information that can track on a single page</a:t>
            </a:r>
          </a:p>
          <a:p>
            <a:r>
              <a:rPr lang="en-US" dirty="0">
                <a:latin typeface="Century Gothic" panose="020B0502020202020204" pitchFamily="34" charset="0"/>
              </a:rPr>
              <a:t>	</a:t>
            </a:r>
          </a:p>
        </p:txBody>
      </p:sp>
      <p:pic>
        <p:nvPicPr>
          <p:cNvPr id="6" name="Picture 5">
            <a:extLst>
              <a:ext uri="{FF2B5EF4-FFF2-40B4-BE49-F238E27FC236}">
                <a16:creationId xmlns:a16="http://schemas.microsoft.com/office/drawing/2014/main" id="{BF827204-3D73-401E-8E0F-63C361FB9F27}"/>
              </a:ext>
            </a:extLst>
          </p:cNvPr>
          <p:cNvPicPr>
            <a:picLocks noChangeAspect="1"/>
          </p:cNvPicPr>
          <p:nvPr/>
        </p:nvPicPr>
        <p:blipFill rotWithShape="1">
          <a:blip r:embed="rId2"/>
          <a:srcRect t="9167" r="1259" b="83608"/>
          <a:stretch/>
        </p:blipFill>
        <p:spPr>
          <a:xfrm>
            <a:off x="337531" y="304450"/>
            <a:ext cx="11080912" cy="695675"/>
          </a:xfrm>
          <a:prstGeom prst="rect">
            <a:avLst/>
          </a:prstGeom>
        </p:spPr>
      </p:pic>
      <p:sp>
        <p:nvSpPr>
          <p:cNvPr id="5" name="Title 1">
            <a:extLst>
              <a:ext uri="{FF2B5EF4-FFF2-40B4-BE49-F238E27FC236}">
                <a16:creationId xmlns:a16="http://schemas.microsoft.com/office/drawing/2014/main" id="{5DD99EC7-F02B-4492-BEA2-863AA653FBC5}"/>
              </a:ext>
            </a:extLst>
          </p:cNvPr>
          <p:cNvSpPr txBox="1">
            <a:spLocks/>
          </p:cNvSpPr>
          <p:nvPr/>
        </p:nvSpPr>
        <p:spPr>
          <a:xfrm>
            <a:off x="463615" y="1331821"/>
            <a:ext cx="11264769" cy="695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25050"/>
                </a:solidFill>
                <a:latin typeface="Coniferous" panose="03020507050303030C05" pitchFamily="66" charset="0"/>
                <a:ea typeface="+mn-ea"/>
                <a:cs typeface="+mn-cs"/>
              </a:rPr>
              <a:t>What are the Different Categories within Time Management?</a:t>
            </a:r>
          </a:p>
        </p:txBody>
      </p:sp>
    </p:spTree>
    <p:extLst>
      <p:ext uri="{BB962C8B-B14F-4D97-AF65-F5344CB8AC3E}">
        <p14:creationId xmlns:p14="http://schemas.microsoft.com/office/powerpoint/2010/main" val="390142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507B-4CA7-48C9-AFEE-34D2D93A9CA1}"/>
              </a:ext>
            </a:extLst>
          </p:cNvPr>
          <p:cNvSpPr>
            <a:spLocks noGrp="1"/>
          </p:cNvSpPr>
          <p:nvPr>
            <p:ph type="title"/>
          </p:nvPr>
        </p:nvSpPr>
        <p:spPr>
          <a:xfrm>
            <a:off x="458403" y="488680"/>
            <a:ext cx="11122794" cy="1420380"/>
          </a:xfrm>
        </p:spPr>
        <p:txBody>
          <a:bodyPr>
            <a:normAutofit fontScale="90000"/>
          </a:bodyPr>
          <a:lstStyle/>
          <a:p>
            <a:r>
              <a:rPr lang="en-US" sz="4000" b="1" u="sng" dirty="0">
                <a:solidFill>
                  <a:srgbClr val="005857"/>
                </a:solidFill>
                <a:latin typeface="Coniferous" panose="03020507050303030C05" pitchFamily="66" charset="0"/>
              </a:rPr>
              <a:t>Accessing Employee Timesheets</a:t>
            </a:r>
            <a:br>
              <a:rPr lang="en-US" sz="2700" dirty="0"/>
            </a:br>
            <a:r>
              <a:rPr lang="en-US" sz="2700" dirty="0"/>
              <a:t>The Timesheets tab can be found under the Attendance category. This is where you will also find summarized information regarding employee accruals, weekly time, date range selections, manage time off requests, and other employee information</a:t>
            </a:r>
            <a:br>
              <a:rPr lang="en-US" dirty="0"/>
            </a:br>
            <a:endParaRPr lang="en-US" dirty="0"/>
          </a:p>
        </p:txBody>
      </p:sp>
      <p:pic>
        <p:nvPicPr>
          <p:cNvPr id="6" name="Picture 5">
            <a:extLst>
              <a:ext uri="{FF2B5EF4-FFF2-40B4-BE49-F238E27FC236}">
                <a16:creationId xmlns:a16="http://schemas.microsoft.com/office/drawing/2014/main" id="{085DEDCA-AE0A-4B75-BD0B-0BCD109066A4}"/>
              </a:ext>
            </a:extLst>
          </p:cNvPr>
          <p:cNvPicPr>
            <a:picLocks noChangeAspect="1"/>
          </p:cNvPicPr>
          <p:nvPr/>
        </p:nvPicPr>
        <p:blipFill rotWithShape="1">
          <a:blip r:embed="rId2"/>
          <a:srcRect t="8103" r="-92" b="11335"/>
          <a:stretch/>
        </p:blipFill>
        <p:spPr>
          <a:xfrm>
            <a:off x="1313330" y="1830739"/>
            <a:ext cx="9621382" cy="4678632"/>
          </a:xfrm>
          <a:prstGeom prst="rect">
            <a:avLst/>
          </a:prstGeom>
        </p:spPr>
      </p:pic>
      <p:sp>
        <p:nvSpPr>
          <p:cNvPr id="7" name="Rectangle 6">
            <a:extLst>
              <a:ext uri="{FF2B5EF4-FFF2-40B4-BE49-F238E27FC236}">
                <a16:creationId xmlns:a16="http://schemas.microsoft.com/office/drawing/2014/main" id="{E3F04C66-2CF8-430D-9AFD-AF5C4BE58056}"/>
              </a:ext>
            </a:extLst>
          </p:cNvPr>
          <p:cNvSpPr/>
          <p:nvPr/>
        </p:nvSpPr>
        <p:spPr>
          <a:xfrm>
            <a:off x="1408651" y="2366772"/>
            <a:ext cx="798897" cy="10587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Arrow: Left 7">
            <a:extLst>
              <a:ext uri="{FF2B5EF4-FFF2-40B4-BE49-F238E27FC236}">
                <a16:creationId xmlns:a16="http://schemas.microsoft.com/office/drawing/2014/main" id="{1264EDB6-2A17-4201-BEFA-6503FAAA2CA2}"/>
              </a:ext>
            </a:extLst>
          </p:cNvPr>
          <p:cNvSpPr/>
          <p:nvPr/>
        </p:nvSpPr>
        <p:spPr>
          <a:xfrm>
            <a:off x="10468016" y="2472650"/>
            <a:ext cx="619096" cy="377793"/>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Left 8">
            <a:extLst>
              <a:ext uri="{FF2B5EF4-FFF2-40B4-BE49-F238E27FC236}">
                <a16:creationId xmlns:a16="http://schemas.microsoft.com/office/drawing/2014/main" id="{F1921A7E-AB69-475F-AAEF-CD29A05D8EF1}"/>
              </a:ext>
            </a:extLst>
          </p:cNvPr>
          <p:cNvSpPr/>
          <p:nvPr/>
        </p:nvSpPr>
        <p:spPr>
          <a:xfrm rot="10800000">
            <a:off x="694234" y="5002490"/>
            <a:ext cx="619096" cy="377793"/>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862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B8D066-E72C-4543-BF9B-D1A5AF363684}"/>
              </a:ext>
            </a:extLst>
          </p:cNvPr>
          <p:cNvSpPr>
            <a:spLocks noGrp="1"/>
          </p:cNvSpPr>
          <p:nvPr>
            <p:ph type="title"/>
          </p:nvPr>
        </p:nvSpPr>
        <p:spPr>
          <a:xfrm>
            <a:off x="452111" y="572203"/>
            <a:ext cx="10515600" cy="717001"/>
          </a:xfrm>
        </p:spPr>
        <p:txBody>
          <a:bodyPr vert="horz" lIns="91440" tIns="45720" rIns="91440" bIns="45720" rtlCol="0" anchor="ctr">
            <a:normAutofit fontScale="90000"/>
          </a:bodyPr>
          <a:lstStyle/>
          <a:p>
            <a:r>
              <a:rPr lang="en-US" sz="4900" b="1" u="sng" dirty="0">
                <a:solidFill>
                  <a:srgbClr val="005857"/>
                </a:solidFill>
                <a:latin typeface="Coniferous" panose="03020507050303030C05" pitchFamily="66" charset="0"/>
              </a:rPr>
              <a:t>Adding or Correcting a Timesheet Punch</a:t>
            </a:r>
            <a:br>
              <a:rPr lang="en-US" sz="1600" dirty="0"/>
            </a:br>
            <a:br>
              <a:rPr lang="en-US" sz="1600" dirty="0"/>
            </a:br>
            <a:br>
              <a:rPr lang="en-US" sz="1600" dirty="0"/>
            </a:br>
            <a:endParaRPr lang="en-US" sz="1600" dirty="0"/>
          </a:p>
        </p:txBody>
      </p:sp>
      <p:sp>
        <p:nvSpPr>
          <p:cNvPr id="6" name="Text Placeholder 5">
            <a:extLst>
              <a:ext uri="{FF2B5EF4-FFF2-40B4-BE49-F238E27FC236}">
                <a16:creationId xmlns:a16="http://schemas.microsoft.com/office/drawing/2014/main" id="{9FF156E1-B1C6-44EF-962D-B37AB170E3FF}"/>
              </a:ext>
            </a:extLst>
          </p:cNvPr>
          <p:cNvSpPr>
            <a:spLocks noGrp="1"/>
          </p:cNvSpPr>
          <p:nvPr>
            <p:ph type="body" sz="half" idx="2"/>
          </p:nvPr>
        </p:nvSpPr>
        <p:spPr>
          <a:xfrm>
            <a:off x="619642" y="1727014"/>
            <a:ext cx="4152774" cy="4303464"/>
          </a:xfrm>
        </p:spPr>
        <p:txBody>
          <a:bodyPr vert="horz" lIns="91440" tIns="45720" rIns="91440" bIns="45720" rtlCol="0">
            <a:normAutofit fontScale="92500" lnSpcReduction="20000"/>
          </a:bodyPr>
          <a:lstStyle/>
          <a:p>
            <a:pPr indent="-228600">
              <a:buFont typeface="Arial" panose="020B0604020202020204" pitchFamily="34" charset="0"/>
              <a:buChar char="•"/>
            </a:pPr>
            <a:r>
              <a:rPr lang="en-US" sz="1700" dirty="0">
                <a:latin typeface="Century Gothic" panose="020B0502020202020204" pitchFamily="34" charset="0"/>
              </a:rPr>
              <a:t>You can change to the correct time directly on the timesheet. </a:t>
            </a:r>
          </a:p>
          <a:p>
            <a:pPr indent="-228600">
              <a:buFont typeface="Arial" panose="020B0604020202020204" pitchFamily="34" charset="0"/>
              <a:buChar char="•"/>
            </a:pPr>
            <a:r>
              <a:rPr lang="en-US" sz="1700" dirty="0">
                <a:latin typeface="Century Gothic" panose="020B0502020202020204" pitchFamily="34" charset="0"/>
              </a:rPr>
              <a:t>Choose what time needs to be corrected and click on Save. Please note the IN or OUT punch is also used for lunch hours. </a:t>
            </a:r>
          </a:p>
          <a:p>
            <a:pPr indent="-228600">
              <a:buFont typeface="Arial" panose="020B0604020202020204" pitchFamily="34" charset="0"/>
              <a:buChar char="•"/>
            </a:pPr>
            <a:r>
              <a:rPr lang="en-US" sz="1700" dirty="0">
                <a:latin typeface="Century Gothic" panose="020B0502020202020204" pitchFamily="34" charset="0"/>
              </a:rPr>
              <a:t>A missing punch will show up red on a timesheet. You may add to a missing punch by keying it into the IN or OUT column of the timesheet</a:t>
            </a:r>
          </a:p>
          <a:p>
            <a:pPr indent="-228600">
              <a:buFont typeface="Arial" panose="020B0604020202020204" pitchFamily="34" charset="0"/>
              <a:buChar char="•"/>
            </a:pPr>
            <a:endParaRPr lang="en-US" sz="1700" dirty="0">
              <a:latin typeface="Century Gothic" panose="020B0502020202020204" pitchFamily="34" charset="0"/>
            </a:endParaRPr>
          </a:p>
          <a:p>
            <a:pPr indent="-228600">
              <a:buFont typeface="Arial" panose="020B0604020202020204" pitchFamily="34" charset="0"/>
              <a:buChar char="•"/>
            </a:pPr>
            <a:endParaRPr lang="en-US" sz="1700" dirty="0">
              <a:latin typeface="Century Gothic" panose="020B0502020202020204" pitchFamily="34" charset="0"/>
            </a:endParaRPr>
          </a:p>
          <a:p>
            <a:pPr indent="-228600">
              <a:buFont typeface="Arial" panose="020B0604020202020204" pitchFamily="34" charset="0"/>
              <a:buChar char="•"/>
            </a:pPr>
            <a:endParaRPr lang="en-US" sz="1700" dirty="0">
              <a:latin typeface="Century Gothic" panose="020B0502020202020204" pitchFamily="34" charset="0"/>
            </a:endParaRPr>
          </a:p>
          <a:p>
            <a:pPr indent="-228600">
              <a:buFont typeface="Arial" panose="020B0604020202020204" pitchFamily="34" charset="0"/>
              <a:buChar char="•"/>
            </a:pPr>
            <a:endParaRPr lang="en-US" sz="1700" dirty="0">
              <a:latin typeface="Century Gothic" panose="020B0502020202020204" pitchFamily="34" charset="0"/>
            </a:endParaRPr>
          </a:p>
          <a:p>
            <a:pPr indent="-228600">
              <a:buFont typeface="Arial" panose="020B0604020202020204" pitchFamily="34" charset="0"/>
              <a:buChar char="•"/>
            </a:pPr>
            <a:endParaRPr lang="en-US" sz="1700" dirty="0">
              <a:latin typeface="Century Gothic" panose="020B0502020202020204" pitchFamily="34" charset="0"/>
            </a:endParaRPr>
          </a:p>
          <a:p>
            <a:pPr indent="-228600">
              <a:buFont typeface="Arial" panose="020B0604020202020204" pitchFamily="34" charset="0"/>
              <a:buChar char="•"/>
            </a:pPr>
            <a:r>
              <a:rPr lang="en-US" sz="2600" b="1" u="sng" dirty="0">
                <a:solidFill>
                  <a:srgbClr val="2CD5C4"/>
                </a:solidFill>
                <a:latin typeface="Coniferous" panose="03020507050303030C05" pitchFamily="66" charset="0"/>
              </a:rPr>
              <a:t>Note: </a:t>
            </a:r>
            <a:r>
              <a:rPr lang="en-US" sz="1700" dirty="0">
                <a:latin typeface="Century Gothic" panose="020B0502020202020204" pitchFamily="34" charset="0"/>
              </a:rPr>
              <a:t>Times entered without an “am” 	or “pm” designation are 	assumed to be “am” times. </a:t>
            </a:r>
          </a:p>
        </p:txBody>
      </p:sp>
      <p:pic>
        <p:nvPicPr>
          <p:cNvPr id="19" name="Content Placeholder 18">
            <a:extLst>
              <a:ext uri="{FF2B5EF4-FFF2-40B4-BE49-F238E27FC236}">
                <a16:creationId xmlns:a16="http://schemas.microsoft.com/office/drawing/2014/main" id="{0BB76406-9EEA-441E-807B-D1E0B5E0F1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0973" y="1051827"/>
            <a:ext cx="6617575" cy="1523421"/>
          </a:xfrm>
        </p:spPr>
      </p:pic>
      <p:pic>
        <p:nvPicPr>
          <p:cNvPr id="36" name="Picture 35">
            <a:extLst>
              <a:ext uri="{FF2B5EF4-FFF2-40B4-BE49-F238E27FC236}">
                <a16:creationId xmlns:a16="http://schemas.microsoft.com/office/drawing/2014/main" id="{C7F605E6-40EF-4C82-90AC-EBD701929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974" y="2650483"/>
            <a:ext cx="6761632" cy="1930848"/>
          </a:xfrm>
          <a:prstGeom prst="rect">
            <a:avLst/>
          </a:prstGeom>
        </p:spPr>
      </p:pic>
      <p:pic>
        <p:nvPicPr>
          <p:cNvPr id="41" name="Picture 40">
            <a:extLst>
              <a:ext uri="{FF2B5EF4-FFF2-40B4-BE49-F238E27FC236}">
                <a16:creationId xmlns:a16="http://schemas.microsoft.com/office/drawing/2014/main" id="{81E822C0-2420-4E22-A781-1FB76E39D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036" y="4462953"/>
            <a:ext cx="6980190" cy="2051196"/>
          </a:xfrm>
          <a:prstGeom prst="rect">
            <a:avLst/>
          </a:prstGeom>
        </p:spPr>
      </p:pic>
      <p:sp>
        <p:nvSpPr>
          <p:cNvPr id="3" name="Arrow: Right 2">
            <a:extLst>
              <a:ext uri="{FF2B5EF4-FFF2-40B4-BE49-F238E27FC236}">
                <a16:creationId xmlns:a16="http://schemas.microsoft.com/office/drawing/2014/main" id="{87D4205C-9286-46DE-901B-68202FE709F8}"/>
              </a:ext>
            </a:extLst>
          </p:cNvPr>
          <p:cNvSpPr/>
          <p:nvPr/>
        </p:nvSpPr>
        <p:spPr>
          <a:xfrm>
            <a:off x="6096000" y="2006989"/>
            <a:ext cx="806087" cy="35128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Left 3">
            <a:extLst>
              <a:ext uri="{FF2B5EF4-FFF2-40B4-BE49-F238E27FC236}">
                <a16:creationId xmlns:a16="http://schemas.microsoft.com/office/drawing/2014/main" id="{CF3F9ECB-2FCB-4FE3-9CD4-F4830CD2C2B1}"/>
              </a:ext>
            </a:extLst>
          </p:cNvPr>
          <p:cNvSpPr/>
          <p:nvPr/>
        </p:nvSpPr>
        <p:spPr>
          <a:xfrm rot="16200000">
            <a:off x="6947641" y="3642864"/>
            <a:ext cx="649374" cy="320206"/>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3FD3636D-6EDA-40E5-80E2-74A896ED6770}"/>
              </a:ext>
            </a:extLst>
          </p:cNvPr>
          <p:cNvSpPr/>
          <p:nvPr/>
        </p:nvSpPr>
        <p:spPr>
          <a:xfrm rot="10800000">
            <a:off x="4237662" y="4679431"/>
            <a:ext cx="649374" cy="320206"/>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Left 10">
            <a:extLst>
              <a:ext uri="{FF2B5EF4-FFF2-40B4-BE49-F238E27FC236}">
                <a16:creationId xmlns:a16="http://schemas.microsoft.com/office/drawing/2014/main" id="{87E93832-56F4-4D7E-87CA-57EAB0113D6F}"/>
              </a:ext>
            </a:extLst>
          </p:cNvPr>
          <p:cNvSpPr/>
          <p:nvPr/>
        </p:nvSpPr>
        <p:spPr>
          <a:xfrm rot="16200000">
            <a:off x="8451082" y="4227615"/>
            <a:ext cx="649374" cy="320206"/>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0787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9B44-3E78-4DDD-939B-5D21455F5838}"/>
              </a:ext>
            </a:extLst>
          </p:cNvPr>
          <p:cNvSpPr>
            <a:spLocks noGrp="1"/>
          </p:cNvSpPr>
          <p:nvPr>
            <p:ph type="title"/>
          </p:nvPr>
        </p:nvSpPr>
        <p:spPr>
          <a:xfrm>
            <a:off x="839788" y="246315"/>
            <a:ext cx="10515600" cy="1124794"/>
          </a:xfrm>
        </p:spPr>
        <p:txBody>
          <a:bodyPr>
            <a:normAutofit/>
          </a:bodyPr>
          <a:lstStyle/>
          <a:p>
            <a:r>
              <a:rPr lang="en-US" b="1" u="sng" dirty="0">
                <a:solidFill>
                  <a:srgbClr val="005857"/>
                </a:solidFill>
                <a:latin typeface="Coniferous" panose="03020507050303030C05" pitchFamily="66" charset="0"/>
              </a:rPr>
              <a:t>Adding Non-Work Time to Timesheets</a:t>
            </a:r>
          </a:p>
        </p:txBody>
      </p:sp>
      <p:sp>
        <p:nvSpPr>
          <p:cNvPr id="4" name="Text Placeholder 3">
            <a:extLst>
              <a:ext uri="{FF2B5EF4-FFF2-40B4-BE49-F238E27FC236}">
                <a16:creationId xmlns:a16="http://schemas.microsoft.com/office/drawing/2014/main" id="{A893C41B-3D79-4046-A40C-A3F915051E67}"/>
              </a:ext>
            </a:extLst>
          </p:cNvPr>
          <p:cNvSpPr>
            <a:spLocks noGrp="1"/>
          </p:cNvSpPr>
          <p:nvPr>
            <p:ph type="body" idx="1"/>
          </p:nvPr>
        </p:nvSpPr>
        <p:spPr>
          <a:xfrm>
            <a:off x="779401" y="1607004"/>
            <a:ext cx="10633197" cy="823912"/>
          </a:xfrm>
        </p:spPr>
        <p:txBody>
          <a:bodyPr>
            <a:normAutofit fontScale="32500" lnSpcReduction="20000"/>
          </a:bodyPr>
          <a:lstStyle/>
          <a:p>
            <a:r>
              <a:rPr lang="en-US" sz="6200" b="0" dirty="0">
                <a:latin typeface="Century Gothic" panose="020B0502020202020204" pitchFamily="34" charset="0"/>
              </a:rPr>
              <a:t>It is recommended the employees request any PTO time. But if you need to add non-worked time, such as vacation or sick, the number is entered on the timesheets rather than IN and OUT times. </a:t>
            </a:r>
          </a:p>
          <a:p>
            <a:endParaRPr lang="en-US" dirty="0">
              <a:latin typeface="Century Gothic" panose="020B0502020202020204" pitchFamily="34" charset="0"/>
            </a:endParaRPr>
          </a:p>
          <a:p>
            <a:endParaRPr lang="en-US" dirty="0">
              <a:latin typeface="Century Gothic" panose="020B0502020202020204" pitchFamily="34" charset="0"/>
            </a:endParaRPr>
          </a:p>
        </p:txBody>
      </p:sp>
      <p:pic>
        <p:nvPicPr>
          <p:cNvPr id="9" name="Content Placeholder 8" descr="Graphical user interface&#10;&#10;Description automatically generated">
            <a:extLst>
              <a:ext uri="{FF2B5EF4-FFF2-40B4-BE49-F238E27FC236}">
                <a16:creationId xmlns:a16="http://schemas.microsoft.com/office/drawing/2014/main" id="{D880756C-E0D0-477C-8113-F2FDC782FF7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80088" y="2617043"/>
            <a:ext cx="4877185" cy="3684588"/>
          </a:xfrm>
        </p:spPr>
      </p:pic>
      <p:sp>
        <p:nvSpPr>
          <p:cNvPr id="6" name="Text Placeholder 5">
            <a:extLst>
              <a:ext uri="{FF2B5EF4-FFF2-40B4-BE49-F238E27FC236}">
                <a16:creationId xmlns:a16="http://schemas.microsoft.com/office/drawing/2014/main" id="{A2DE92C1-4825-45D5-8B21-B701175AEBDC}"/>
              </a:ext>
            </a:extLst>
          </p:cNvPr>
          <p:cNvSpPr>
            <a:spLocks noGrp="1"/>
          </p:cNvSpPr>
          <p:nvPr>
            <p:ph type="body" sz="quarter" idx="3"/>
          </p:nvPr>
        </p:nvSpPr>
        <p:spPr>
          <a:xfrm>
            <a:off x="6172200" y="5477719"/>
            <a:ext cx="5183188" cy="823912"/>
          </a:xfrm>
        </p:spPr>
        <p:txBody>
          <a:bodyPr>
            <a:normAutofit fontScale="32500" lnSpcReduction="20000"/>
          </a:bodyPr>
          <a:lstStyle/>
          <a:p>
            <a:endParaRPr lang="en-US" dirty="0"/>
          </a:p>
        </p:txBody>
      </p:sp>
      <p:pic>
        <p:nvPicPr>
          <p:cNvPr id="11" name="Content Placeholder 10" descr="Graphical user interface, application, table, Excel&#10;&#10;Description automatically generated">
            <a:extLst>
              <a:ext uri="{FF2B5EF4-FFF2-40B4-BE49-F238E27FC236}">
                <a16:creationId xmlns:a16="http://schemas.microsoft.com/office/drawing/2014/main" id="{EF6F4509-52D2-457C-A1BF-C93DA8761AF8}"/>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3809134"/>
            <a:ext cx="5535129" cy="1087583"/>
          </a:xfrm>
        </p:spPr>
      </p:pic>
      <p:sp>
        <p:nvSpPr>
          <p:cNvPr id="3" name="Arrow: Up 2">
            <a:extLst>
              <a:ext uri="{FF2B5EF4-FFF2-40B4-BE49-F238E27FC236}">
                <a16:creationId xmlns:a16="http://schemas.microsoft.com/office/drawing/2014/main" id="{0B369CCA-2FC8-488C-BD72-585C763B6EAD}"/>
              </a:ext>
            </a:extLst>
          </p:cNvPr>
          <p:cNvSpPr/>
          <p:nvPr/>
        </p:nvSpPr>
        <p:spPr>
          <a:xfrm>
            <a:off x="8939764" y="4823640"/>
            <a:ext cx="382953" cy="50789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Up 7">
            <a:extLst>
              <a:ext uri="{FF2B5EF4-FFF2-40B4-BE49-F238E27FC236}">
                <a16:creationId xmlns:a16="http://schemas.microsoft.com/office/drawing/2014/main" id="{43507819-95C7-47BF-A717-AF6C9BE17FCF}"/>
              </a:ext>
            </a:extLst>
          </p:cNvPr>
          <p:cNvSpPr/>
          <p:nvPr/>
        </p:nvSpPr>
        <p:spPr>
          <a:xfrm rot="10800000">
            <a:off x="6096000" y="3228132"/>
            <a:ext cx="382953" cy="50789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Up 9">
            <a:extLst>
              <a:ext uri="{FF2B5EF4-FFF2-40B4-BE49-F238E27FC236}">
                <a16:creationId xmlns:a16="http://schemas.microsoft.com/office/drawing/2014/main" id="{DABD80FA-51AB-4B25-8E9B-8A383F51F504}"/>
              </a:ext>
            </a:extLst>
          </p:cNvPr>
          <p:cNvSpPr/>
          <p:nvPr/>
        </p:nvSpPr>
        <p:spPr>
          <a:xfrm rot="5400000">
            <a:off x="1067260" y="5861450"/>
            <a:ext cx="382953" cy="50789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Up 11">
            <a:extLst>
              <a:ext uri="{FF2B5EF4-FFF2-40B4-BE49-F238E27FC236}">
                <a16:creationId xmlns:a16="http://schemas.microsoft.com/office/drawing/2014/main" id="{A6E52D6D-35E8-444B-9DDB-3A902D4FFCF1}"/>
              </a:ext>
            </a:extLst>
          </p:cNvPr>
          <p:cNvSpPr/>
          <p:nvPr/>
        </p:nvSpPr>
        <p:spPr>
          <a:xfrm rot="5400000">
            <a:off x="803830" y="2537492"/>
            <a:ext cx="382953" cy="50789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4723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D25B-24CA-4841-AC8D-EDEC08AC2C1B}"/>
              </a:ext>
            </a:extLst>
          </p:cNvPr>
          <p:cNvSpPr>
            <a:spLocks noGrp="1"/>
          </p:cNvSpPr>
          <p:nvPr>
            <p:ph type="title"/>
          </p:nvPr>
        </p:nvSpPr>
        <p:spPr>
          <a:xfrm>
            <a:off x="383015" y="202338"/>
            <a:ext cx="11425969" cy="967453"/>
          </a:xfrm>
        </p:spPr>
        <p:txBody>
          <a:bodyPr>
            <a:noAutofit/>
          </a:bodyPr>
          <a:lstStyle/>
          <a:p>
            <a:r>
              <a:rPr lang="en-US" sz="4400" b="1" u="sng" dirty="0">
                <a:solidFill>
                  <a:srgbClr val="005857"/>
                </a:solidFill>
                <a:latin typeface="Coniferous" panose="03020507050303030C05" pitchFamily="66" charset="0"/>
              </a:rPr>
              <a:t>Approving Employee Timesheets</a:t>
            </a:r>
            <a:endParaRPr lang="en-US" sz="2800" b="1" u="sng" dirty="0">
              <a:solidFill>
                <a:srgbClr val="005857"/>
              </a:solidFill>
              <a:latin typeface="Coniferous" panose="03020507050303030C05" pitchFamily="66" charset="0"/>
            </a:endParaRPr>
          </a:p>
        </p:txBody>
      </p:sp>
      <p:sp>
        <p:nvSpPr>
          <p:cNvPr id="9" name="Text Placeholder 8">
            <a:extLst>
              <a:ext uri="{FF2B5EF4-FFF2-40B4-BE49-F238E27FC236}">
                <a16:creationId xmlns:a16="http://schemas.microsoft.com/office/drawing/2014/main" id="{4DE32D90-4357-44D1-9AB4-7796983F6D20}"/>
              </a:ext>
            </a:extLst>
          </p:cNvPr>
          <p:cNvSpPr>
            <a:spLocks noGrp="1"/>
          </p:cNvSpPr>
          <p:nvPr>
            <p:ph type="body" sz="half" idx="2"/>
          </p:nvPr>
        </p:nvSpPr>
        <p:spPr>
          <a:xfrm>
            <a:off x="740728" y="1492738"/>
            <a:ext cx="2744934" cy="4298462"/>
          </a:xfrm>
        </p:spPr>
        <p:txBody>
          <a:bodyPr>
            <a:normAutofit fontScale="92500" lnSpcReduction="20000"/>
          </a:bodyPr>
          <a:lstStyle/>
          <a:p>
            <a:endParaRPr lang="en-US" sz="1600" dirty="0"/>
          </a:p>
          <a:p>
            <a:endParaRPr lang="en-US" dirty="0"/>
          </a:p>
          <a:p>
            <a:endParaRPr lang="en-US" sz="1600" dirty="0">
              <a:latin typeface="Century Gothic" panose="020B0502020202020204" pitchFamily="34" charset="0"/>
            </a:endParaRPr>
          </a:p>
          <a:p>
            <a:r>
              <a:rPr lang="en-US" sz="1600" dirty="0">
                <a:latin typeface="Century Gothic" panose="020B0502020202020204" pitchFamily="34" charset="0"/>
              </a:rPr>
              <a:t>The Attendance Summary page can be used to approve timesheets as a group</a:t>
            </a:r>
          </a:p>
          <a:p>
            <a:endParaRPr lang="en-US" dirty="0">
              <a:latin typeface="Century Gothic" panose="020B0502020202020204" pitchFamily="34" charset="0"/>
            </a:endParaRPr>
          </a:p>
          <a:p>
            <a:endParaRPr lang="en-US" sz="1600"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r>
              <a:rPr lang="en-US" dirty="0">
                <a:latin typeface="Century Gothic" panose="020B0502020202020204" pitchFamily="34" charset="0"/>
              </a:rPr>
              <a:t>You can also individually approve their timesheets individually under the Timesheet Detail</a:t>
            </a:r>
          </a:p>
        </p:txBody>
      </p:sp>
      <p:pic>
        <p:nvPicPr>
          <p:cNvPr id="8" name="Content Placeholder 7" descr="Graphical user interface, application&#10;&#10;Description automatically generated">
            <a:extLst>
              <a:ext uri="{FF2B5EF4-FFF2-40B4-BE49-F238E27FC236}">
                <a16:creationId xmlns:a16="http://schemas.microsoft.com/office/drawing/2014/main" id="{6936EA77-B0A9-4530-BFDE-CA517CFCDA1E}"/>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984285" y="1917808"/>
            <a:ext cx="8029184" cy="2262664"/>
          </a:xfrm>
        </p:spPr>
      </p:pic>
      <p:sp>
        <p:nvSpPr>
          <p:cNvPr id="10" name="TextBox 9">
            <a:extLst>
              <a:ext uri="{FF2B5EF4-FFF2-40B4-BE49-F238E27FC236}">
                <a16:creationId xmlns:a16="http://schemas.microsoft.com/office/drawing/2014/main" id="{61682813-6854-4E3C-9943-6E6417C91AF2}"/>
              </a:ext>
            </a:extLst>
          </p:cNvPr>
          <p:cNvSpPr txBox="1"/>
          <p:nvPr/>
        </p:nvSpPr>
        <p:spPr>
          <a:xfrm>
            <a:off x="7029321" y="4268815"/>
            <a:ext cx="1250461" cy="584775"/>
          </a:xfrm>
          <a:prstGeom prst="rect">
            <a:avLst/>
          </a:prstGeom>
          <a:noFill/>
        </p:spPr>
        <p:txBody>
          <a:bodyPr wrap="square" rtlCol="0">
            <a:spAutoFit/>
          </a:bodyPr>
          <a:lstStyle/>
          <a:p>
            <a:r>
              <a:rPr lang="en-US" b="1" dirty="0">
                <a:solidFill>
                  <a:srgbClr val="FF0000"/>
                </a:solidFill>
              </a:rPr>
              <a:t>       </a:t>
            </a:r>
            <a:r>
              <a:rPr lang="en-US" sz="3200" b="1" dirty="0">
                <a:solidFill>
                  <a:srgbClr val="FF0000"/>
                </a:solidFill>
              </a:rPr>
              <a:t>OR</a:t>
            </a:r>
          </a:p>
        </p:txBody>
      </p:sp>
      <p:sp>
        <p:nvSpPr>
          <p:cNvPr id="11" name="Arrow: Down 10">
            <a:extLst>
              <a:ext uri="{FF2B5EF4-FFF2-40B4-BE49-F238E27FC236}">
                <a16:creationId xmlns:a16="http://schemas.microsoft.com/office/drawing/2014/main" id="{B0E2B7DF-1B01-4BD2-AD0B-79A06D29CE5A}"/>
              </a:ext>
            </a:extLst>
          </p:cNvPr>
          <p:cNvSpPr/>
          <p:nvPr/>
        </p:nvSpPr>
        <p:spPr>
          <a:xfrm rot="10579464">
            <a:off x="10199073" y="6176462"/>
            <a:ext cx="320431" cy="55155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AFA966EA-BA4F-4BCB-9C5B-BA6689F00F18}"/>
              </a:ext>
            </a:extLst>
          </p:cNvPr>
          <p:cNvSpPr/>
          <p:nvPr/>
        </p:nvSpPr>
        <p:spPr>
          <a:xfrm rot="10800000">
            <a:off x="10536854" y="4180472"/>
            <a:ext cx="320431" cy="55155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52A5B366-7A3C-4325-A24D-C2F5B4941D49}"/>
              </a:ext>
            </a:extLst>
          </p:cNvPr>
          <p:cNvPicPr>
            <a:picLocks noGrp="1" noChangeAspect="1"/>
          </p:cNvPicPr>
          <p:nvPr>
            <p:ph idx="1"/>
          </p:nvPr>
        </p:nvPicPr>
        <p:blipFill rotWithShape="1">
          <a:blip r:embed="rId3"/>
          <a:srcRect t="67596" r="2117" b="6739"/>
          <a:stretch/>
        </p:blipFill>
        <p:spPr>
          <a:xfrm>
            <a:off x="3851521" y="5087373"/>
            <a:ext cx="7599751" cy="1079385"/>
          </a:xfrm>
          <a:prstGeom prst="rect">
            <a:avLst/>
          </a:prstGeom>
        </p:spPr>
      </p:pic>
      <p:sp>
        <p:nvSpPr>
          <p:cNvPr id="13" name="Arrow: Down 12">
            <a:extLst>
              <a:ext uri="{FF2B5EF4-FFF2-40B4-BE49-F238E27FC236}">
                <a16:creationId xmlns:a16="http://schemas.microsoft.com/office/drawing/2014/main" id="{E3856FDC-C585-4590-81E6-272865880C17}"/>
              </a:ext>
            </a:extLst>
          </p:cNvPr>
          <p:cNvSpPr/>
          <p:nvPr/>
        </p:nvSpPr>
        <p:spPr>
          <a:xfrm>
            <a:off x="7959351" y="4811597"/>
            <a:ext cx="320431" cy="55155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2A26A714-03BF-40E9-94DA-767802495C12}"/>
              </a:ext>
            </a:extLst>
          </p:cNvPr>
          <p:cNvSpPr/>
          <p:nvPr/>
        </p:nvSpPr>
        <p:spPr>
          <a:xfrm>
            <a:off x="5276929" y="2773364"/>
            <a:ext cx="320431" cy="55155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82D3CB9E-5340-4138-9846-4DBFEB081732}"/>
              </a:ext>
            </a:extLst>
          </p:cNvPr>
          <p:cNvSpPr/>
          <p:nvPr/>
        </p:nvSpPr>
        <p:spPr>
          <a:xfrm rot="16200000">
            <a:off x="3548294" y="5191074"/>
            <a:ext cx="320431" cy="55155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86DED02-522E-44F5-84A2-E59647129223}"/>
              </a:ext>
            </a:extLst>
          </p:cNvPr>
          <p:cNvPicPr>
            <a:picLocks noChangeAspect="1"/>
          </p:cNvPicPr>
          <p:nvPr/>
        </p:nvPicPr>
        <p:blipFill rotWithShape="1">
          <a:blip r:embed="rId4"/>
          <a:srcRect t="8750" r="84202" b="82051"/>
          <a:stretch/>
        </p:blipFill>
        <p:spPr>
          <a:xfrm>
            <a:off x="4014260" y="1286683"/>
            <a:ext cx="1262669" cy="630860"/>
          </a:xfrm>
          <a:prstGeom prst="rect">
            <a:avLst/>
          </a:prstGeom>
        </p:spPr>
      </p:pic>
      <p:sp>
        <p:nvSpPr>
          <p:cNvPr id="16" name="Arrow: Down 15">
            <a:extLst>
              <a:ext uri="{FF2B5EF4-FFF2-40B4-BE49-F238E27FC236}">
                <a16:creationId xmlns:a16="http://schemas.microsoft.com/office/drawing/2014/main" id="{689BDC58-A994-4709-914B-0AE12F85E017}"/>
              </a:ext>
            </a:extLst>
          </p:cNvPr>
          <p:cNvSpPr/>
          <p:nvPr/>
        </p:nvSpPr>
        <p:spPr>
          <a:xfrm rot="16200000">
            <a:off x="3355422" y="1252607"/>
            <a:ext cx="320431" cy="55155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3560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4C22A-6B81-4F78-9849-1659C17648AE}"/>
              </a:ext>
            </a:extLst>
          </p:cNvPr>
          <p:cNvSpPr>
            <a:spLocks noGrp="1"/>
          </p:cNvSpPr>
          <p:nvPr>
            <p:ph type="title"/>
          </p:nvPr>
        </p:nvSpPr>
        <p:spPr>
          <a:xfrm>
            <a:off x="203718" y="107576"/>
            <a:ext cx="10515600" cy="953760"/>
          </a:xfrm>
        </p:spPr>
        <p:txBody>
          <a:bodyPr>
            <a:normAutofit/>
          </a:bodyPr>
          <a:lstStyle/>
          <a:p>
            <a:r>
              <a:rPr lang="en-US" sz="4000" b="1" u="sng" dirty="0">
                <a:solidFill>
                  <a:srgbClr val="005857"/>
                </a:solidFill>
                <a:latin typeface="Coniferous" panose="03020507050303030C05" pitchFamily="66" charset="0"/>
              </a:rPr>
              <a:t>Responding to Employee Time-Off Requests</a:t>
            </a:r>
          </a:p>
        </p:txBody>
      </p:sp>
      <p:sp>
        <p:nvSpPr>
          <p:cNvPr id="3" name="Content Placeholder 2">
            <a:extLst>
              <a:ext uri="{FF2B5EF4-FFF2-40B4-BE49-F238E27FC236}">
                <a16:creationId xmlns:a16="http://schemas.microsoft.com/office/drawing/2014/main" id="{4610F9B0-28FB-413B-AF9E-79382F97E96B}"/>
              </a:ext>
            </a:extLst>
          </p:cNvPr>
          <p:cNvSpPr>
            <a:spLocks noGrp="1"/>
          </p:cNvSpPr>
          <p:nvPr>
            <p:ph idx="1"/>
          </p:nvPr>
        </p:nvSpPr>
        <p:spPr>
          <a:xfrm>
            <a:off x="564776" y="4172642"/>
            <a:ext cx="4014222" cy="1525513"/>
          </a:xfrm>
        </p:spPr>
        <p:txBody>
          <a:bodyPr>
            <a:normAutofit/>
          </a:bodyPr>
          <a:lstStyle/>
          <a:p>
            <a:pPr marL="0" indent="0">
              <a:buNone/>
            </a:pPr>
            <a:r>
              <a:rPr lang="en-US" sz="1800" dirty="0">
                <a:latin typeface="Century Gothic" panose="020B0502020202020204" pitchFamily="34" charset="0"/>
              </a:rPr>
              <a:t>When approving a request, a confirmation appears indicating that approved requests will post hours to the timesheet. </a:t>
            </a:r>
          </a:p>
          <a:p>
            <a:pPr marL="0" indent="0">
              <a:buNone/>
            </a:pPr>
            <a:endParaRPr lang="en-US" sz="1800" dirty="0"/>
          </a:p>
          <a:p>
            <a:pPr marL="0" indent="0">
              <a:buNone/>
            </a:pPr>
            <a:endParaRPr lang="en-US" sz="1800" dirty="0"/>
          </a:p>
        </p:txBody>
      </p:sp>
      <p:pic>
        <p:nvPicPr>
          <p:cNvPr id="4" name="Picture 3">
            <a:extLst>
              <a:ext uri="{FF2B5EF4-FFF2-40B4-BE49-F238E27FC236}">
                <a16:creationId xmlns:a16="http://schemas.microsoft.com/office/drawing/2014/main" id="{FF2BC9A6-BD55-40D9-B839-FA97A8F6AA65}"/>
              </a:ext>
            </a:extLst>
          </p:cNvPr>
          <p:cNvPicPr/>
          <p:nvPr/>
        </p:nvPicPr>
        <p:blipFill rotWithShape="1">
          <a:blip r:embed="rId2"/>
          <a:srcRect l="19021" t="13081" r="18655" b="58857"/>
          <a:stretch/>
        </p:blipFill>
        <p:spPr>
          <a:xfrm>
            <a:off x="4736422" y="4130169"/>
            <a:ext cx="7010400" cy="1951126"/>
          </a:xfrm>
          <a:prstGeom prst="rect">
            <a:avLst/>
          </a:prstGeom>
        </p:spPr>
      </p:pic>
      <p:sp>
        <p:nvSpPr>
          <p:cNvPr id="5" name="TextBox 4">
            <a:extLst>
              <a:ext uri="{FF2B5EF4-FFF2-40B4-BE49-F238E27FC236}">
                <a16:creationId xmlns:a16="http://schemas.microsoft.com/office/drawing/2014/main" id="{2880462C-3CA0-4ACC-A9B7-ACCC7183AC3F}"/>
              </a:ext>
            </a:extLst>
          </p:cNvPr>
          <p:cNvSpPr txBox="1"/>
          <p:nvPr/>
        </p:nvSpPr>
        <p:spPr>
          <a:xfrm>
            <a:off x="654424" y="1061336"/>
            <a:ext cx="4081998" cy="1815882"/>
          </a:xfrm>
          <a:prstGeom prst="rect">
            <a:avLst/>
          </a:prstGeom>
          <a:noFill/>
        </p:spPr>
        <p:txBody>
          <a:bodyPr wrap="square" rtlCol="0">
            <a:spAutoFit/>
          </a:bodyPr>
          <a:lstStyle/>
          <a:p>
            <a:r>
              <a:rPr lang="en-US" sz="1600" dirty="0">
                <a:latin typeface="Century Gothic" panose="020B0502020202020204" pitchFamily="34" charset="0"/>
              </a:rPr>
              <a:t>You can find employee time off requests under the Scheduler tab and to the right of the timesheets tab. An option is also available to email the approved request to yourself and it will give you the option of saving to your Outlook. </a:t>
            </a:r>
          </a:p>
        </p:txBody>
      </p:sp>
      <p:pic>
        <p:nvPicPr>
          <p:cNvPr id="6" name="Picture 5">
            <a:extLst>
              <a:ext uri="{FF2B5EF4-FFF2-40B4-BE49-F238E27FC236}">
                <a16:creationId xmlns:a16="http://schemas.microsoft.com/office/drawing/2014/main" id="{A3487C39-5689-451B-9D05-0CA395BBA67F}"/>
              </a:ext>
            </a:extLst>
          </p:cNvPr>
          <p:cNvPicPr/>
          <p:nvPr/>
        </p:nvPicPr>
        <p:blipFill rotWithShape="1">
          <a:blip r:embed="rId3"/>
          <a:srcRect l="19179" t="14406" r="19754" b="45578"/>
          <a:stretch/>
        </p:blipFill>
        <p:spPr>
          <a:xfrm>
            <a:off x="4991189" y="1061336"/>
            <a:ext cx="6360366" cy="2732840"/>
          </a:xfrm>
          <a:prstGeom prst="rect">
            <a:avLst/>
          </a:prstGeom>
        </p:spPr>
      </p:pic>
    </p:spTree>
    <p:extLst>
      <p:ext uri="{BB962C8B-B14F-4D97-AF65-F5344CB8AC3E}">
        <p14:creationId xmlns:p14="http://schemas.microsoft.com/office/powerpoint/2010/main" val="17733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027A93-6C64-458E-AFB8-57323DD4D882}"/>
              </a:ext>
            </a:extLst>
          </p:cNvPr>
          <p:cNvSpPr>
            <a:spLocks noGrp="1"/>
          </p:cNvSpPr>
          <p:nvPr>
            <p:ph idx="1"/>
          </p:nvPr>
        </p:nvSpPr>
        <p:spPr>
          <a:xfrm>
            <a:off x="838200" y="2703965"/>
            <a:ext cx="10515600" cy="3472998"/>
          </a:xfrm>
        </p:spPr>
        <p:txBody>
          <a:bodyPr>
            <a:normAutofit fontScale="85000" lnSpcReduction="10000"/>
          </a:bodyPr>
          <a:lstStyle/>
          <a:p>
            <a:r>
              <a:rPr lang="en-US" sz="4000" dirty="0">
                <a:latin typeface="Century Gothic" panose="020B0502020202020204" pitchFamily="34" charset="0"/>
              </a:rPr>
              <a:t>Chat your questions in and we’ll answer them at the end.</a:t>
            </a:r>
          </a:p>
          <a:p>
            <a:r>
              <a:rPr lang="en-US" sz="4000" dirty="0">
                <a:latin typeface="Century Gothic" panose="020B0502020202020204" pitchFamily="34" charset="0"/>
              </a:rPr>
              <a:t> Starred items indicate a training is available. </a:t>
            </a:r>
          </a:p>
          <a:p>
            <a:r>
              <a:rPr lang="en-US" sz="4000" dirty="0">
                <a:latin typeface="Century Gothic" panose="020B0502020202020204" pitchFamily="34" charset="0"/>
              </a:rPr>
              <a:t> You are encouraged to follow along with your own account.</a:t>
            </a:r>
          </a:p>
          <a:p>
            <a:r>
              <a:rPr lang="en-US" sz="4000" dirty="0">
                <a:latin typeface="Century Gothic" panose="020B0502020202020204" pitchFamily="34" charset="0"/>
              </a:rPr>
              <a:t>Stay tuned for a game/giveaway at the conclusion of our meeting.</a:t>
            </a:r>
          </a:p>
          <a:p>
            <a:pPr marL="0" indent="0">
              <a:buNone/>
            </a:pPr>
            <a:endParaRPr lang="en-US" sz="4000" dirty="0">
              <a:latin typeface="Century Gothic" panose="020B0502020202020204" pitchFamily="34" charset="0"/>
            </a:endParaRPr>
          </a:p>
        </p:txBody>
      </p:sp>
      <p:sp>
        <p:nvSpPr>
          <p:cNvPr id="4" name="Title 1">
            <a:extLst>
              <a:ext uri="{FF2B5EF4-FFF2-40B4-BE49-F238E27FC236}">
                <a16:creationId xmlns:a16="http://schemas.microsoft.com/office/drawing/2014/main" id="{1BD7745C-83A1-4E96-A9BC-8575FDE2CDF7}"/>
              </a:ext>
            </a:extLst>
          </p:cNvPr>
          <p:cNvSpPr txBox="1">
            <a:spLocks/>
          </p:cNvSpPr>
          <p:nvPr/>
        </p:nvSpPr>
        <p:spPr>
          <a:xfrm>
            <a:off x="838200" y="513961"/>
            <a:ext cx="7509269" cy="1311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b="1" dirty="0">
                <a:solidFill>
                  <a:srgbClr val="33CDBA"/>
                </a:solidFill>
                <a:latin typeface="Coniferous" panose="03020507050303030C05" pitchFamily="66" charset="0"/>
                <a:ea typeface="+mn-ea"/>
                <a:cs typeface="+mn-cs"/>
              </a:rPr>
              <a:t>Housekeeping  Rules</a:t>
            </a:r>
            <a:endParaRPr lang="en-US" sz="7200" dirty="0">
              <a:solidFill>
                <a:srgbClr val="33CDBA"/>
              </a:solidFill>
              <a:latin typeface="Coniferous" panose="03020507050303030C05" pitchFamily="66" charset="0"/>
            </a:endParaRPr>
          </a:p>
        </p:txBody>
      </p:sp>
      <p:pic>
        <p:nvPicPr>
          <p:cNvPr id="5" name="Graphic 4">
            <a:extLst>
              <a:ext uri="{FF2B5EF4-FFF2-40B4-BE49-F238E27FC236}">
                <a16:creationId xmlns:a16="http://schemas.microsoft.com/office/drawing/2014/main" id="{689250D6-9EE1-46A6-B184-5A893B8CEB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570611">
            <a:off x="8413771" y="321127"/>
            <a:ext cx="2057400" cy="2057400"/>
          </a:xfrm>
          <a:prstGeom prst="rect">
            <a:avLst/>
          </a:prstGeom>
        </p:spPr>
      </p:pic>
      <p:sp>
        <p:nvSpPr>
          <p:cNvPr id="7" name="Star: 5 Points 6">
            <a:extLst>
              <a:ext uri="{FF2B5EF4-FFF2-40B4-BE49-F238E27FC236}">
                <a16:creationId xmlns:a16="http://schemas.microsoft.com/office/drawing/2014/main" id="{C25D4EDE-5A78-4781-9B73-E77C65F685BD}"/>
              </a:ext>
            </a:extLst>
          </p:cNvPr>
          <p:cNvSpPr/>
          <p:nvPr/>
        </p:nvSpPr>
        <p:spPr>
          <a:xfrm>
            <a:off x="739589" y="3630706"/>
            <a:ext cx="435429" cy="429349"/>
          </a:xfrm>
          <a:prstGeom prst="star5">
            <a:avLst/>
          </a:prstGeom>
          <a:solidFill>
            <a:srgbClr val="02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011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5B6C-D356-44E0-B681-F607E8A11FFB}"/>
              </a:ext>
            </a:extLst>
          </p:cNvPr>
          <p:cNvSpPr>
            <a:spLocks noGrp="1"/>
          </p:cNvSpPr>
          <p:nvPr>
            <p:ph type="title"/>
          </p:nvPr>
        </p:nvSpPr>
        <p:spPr>
          <a:xfrm>
            <a:off x="374350" y="195583"/>
            <a:ext cx="10515600" cy="917606"/>
          </a:xfrm>
        </p:spPr>
        <p:txBody>
          <a:bodyPr>
            <a:normAutofit/>
          </a:bodyPr>
          <a:lstStyle/>
          <a:p>
            <a:r>
              <a:rPr lang="en-US" b="1" u="sng" dirty="0">
                <a:solidFill>
                  <a:srgbClr val="005857"/>
                </a:solidFill>
                <a:latin typeface="Coniferous" panose="03020507050303030C05" pitchFamily="66" charset="0"/>
              </a:rPr>
              <a:t>Report Generator Overview</a:t>
            </a:r>
          </a:p>
        </p:txBody>
      </p:sp>
      <p:sp>
        <p:nvSpPr>
          <p:cNvPr id="5" name="TextBox 4">
            <a:extLst>
              <a:ext uri="{FF2B5EF4-FFF2-40B4-BE49-F238E27FC236}">
                <a16:creationId xmlns:a16="http://schemas.microsoft.com/office/drawing/2014/main" id="{ACEFB95B-A198-4A88-B1E1-1CBFBCBA44D3}"/>
              </a:ext>
            </a:extLst>
          </p:cNvPr>
          <p:cNvSpPr txBox="1"/>
          <p:nvPr/>
        </p:nvSpPr>
        <p:spPr>
          <a:xfrm>
            <a:off x="797831" y="1068178"/>
            <a:ext cx="10596337" cy="1323439"/>
          </a:xfrm>
          <a:prstGeom prst="rect">
            <a:avLst/>
          </a:prstGeom>
          <a:noFill/>
        </p:spPr>
        <p:txBody>
          <a:bodyPr wrap="square" rtlCol="0">
            <a:spAutoFit/>
          </a:bodyPr>
          <a:lstStyle/>
          <a:p>
            <a:r>
              <a:rPr lang="en-US" sz="1600" dirty="0">
                <a:latin typeface="Century Gothic" panose="020B0502020202020204" pitchFamily="34" charset="0"/>
              </a:rPr>
              <a:t>The Report Generator page displays a list of published or saved reports and report templates that may help you keep track of your employees’ time and attendance,  management and others. These can also be tailored to you specific needs and can be filtered by employee and dates. Some reports included are:</a:t>
            </a:r>
          </a:p>
          <a:p>
            <a:endParaRPr lang="en-US" sz="1600" dirty="0"/>
          </a:p>
          <a:p>
            <a:endParaRPr lang="en-US" sz="1600" dirty="0"/>
          </a:p>
        </p:txBody>
      </p:sp>
      <p:sp>
        <p:nvSpPr>
          <p:cNvPr id="8" name="TextBox 7">
            <a:extLst>
              <a:ext uri="{FF2B5EF4-FFF2-40B4-BE49-F238E27FC236}">
                <a16:creationId xmlns:a16="http://schemas.microsoft.com/office/drawing/2014/main" id="{706662C9-6B95-4FD6-A23C-AAB7B15B3272}"/>
              </a:ext>
            </a:extLst>
          </p:cNvPr>
          <p:cNvSpPr txBox="1"/>
          <p:nvPr/>
        </p:nvSpPr>
        <p:spPr>
          <a:xfrm>
            <a:off x="451109" y="2080349"/>
            <a:ext cx="6148086" cy="4524315"/>
          </a:xfrm>
          <a:prstGeom prst="rect">
            <a:avLst/>
          </a:prstGeom>
          <a:noFill/>
        </p:spPr>
        <p:txBody>
          <a:bodyPr wrap="square" rtlCol="0">
            <a:spAutoFit/>
          </a:bodyPr>
          <a:lstStyle/>
          <a:p>
            <a:pPr marL="285750" indent="-285750">
              <a:buFont typeface="Arial" panose="020B0604020202020204" pitchFamily="34" charset="0"/>
              <a:buChar char="•"/>
            </a:pPr>
            <a:r>
              <a:rPr lang="en-US" sz="1550" b="1" dirty="0">
                <a:latin typeface="Century Gothic" panose="020B0502020202020204" pitchFamily="34" charset="0"/>
              </a:rPr>
              <a:t>Employee Timecard</a:t>
            </a:r>
            <a:r>
              <a:rPr lang="en-US" sz="1550" dirty="0">
                <a:latin typeface="Century Gothic" panose="020B0502020202020204" pitchFamily="34" charset="0"/>
              </a:rPr>
              <a:t>: Displays individual timecards that include details on a specific employee and date range</a:t>
            </a:r>
          </a:p>
          <a:p>
            <a:pPr marL="285750" indent="-285750">
              <a:buFont typeface="Arial" panose="020B0604020202020204" pitchFamily="34" charset="0"/>
              <a:buChar char="•"/>
            </a:pPr>
            <a:endParaRPr lang="en-US" sz="1550" dirty="0">
              <a:latin typeface="Century Gothic" panose="020B0502020202020204" pitchFamily="34" charset="0"/>
            </a:endParaRPr>
          </a:p>
          <a:p>
            <a:pPr marL="285750" indent="-285750">
              <a:buFont typeface="Arial" panose="020B0604020202020204" pitchFamily="34" charset="0"/>
              <a:buChar char="•"/>
            </a:pPr>
            <a:r>
              <a:rPr lang="en-US" sz="1550" b="1" dirty="0">
                <a:latin typeface="Century Gothic" panose="020B0502020202020204" pitchFamily="34" charset="0"/>
              </a:rPr>
              <a:t>Monthly Attendance Summary</a:t>
            </a:r>
            <a:r>
              <a:rPr lang="en-US" sz="1550" dirty="0">
                <a:latin typeface="Century Gothic" panose="020B0502020202020204" pitchFamily="34" charset="0"/>
              </a:rPr>
              <a:t>: Displays a summary of employee attendance records for a selected month.</a:t>
            </a:r>
          </a:p>
          <a:p>
            <a:pPr marL="285750" indent="-285750">
              <a:buFont typeface="Arial" panose="020B0604020202020204" pitchFamily="34" charset="0"/>
              <a:buChar char="•"/>
            </a:pPr>
            <a:endParaRPr lang="en-US" sz="1550" dirty="0">
              <a:latin typeface="Century Gothic" panose="020B0502020202020204" pitchFamily="34" charset="0"/>
            </a:endParaRPr>
          </a:p>
          <a:p>
            <a:pPr marL="285750" indent="-285750">
              <a:buFont typeface="Arial" panose="020B0604020202020204" pitchFamily="34" charset="0"/>
              <a:buChar char="•"/>
            </a:pPr>
            <a:r>
              <a:rPr lang="en-US" sz="1550" b="1" dirty="0">
                <a:latin typeface="Century Gothic" panose="020B0502020202020204" pitchFamily="34" charset="0"/>
              </a:rPr>
              <a:t>Request Time-Off Report: </a:t>
            </a:r>
            <a:r>
              <a:rPr lang="en-US" sz="1550" b="0" i="0" dirty="0">
                <a:solidFill>
                  <a:srgbClr val="333333"/>
                </a:solidFill>
                <a:effectLst/>
                <a:latin typeface="Century Gothic" panose="020B0502020202020204" pitchFamily="34" charset="0"/>
              </a:rPr>
              <a:t>The report displays employee time-off requests that were submitted during selected date range. This includes the pay code, date/time of request, date of time-off, hours requested, status, approval details, and more.</a:t>
            </a:r>
          </a:p>
          <a:p>
            <a:pPr marL="285750" indent="-285750">
              <a:buFont typeface="Arial" panose="020B0604020202020204" pitchFamily="34" charset="0"/>
              <a:buChar char="•"/>
            </a:pPr>
            <a:endParaRPr lang="en-US" sz="1550" dirty="0">
              <a:solidFill>
                <a:srgbClr val="333333"/>
              </a:solidFill>
              <a:latin typeface="Century Gothic" panose="020B0502020202020204" pitchFamily="34" charset="0"/>
            </a:endParaRPr>
          </a:p>
          <a:p>
            <a:pPr marL="285750" indent="-285750">
              <a:buFont typeface="Arial" panose="020B0604020202020204" pitchFamily="34" charset="0"/>
              <a:buChar char="•"/>
            </a:pPr>
            <a:r>
              <a:rPr lang="en-US" sz="1550" b="1" dirty="0">
                <a:solidFill>
                  <a:srgbClr val="333333"/>
                </a:solidFill>
                <a:latin typeface="Century Gothic" panose="020B0502020202020204" pitchFamily="34" charset="0"/>
              </a:rPr>
              <a:t>Approaching Overtime Report</a:t>
            </a:r>
            <a:r>
              <a:rPr lang="en-US" sz="1550" dirty="0">
                <a:solidFill>
                  <a:srgbClr val="333333"/>
                </a:solidFill>
                <a:latin typeface="Century Gothic" panose="020B0502020202020204" pitchFamily="34" charset="0"/>
              </a:rPr>
              <a:t>: </a:t>
            </a:r>
            <a:r>
              <a:rPr lang="en-US" sz="1550" b="0" i="0" dirty="0">
                <a:solidFill>
                  <a:srgbClr val="333333"/>
                </a:solidFill>
                <a:effectLst/>
                <a:latin typeface="Century Gothic" panose="020B0502020202020204" pitchFamily="34" charset="0"/>
              </a:rPr>
              <a:t>The report displays a summary of hours and pay for employees who meet or exceed the selected threshold value. This can include</a:t>
            </a:r>
            <a:br>
              <a:rPr lang="en-US" sz="1550" dirty="0">
                <a:latin typeface="Century Gothic" panose="020B0502020202020204" pitchFamily="34" charset="0"/>
              </a:rPr>
            </a:br>
            <a:r>
              <a:rPr lang="en-US" sz="1550" b="0" i="0" dirty="0">
                <a:solidFill>
                  <a:srgbClr val="333333"/>
                </a:solidFill>
                <a:effectLst/>
                <a:latin typeface="Century Gothic" panose="020B0502020202020204" pitchFamily="34" charset="0"/>
              </a:rPr>
              <a:t>regular hours, overtime hours, unauthorized overtime hours, total hours, number of hours over the threshold value, average pay, and pay over the threshold.</a:t>
            </a:r>
            <a:endParaRPr lang="en-US" sz="1550" dirty="0">
              <a:latin typeface="Century Gothic" panose="020B0502020202020204" pitchFamily="34" charset="0"/>
            </a:endParaRPr>
          </a:p>
        </p:txBody>
      </p:sp>
      <p:pic>
        <p:nvPicPr>
          <p:cNvPr id="10" name="Picture 9">
            <a:extLst>
              <a:ext uri="{FF2B5EF4-FFF2-40B4-BE49-F238E27FC236}">
                <a16:creationId xmlns:a16="http://schemas.microsoft.com/office/drawing/2014/main" id="{E2ED0F5E-9EE7-4A96-87C6-D3FC276BB214}"/>
              </a:ext>
            </a:extLst>
          </p:cNvPr>
          <p:cNvPicPr>
            <a:picLocks noChangeAspect="1"/>
          </p:cNvPicPr>
          <p:nvPr/>
        </p:nvPicPr>
        <p:blipFill rotWithShape="1">
          <a:blip r:embed="rId2"/>
          <a:srcRect l="-1" t="8717" r="30763" b="32256"/>
          <a:stretch/>
        </p:blipFill>
        <p:spPr>
          <a:xfrm>
            <a:off x="6769578" y="2078077"/>
            <a:ext cx="5094917" cy="2352828"/>
          </a:xfrm>
          <a:prstGeom prst="rect">
            <a:avLst/>
          </a:prstGeom>
        </p:spPr>
      </p:pic>
    </p:spTree>
    <p:extLst>
      <p:ext uri="{BB962C8B-B14F-4D97-AF65-F5344CB8AC3E}">
        <p14:creationId xmlns:p14="http://schemas.microsoft.com/office/powerpoint/2010/main" val="1978207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F89B-F501-4B88-9189-D2B115171E01}"/>
              </a:ext>
            </a:extLst>
          </p:cNvPr>
          <p:cNvSpPr>
            <a:spLocks noGrp="1"/>
          </p:cNvSpPr>
          <p:nvPr>
            <p:ph type="ctrTitle"/>
          </p:nvPr>
        </p:nvSpPr>
        <p:spPr>
          <a:xfrm>
            <a:off x="323850" y="103188"/>
            <a:ext cx="8838079" cy="811212"/>
          </a:xfrm>
        </p:spPr>
        <p:txBody>
          <a:bodyPr>
            <a:noAutofit/>
          </a:bodyPr>
          <a:lstStyle/>
          <a:p>
            <a:r>
              <a:rPr lang="en-US" sz="3600" b="1" u="sng" dirty="0">
                <a:solidFill>
                  <a:srgbClr val="005857"/>
                </a:solidFill>
                <a:latin typeface="Coniferous" panose="03020507050303030C05" pitchFamily="66" charset="0"/>
              </a:rPr>
              <a:t>How to Request Time and Review Your Own Time-Off</a:t>
            </a:r>
          </a:p>
        </p:txBody>
      </p:sp>
      <p:sp>
        <p:nvSpPr>
          <p:cNvPr id="3" name="Subtitle 2">
            <a:extLst>
              <a:ext uri="{FF2B5EF4-FFF2-40B4-BE49-F238E27FC236}">
                <a16:creationId xmlns:a16="http://schemas.microsoft.com/office/drawing/2014/main" id="{D3809EA1-1EF6-4007-9115-86E8311C5652}"/>
              </a:ext>
            </a:extLst>
          </p:cNvPr>
          <p:cNvSpPr>
            <a:spLocks noGrp="1"/>
          </p:cNvSpPr>
          <p:nvPr>
            <p:ph type="subTitle" idx="1"/>
          </p:nvPr>
        </p:nvSpPr>
        <p:spPr>
          <a:xfrm>
            <a:off x="213537" y="1296988"/>
            <a:ext cx="1798144" cy="1648344"/>
          </a:xfrm>
        </p:spPr>
        <p:txBody>
          <a:bodyPr>
            <a:noAutofit/>
          </a:bodyPr>
          <a:lstStyle/>
          <a:p>
            <a:pPr algn="l"/>
            <a:r>
              <a:rPr lang="en-US" sz="2000" b="1" dirty="0">
                <a:solidFill>
                  <a:srgbClr val="2CD5C4"/>
                </a:solidFill>
                <a:latin typeface="Coniferous" panose="03020507050303030C05" pitchFamily="66" charset="0"/>
              </a:rPr>
              <a:t>Step 1</a:t>
            </a:r>
            <a:r>
              <a:rPr lang="en-US" sz="2000" dirty="0">
                <a:solidFill>
                  <a:srgbClr val="2CD5C4"/>
                </a:solidFill>
              </a:rPr>
              <a:t>: </a:t>
            </a:r>
            <a:r>
              <a:rPr lang="en-US" sz="1600" dirty="0"/>
              <a:t>From the home menu, select the one-person icon to Time Management. </a:t>
            </a:r>
          </a:p>
        </p:txBody>
      </p:sp>
      <p:pic>
        <p:nvPicPr>
          <p:cNvPr id="5" name="Picture 4">
            <a:extLst>
              <a:ext uri="{FF2B5EF4-FFF2-40B4-BE49-F238E27FC236}">
                <a16:creationId xmlns:a16="http://schemas.microsoft.com/office/drawing/2014/main" id="{C9633AF0-CD17-4737-86AE-93FBA6660C5E}"/>
              </a:ext>
            </a:extLst>
          </p:cNvPr>
          <p:cNvPicPr>
            <a:picLocks noChangeAspect="1"/>
          </p:cNvPicPr>
          <p:nvPr/>
        </p:nvPicPr>
        <p:blipFill rotWithShape="1">
          <a:blip r:embed="rId2"/>
          <a:srcRect t="7308" r="90156" b="42932"/>
          <a:stretch/>
        </p:blipFill>
        <p:spPr>
          <a:xfrm>
            <a:off x="2196465" y="995583"/>
            <a:ext cx="1200150" cy="3286125"/>
          </a:xfrm>
          <a:prstGeom prst="rect">
            <a:avLst/>
          </a:prstGeom>
        </p:spPr>
      </p:pic>
      <p:pic>
        <p:nvPicPr>
          <p:cNvPr id="6" name="Picture 5">
            <a:extLst>
              <a:ext uri="{FF2B5EF4-FFF2-40B4-BE49-F238E27FC236}">
                <a16:creationId xmlns:a16="http://schemas.microsoft.com/office/drawing/2014/main" id="{F040DE60-2E9B-4914-9C1D-F55021E80B60}"/>
              </a:ext>
            </a:extLst>
          </p:cNvPr>
          <p:cNvPicPr>
            <a:picLocks noChangeAspect="1"/>
          </p:cNvPicPr>
          <p:nvPr/>
        </p:nvPicPr>
        <p:blipFill rotWithShape="1">
          <a:blip r:embed="rId3"/>
          <a:srcRect l="-4" t="8980" r="58894" b="23055"/>
          <a:stretch/>
        </p:blipFill>
        <p:spPr>
          <a:xfrm>
            <a:off x="8306579" y="827350"/>
            <a:ext cx="3713973" cy="3709642"/>
          </a:xfrm>
          <a:prstGeom prst="rect">
            <a:avLst/>
          </a:prstGeom>
        </p:spPr>
      </p:pic>
      <p:pic>
        <p:nvPicPr>
          <p:cNvPr id="7" name="Picture 6">
            <a:extLst>
              <a:ext uri="{FF2B5EF4-FFF2-40B4-BE49-F238E27FC236}">
                <a16:creationId xmlns:a16="http://schemas.microsoft.com/office/drawing/2014/main" id="{3A946867-C40E-45C6-A788-A2C5880EC0AB}"/>
              </a:ext>
            </a:extLst>
          </p:cNvPr>
          <p:cNvPicPr>
            <a:picLocks noChangeAspect="1"/>
          </p:cNvPicPr>
          <p:nvPr/>
        </p:nvPicPr>
        <p:blipFill rotWithShape="1">
          <a:blip r:embed="rId4"/>
          <a:srcRect t="8299" r="1119" b="45034"/>
          <a:stretch/>
        </p:blipFill>
        <p:spPr>
          <a:xfrm>
            <a:off x="4111648" y="4449941"/>
            <a:ext cx="7793320" cy="2222142"/>
          </a:xfrm>
          <a:prstGeom prst="rect">
            <a:avLst/>
          </a:prstGeom>
        </p:spPr>
      </p:pic>
      <p:pic>
        <p:nvPicPr>
          <p:cNvPr id="9" name="Picture 8">
            <a:extLst>
              <a:ext uri="{FF2B5EF4-FFF2-40B4-BE49-F238E27FC236}">
                <a16:creationId xmlns:a16="http://schemas.microsoft.com/office/drawing/2014/main" id="{EEEC9044-6F19-4D79-B1AC-2FFEA19A12CB}"/>
              </a:ext>
            </a:extLst>
          </p:cNvPr>
          <p:cNvPicPr>
            <a:picLocks noChangeAspect="1"/>
          </p:cNvPicPr>
          <p:nvPr/>
        </p:nvPicPr>
        <p:blipFill rotWithShape="1">
          <a:blip r:embed="rId5"/>
          <a:srcRect l="71152" t="18912" r="1541" b="70833"/>
          <a:stretch/>
        </p:blipFill>
        <p:spPr>
          <a:xfrm>
            <a:off x="5855555" y="1274130"/>
            <a:ext cx="2324100" cy="703263"/>
          </a:xfrm>
          <a:prstGeom prst="rect">
            <a:avLst/>
          </a:prstGeom>
        </p:spPr>
      </p:pic>
      <p:sp>
        <p:nvSpPr>
          <p:cNvPr id="10" name="TextBox 9">
            <a:extLst>
              <a:ext uri="{FF2B5EF4-FFF2-40B4-BE49-F238E27FC236}">
                <a16:creationId xmlns:a16="http://schemas.microsoft.com/office/drawing/2014/main" id="{5D92E69F-5F67-4FAE-B917-700D35467A04}"/>
              </a:ext>
            </a:extLst>
          </p:cNvPr>
          <p:cNvSpPr txBox="1"/>
          <p:nvPr/>
        </p:nvSpPr>
        <p:spPr>
          <a:xfrm>
            <a:off x="3767137" y="1307405"/>
            <a:ext cx="1815516" cy="2123658"/>
          </a:xfrm>
          <a:prstGeom prst="rect">
            <a:avLst/>
          </a:prstGeom>
          <a:noFill/>
        </p:spPr>
        <p:txBody>
          <a:bodyPr wrap="square" rtlCol="0">
            <a:spAutoFit/>
          </a:bodyPr>
          <a:lstStyle/>
          <a:p>
            <a:r>
              <a:rPr lang="en-US" sz="2000" b="1" dirty="0">
                <a:solidFill>
                  <a:srgbClr val="2CD5C4"/>
                </a:solidFill>
                <a:latin typeface="Coniferous" panose="03020507050303030C05" pitchFamily="66" charset="0"/>
              </a:rPr>
              <a:t>Step 2</a:t>
            </a:r>
            <a:r>
              <a:rPr lang="en-US" sz="2000" dirty="0">
                <a:solidFill>
                  <a:srgbClr val="2CD5C4"/>
                </a:solidFill>
              </a:rPr>
              <a:t>: </a:t>
            </a:r>
            <a:r>
              <a:rPr lang="en-US" sz="1600" dirty="0"/>
              <a:t>Under the Attendance tab, you will find your timesheet area. To the right under “Things I Can Do”, you can add a time off request</a:t>
            </a:r>
          </a:p>
        </p:txBody>
      </p:sp>
      <p:sp>
        <p:nvSpPr>
          <p:cNvPr id="11" name="TextBox 10">
            <a:extLst>
              <a:ext uri="{FF2B5EF4-FFF2-40B4-BE49-F238E27FC236}">
                <a16:creationId xmlns:a16="http://schemas.microsoft.com/office/drawing/2014/main" id="{BF2108E9-0A4F-48B8-9E56-8814882071C0}"/>
              </a:ext>
            </a:extLst>
          </p:cNvPr>
          <p:cNvSpPr txBox="1"/>
          <p:nvPr/>
        </p:nvSpPr>
        <p:spPr>
          <a:xfrm>
            <a:off x="5811109" y="2493141"/>
            <a:ext cx="2259930" cy="646331"/>
          </a:xfrm>
          <a:prstGeom prst="rect">
            <a:avLst/>
          </a:prstGeom>
          <a:noFill/>
        </p:spPr>
        <p:txBody>
          <a:bodyPr wrap="square" rtlCol="0">
            <a:spAutoFit/>
          </a:bodyPr>
          <a:lstStyle/>
          <a:p>
            <a:r>
              <a:rPr lang="en-US" sz="2000" b="1" dirty="0">
                <a:solidFill>
                  <a:srgbClr val="2CD5C4"/>
                </a:solidFill>
                <a:latin typeface="Coniferous" panose="03020507050303030C05" pitchFamily="66" charset="0"/>
              </a:rPr>
              <a:t>Step 3</a:t>
            </a:r>
            <a:r>
              <a:rPr lang="en-US" sz="2000" dirty="0">
                <a:solidFill>
                  <a:srgbClr val="2CD5C4"/>
                </a:solidFill>
              </a:rPr>
              <a:t>: </a:t>
            </a:r>
            <a:r>
              <a:rPr lang="en-US" sz="1600" dirty="0"/>
              <a:t>Select the type of request the dates</a:t>
            </a:r>
          </a:p>
        </p:txBody>
      </p:sp>
      <p:sp>
        <p:nvSpPr>
          <p:cNvPr id="12" name="TextBox 11">
            <a:extLst>
              <a:ext uri="{FF2B5EF4-FFF2-40B4-BE49-F238E27FC236}">
                <a16:creationId xmlns:a16="http://schemas.microsoft.com/office/drawing/2014/main" id="{4F72E1F1-CC2F-4C67-A677-7CABF1CDFBEF}"/>
              </a:ext>
            </a:extLst>
          </p:cNvPr>
          <p:cNvSpPr txBox="1"/>
          <p:nvPr/>
        </p:nvSpPr>
        <p:spPr>
          <a:xfrm>
            <a:off x="1017751" y="5294199"/>
            <a:ext cx="2749386" cy="923330"/>
          </a:xfrm>
          <a:prstGeom prst="rect">
            <a:avLst/>
          </a:prstGeom>
          <a:noFill/>
        </p:spPr>
        <p:txBody>
          <a:bodyPr wrap="square" rtlCol="0">
            <a:spAutoFit/>
          </a:bodyPr>
          <a:lstStyle/>
          <a:p>
            <a:r>
              <a:rPr lang="en-US" dirty="0"/>
              <a:t>You can review your time off requests under the scheduler tab. </a:t>
            </a:r>
          </a:p>
        </p:txBody>
      </p:sp>
      <p:sp>
        <p:nvSpPr>
          <p:cNvPr id="13" name="Arrow: Chevron 12">
            <a:extLst>
              <a:ext uri="{FF2B5EF4-FFF2-40B4-BE49-F238E27FC236}">
                <a16:creationId xmlns:a16="http://schemas.microsoft.com/office/drawing/2014/main" id="{601B3B99-8FE6-4854-B58E-79413661F8D1}"/>
              </a:ext>
            </a:extLst>
          </p:cNvPr>
          <p:cNvSpPr/>
          <p:nvPr/>
        </p:nvSpPr>
        <p:spPr>
          <a:xfrm>
            <a:off x="1905780" y="1838313"/>
            <a:ext cx="268600" cy="32387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Arrow: Chevron 13">
            <a:extLst>
              <a:ext uri="{FF2B5EF4-FFF2-40B4-BE49-F238E27FC236}">
                <a16:creationId xmlns:a16="http://schemas.microsoft.com/office/drawing/2014/main" id="{AFCA9429-F9EA-4219-A566-CD3797AA1BEB}"/>
              </a:ext>
            </a:extLst>
          </p:cNvPr>
          <p:cNvSpPr/>
          <p:nvPr/>
        </p:nvSpPr>
        <p:spPr>
          <a:xfrm>
            <a:off x="5575277" y="1541833"/>
            <a:ext cx="268600" cy="32387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FEB92A5C-8D01-402C-8EB2-B7634ECE4E93}"/>
              </a:ext>
            </a:extLst>
          </p:cNvPr>
          <p:cNvSpPr/>
          <p:nvPr/>
        </p:nvSpPr>
        <p:spPr>
          <a:xfrm>
            <a:off x="8078123" y="2621457"/>
            <a:ext cx="268600" cy="32387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B0B6B04A-8ECB-427A-98E2-E6CAEF7F2D05}"/>
              </a:ext>
            </a:extLst>
          </p:cNvPr>
          <p:cNvSpPr/>
          <p:nvPr/>
        </p:nvSpPr>
        <p:spPr>
          <a:xfrm>
            <a:off x="3767137" y="5518179"/>
            <a:ext cx="268600" cy="32387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694025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C319-6F40-4553-A01C-117B3B6B1366}"/>
              </a:ext>
            </a:extLst>
          </p:cNvPr>
          <p:cNvSpPr>
            <a:spLocks noGrp="1"/>
          </p:cNvSpPr>
          <p:nvPr>
            <p:ph type="title"/>
          </p:nvPr>
        </p:nvSpPr>
        <p:spPr>
          <a:xfrm>
            <a:off x="625655" y="276233"/>
            <a:ext cx="10515600" cy="934510"/>
          </a:xfrm>
        </p:spPr>
        <p:txBody>
          <a:bodyPr>
            <a:normAutofit/>
          </a:bodyPr>
          <a:lstStyle/>
          <a:p>
            <a:r>
              <a:rPr lang="en-US" sz="4800" b="1" dirty="0">
                <a:solidFill>
                  <a:srgbClr val="33CDBA"/>
                </a:solidFill>
                <a:latin typeface="Coniferous" panose="03020507050303030C05" pitchFamily="66" charset="0"/>
              </a:rPr>
              <a:t>Reminders</a:t>
            </a:r>
          </a:p>
        </p:txBody>
      </p:sp>
      <p:sp>
        <p:nvSpPr>
          <p:cNvPr id="3" name="Content Placeholder 2">
            <a:extLst>
              <a:ext uri="{FF2B5EF4-FFF2-40B4-BE49-F238E27FC236}">
                <a16:creationId xmlns:a16="http://schemas.microsoft.com/office/drawing/2014/main" id="{D5F0F8FF-B403-49C8-9B1D-1026D4F53BE3}"/>
              </a:ext>
            </a:extLst>
          </p:cNvPr>
          <p:cNvSpPr>
            <a:spLocks noGrp="1"/>
          </p:cNvSpPr>
          <p:nvPr>
            <p:ph idx="1"/>
          </p:nvPr>
        </p:nvSpPr>
        <p:spPr>
          <a:xfrm>
            <a:off x="2590800" y="3689613"/>
            <a:ext cx="9304867" cy="2731824"/>
          </a:xfrm>
        </p:spPr>
        <p:txBody>
          <a:bodyPr>
            <a:noAutofit/>
          </a:bodyPr>
          <a:lstStyle/>
          <a:p>
            <a:r>
              <a:rPr lang="en-US" sz="2000" dirty="0">
                <a:latin typeface="Century Gothic" panose="020B0502020202020204" pitchFamily="34" charset="0"/>
              </a:rPr>
              <a:t>Ensure your non-exempt begin clocking in 12/29</a:t>
            </a:r>
          </a:p>
          <a:p>
            <a:r>
              <a:rPr lang="en-US" sz="2000" dirty="0">
                <a:latin typeface="Century Gothic" panose="020B0502020202020204" pitchFamily="34" charset="0"/>
              </a:rPr>
              <a:t>Ensure you and your team submit all time off request need to begin on 12/29 in UKG. Please note if they’ve entered future time off in Paychex, they’ll need to enter that information in UKG.</a:t>
            </a:r>
          </a:p>
          <a:p>
            <a:r>
              <a:rPr lang="en-US" sz="2000" dirty="0">
                <a:latin typeface="Century Gothic" panose="020B0502020202020204" pitchFamily="34" charset="0"/>
              </a:rPr>
              <a:t>Download all your pay statements and W2’s since 2017</a:t>
            </a:r>
          </a:p>
          <a:p>
            <a:r>
              <a:rPr lang="en-US" sz="2000" dirty="0">
                <a:latin typeface="Century Gothic" panose="020B0502020202020204" pitchFamily="34" charset="0"/>
              </a:rPr>
              <a:t>Review all training materials on the HR website</a:t>
            </a:r>
          </a:p>
        </p:txBody>
      </p:sp>
      <p:sp>
        <p:nvSpPr>
          <p:cNvPr id="4" name="Title 1">
            <a:extLst>
              <a:ext uri="{FF2B5EF4-FFF2-40B4-BE49-F238E27FC236}">
                <a16:creationId xmlns:a16="http://schemas.microsoft.com/office/drawing/2014/main" id="{9124B593-6F7E-41BD-95D3-D9435BCE59C0}"/>
              </a:ext>
            </a:extLst>
          </p:cNvPr>
          <p:cNvSpPr txBox="1">
            <a:spLocks/>
          </p:cNvSpPr>
          <p:nvPr/>
        </p:nvSpPr>
        <p:spPr>
          <a:xfrm>
            <a:off x="647541" y="2744784"/>
            <a:ext cx="10515600" cy="8649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6600"/>
                </a:solidFill>
                <a:latin typeface="Coniferous" panose="03020507050303030C05" pitchFamily="66" charset="0"/>
              </a:rPr>
              <a:t>Your action items</a:t>
            </a:r>
          </a:p>
        </p:txBody>
      </p:sp>
      <p:sp>
        <p:nvSpPr>
          <p:cNvPr id="5" name="Content Placeholder 2">
            <a:extLst>
              <a:ext uri="{FF2B5EF4-FFF2-40B4-BE49-F238E27FC236}">
                <a16:creationId xmlns:a16="http://schemas.microsoft.com/office/drawing/2014/main" id="{1B4B9BC8-59A9-4644-B111-25089EFA34FB}"/>
              </a:ext>
            </a:extLst>
          </p:cNvPr>
          <p:cNvSpPr txBox="1">
            <a:spLocks/>
          </p:cNvSpPr>
          <p:nvPr/>
        </p:nvSpPr>
        <p:spPr>
          <a:xfrm>
            <a:off x="480843" y="1018907"/>
            <a:ext cx="10515600" cy="16134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Century Gothic" panose="020B0502020202020204" pitchFamily="34" charset="0"/>
              </a:rPr>
              <a:t>Hours for you and your team will be transferred over on 1/31/2021</a:t>
            </a:r>
          </a:p>
          <a:p>
            <a:r>
              <a:rPr lang="en-US" sz="2000" dirty="0">
                <a:latin typeface="Century Gothic" panose="020B0502020202020204" pitchFamily="34" charset="0"/>
              </a:rPr>
              <a:t>Review all training materials on the HR website</a:t>
            </a:r>
          </a:p>
          <a:p>
            <a:r>
              <a:rPr lang="en-US" sz="2000" dirty="0">
                <a:latin typeface="Century Gothic" panose="020B0502020202020204" pitchFamily="34" charset="0"/>
              </a:rPr>
              <a:t>Encourage your employees to get their Paychex data soon</a:t>
            </a:r>
          </a:p>
          <a:p>
            <a:endParaRPr lang="en-US" sz="2600" dirty="0"/>
          </a:p>
        </p:txBody>
      </p:sp>
      <p:pic>
        <p:nvPicPr>
          <p:cNvPr id="6" name="Graphic 5">
            <a:extLst>
              <a:ext uri="{FF2B5EF4-FFF2-40B4-BE49-F238E27FC236}">
                <a16:creationId xmlns:a16="http://schemas.microsoft.com/office/drawing/2014/main" id="{6BED14B8-63D6-4F64-9711-B613104295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47642" y="436563"/>
            <a:ext cx="2638425" cy="2590800"/>
          </a:xfrm>
          <a:prstGeom prst="rect">
            <a:avLst/>
          </a:prstGeom>
        </p:spPr>
      </p:pic>
      <p:pic>
        <p:nvPicPr>
          <p:cNvPr id="9" name="Graphic 8">
            <a:extLst>
              <a:ext uri="{FF2B5EF4-FFF2-40B4-BE49-F238E27FC236}">
                <a16:creationId xmlns:a16="http://schemas.microsoft.com/office/drawing/2014/main" id="{E5C4532A-9551-46C8-9701-E0EEF45822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0382" y="3740411"/>
            <a:ext cx="2390418" cy="2374101"/>
          </a:xfrm>
          <a:prstGeom prst="rect">
            <a:avLst/>
          </a:prstGeom>
        </p:spPr>
      </p:pic>
    </p:spTree>
    <p:extLst>
      <p:ext uri="{BB962C8B-B14F-4D97-AF65-F5344CB8AC3E}">
        <p14:creationId xmlns:p14="http://schemas.microsoft.com/office/powerpoint/2010/main" val="266584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anim calcmode="lin" valueType="num">
                                      <p:cBhvr>
                                        <p:cTn id="11" dur="1000" fill="hold"/>
                                        <p:tgtEl>
                                          <p:spTgt spid="6"/>
                                        </p:tgtEl>
                                        <p:attrNameLst>
                                          <p:attrName>style.rotation</p:attrName>
                                        </p:attrNameLst>
                                      </p:cBhvr>
                                      <p:tavLst>
                                        <p:tav tm="0">
                                          <p:val>
                                            <p:fltVal val="90"/>
                                          </p:val>
                                        </p:tav>
                                        <p:tav tm="100000">
                                          <p:val>
                                            <p:fltVal val="0"/>
                                          </p:val>
                                        </p:tav>
                                      </p:tavLst>
                                    </p:anim>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circle(in)">
                                      <p:cBhvr>
                                        <p:cTn id="36" dur="2000"/>
                                        <p:tgtEl>
                                          <p:spTgt spid="4"/>
                                        </p:tgtEl>
                                      </p:cBhvr>
                                    </p:animEffect>
                                  </p:childTnLst>
                                </p:cTn>
                              </p:par>
                              <p:par>
                                <p:cTn id="37" presetID="45"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anim calcmode="lin" valueType="num">
                                      <p:cBhvr>
                                        <p:cTn id="40" dur="2000" fill="hold"/>
                                        <p:tgtEl>
                                          <p:spTgt spid="9"/>
                                        </p:tgtEl>
                                        <p:attrNameLst>
                                          <p:attrName>ppt_w</p:attrName>
                                        </p:attrNameLst>
                                      </p:cBhvr>
                                      <p:tavLst>
                                        <p:tav tm="0" fmla="#ppt_w*sin(2.5*pi*$)">
                                          <p:val>
                                            <p:fltVal val="0"/>
                                          </p:val>
                                        </p:tav>
                                        <p:tav tm="100000">
                                          <p:val>
                                            <p:fltVal val="1"/>
                                          </p:val>
                                        </p:tav>
                                      </p:tavLst>
                                    </p:anim>
                                    <p:anim calcmode="lin" valueType="num">
                                      <p:cBhvr>
                                        <p:cTn id="4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 calcmode="lin" valueType="num">
                                      <p:cBhvr>
                                        <p:cTn id="4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Effect transition="in" filter="wipe(down)">
                                      <p:cBhvr>
                                        <p:cTn id="53" dur="580">
                                          <p:stCondLst>
                                            <p:cond delay="0"/>
                                          </p:stCondLst>
                                        </p:cTn>
                                        <p:tgtEl>
                                          <p:spTgt spid="3">
                                            <p:txEl>
                                              <p:pRg st="1" end="1"/>
                                            </p:txEl>
                                          </p:spTgt>
                                        </p:tgtEl>
                                      </p:cBhvr>
                                    </p:animEffect>
                                    <p:anim calcmode="lin" valueType="num">
                                      <p:cBhvr>
                                        <p:cTn id="5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1" end="1"/>
                                            </p:txEl>
                                          </p:spTgt>
                                        </p:tgtEl>
                                      </p:cBhvr>
                                      <p:to x="100000" y="60000"/>
                                    </p:animScale>
                                    <p:animScale>
                                      <p:cBhvr>
                                        <p:cTn id="60" dur="166" decel="50000">
                                          <p:stCondLst>
                                            <p:cond delay="676"/>
                                          </p:stCondLst>
                                        </p:cTn>
                                        <p:tgtEl>
                                          <p:spTgt spid="3">
                                            <p:txEl>
                                              <p:pRg st="1" end="1"/>
                                            </p:txEl>
                                          </p:spTgt>
                                        </p:tgtEl>
                                      </p:cBhvr>
                                      <p:to x="100000" y="100000"/>
                                    </p:animScale>
                                    <p:animScale>
                                      <p:cBhvr>
                                        <p:cTn id="61" dur="26">
                                          <p:stCondLst>
                                            <p:cond delay="1312"/>
                                          </p:stCondLst>
                                        </p:cTn>
                                        <p:tgtEl>
                                          <p:spTgt spid="3">
                                            <p:txEl>
                                              <p:pRg st="1" end="1"/>
                                            </p:txEl>
                                          </p:spTgt>
                                        </p:tgtEl>
                                      </p:cBhvr>
                                      <p:to x="100000" y="80000"/>
                                    </p:animScale>
                                    <p:animScale>
                                      <p:cBhvr>
                                        <p:cTn id="62" dur="166" decel="50000">
                                          <p:stCondLst>
                                            <p:cond delay="1338"/>
                                          </p:stCondLst>
                                        </p:cTn>
                                        <p:tgtEl>
                                          <p:spTgt spid="3">
                                            <p:txEl>
                                              <p:pRg st="1" end="1"/>
                                            </p:txEl>
                                          </p:spTgt>
                                        </p:tgtEl>
                                      </p:cBhvr>
                                      <p:to x="100000" y="100000"/>
                                    </p:animScale>
                                    <p:animScale>
                                      <p:cBhvr>
                                        <p:cTn id="63" dur="26">
                                          <p:stCondLst>
                                            <p:cond delay="1642"/>
                                          </p:stCondLst>
                                        </p:cTn>
                                        <p:tgtEl>
                                          <p:spTgt spid="3">
                                            <p:txEl>
                                              <p:pRg st="1" end="1"/>
                                            </p:txEl>
                                          </p:spTgt>
                                        </p:tgtEl>
                                      </p:cBhvr>
                                      <p:to x="100000" y="90000"/>
                                    </p:animScale>
                                    <p:animScale>
                                      <p:cBhvr>
                                        <p:cTn id="64" dur="166" decel="50000">
                                          <p:stCondLst>
                                            <p:cond delay="1668"/>
                                          </p:stCondLst>
                                        </p:cTn>
                                        <p:tgtEl>
                                          <p:spTgt spid="3">
                                            <p:txEl>
                                              <p:pRg st="1" end="1"/>
                                            </p:txEl>
                                          </p:spTgt>
                                        </p:tgtEl>
                                      </p:cBhvr>
                                      <p:to x="100000" y="100000"/>
                                    </p:animScale>
                                    <p:animScale>
                                      <p:cBhvr>
                                        <p:cTn id="65" dur="26">
                                          <p:stCondLst>
                                            <p:cond delay="1808"/>
                                          </p:stCondLst>
                                        </p:cTn>
                                        <p:tgtEl>
                                          <p:spTgt spid="3">
                                            <p:txEl>
                                              <p:pRg st="1" end="1"/>
                                            </p:txEl>
                                          </p:spTgt>
                                        </p:tgtEl>
                                      </p:cBhvr>
                                      <p:to x="100000" y="95000"/>
                                    </p:animScale>
                                    <p:animScale>
                                      <p:cBhvr>
                                        <p:cTn id="66" dur="166" decel="50000">
                                          <p:stCondLst>
                                            <p:cond delay="1834"/>
                                          </p:stCondLst>
                                        </p:cTn>
                                        <p:tgtEl>
                                          <p:spTgt spid="3">
                                            <p:txEl>
                                              <p:pRg st="1" end="1"/>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animEffect transition="in" filter="barn(inVertical)">
                                      <p:cBhvr>
                                        <p:cTn id="71" dur="500"/>
                                        <p:tgtEl>
                                          <p:spTgt spid="3">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3">
                                            <p:txEl>
                                              <p:pRg st="3" end="3"/>
                                            </p:txEl>
                                          </p:spTgt>
                                        </p:tgtEl>
                                        <p:attrNameLst>
                                          <p:attrName>style.visibility</p:attrName>
                                        </p:attrNameLst>
                                      </p:cBhvr>
                                      <p:to>
                                        <p:strVal val="visible"/>
                                      </p:to>
                                    </p:set>
                                    <p:anim calcmode="lin" valueType="num">
                                      <p:cBhvr>
                                        <p:cTn id="7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7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FB4CF8-8FFC-4176-AFF6-E7366D4826FF}"/>
              </a:ext>
            </a:extLst>
          </p:cNvPr>
          <p:cNvPicPr>
            <a:picLocks noChangeAspect="1"/>
          </p:cNvPicPr>
          <p:nvPr/>
        </p:nvPicPr>
        <p:blipFill>
          <a:blip r:embed="rId2"/>
          <a:stretch>
            <a:fillRect/>
          </a:stretch>
        </p:blipFill>
        <p:spPr>
          <a:xfrm>
            <a:off x="0" y="488239"/>
            <a:ext cx="12192000" cy="6275968"/>
          </a:xfrm>
          <a:prstGeom prst="rect">
            <a:avLst/>
          </a:prstGeom>
        </p:spPr>
      </p:pic>
      <p:sp>
        <p:nvSpPr>
          <p:cNvPr id="6" name="Title 1">
            <a:extLst>
              <a:ext uri="{FF2B5EF4-FFF2-40B4-BE49-F238E27FC236}">
                <a16:creationId xmlns:a16="http://schemas.microsoft.com/office/drawing/2014/main" id="{763ED667-EB3C-4CC7-A82B-34E8D6C1AB4A}"/>
              </a:ext>
            </a:extLst>
          </p:cNvPr>
          <p:cNvSpPr txBox="1">
            <a:spLocks/>
          </p:cNvSpPr>
          <p:nvPr/>
        </p:nvSpPr>
        <p:spPr>
          <a:xfrm>
            <a:off x="80683" y="93793"/>
            <a:ext cx="3720352" cy="507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33CDBA"/>
                </a:solidFill>
                <a:latin typeface="Coniferous" panose="03020507050303030C05" pitchFamily="66" charset="0"/>
                <a:ea typeface="+mn-ea"/>
                <a:cs typeface="+mn-cs"/>
              </a:rPr>
              <a:t>HTTPS://WWW.IAPMOHR.ORG</a:t>
            </a:r>
            <a:endParaRPr lang="en-US" sz="2400" dirty="0">
              <a:solidFill>
                <a:srgbClr val="025050"/>
              </a:solidFill>
              <a:latin typeface="Coniferous" panose="03020507050303030C05" pitchFamily="66" charset="0"/>
            </a:endParaRPr>
          </a:p>
        </p:txBody>
      </p:sp>
      <p:cxnSp>
        <p:nvCxnSpPr>
          <p:cNvPr id="7" name="Straight Arrow Connector 6">
            <a:extLst>
              <a:ext uri="{FF2B5EF4-FFF2-40B4-BE49-F238E27FC236}">
                <a16:creationId xmlns:a16="http://schemas.microsoft.com/office/drawing/2014/main" id="{5017008D-AD37-4212-AE29-3ABA3A406ED9}"/>
              </a:ext>
            </a:extLst>
          </p:cNvPr>
          <p:cNvCxnSpPr>
            <a:cxnSpLocks/>
          </p:cNvCxnSpPr>
          <p:nvPr/>
        </p:nvCxnSpPr>
        <p:spPr>
          <a:xfrm flipV="1">
            <a:off x="7973631" y="4025153"/>
            <a:ext cx="0" cy="1104363"/>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5481D3CC-6069-4442-BEFB-1587B53F1E85}"/>
              </a:ext>
            </a:extLst>
          </p:cNvPr>
          <p:cNvCxnSpPr>
            <a:cxnSpLocks/>
          </p:cNvCxnSpPr>
          <p:nvPr/>
        </p:nvCxnSpPr>
        <p:spPr>
          <a:xfrm>
            <a:off x="4611866" y="1532965"/>
            <a:ext cx="0" cy="110266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BBF18EED-B055-433F-B3B9-655C8A4BC928}"/>
              </a:ext>
            </a:extLst>
          </p:cNvPr>
          <p:cNvCxnSpPr>
            <a:cxnSpLocks/>
          </p:cNvCxnSpPr>
          <p:nvPr/>
        </p:nvCxnSpPr>
        <p:spPr>
          <a:xfrm>
            <a:off x="4728408" y="4661648"/>
            <a:ext cx="0" cy="905437"/>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7746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0000" fill="hold"/>
                                        <p:tgtEl>
                                          <p:spTgt spid="6"/>
                                        </p:tgtEl>
                                        <p:attrNameLst>
                                          <p:attrName>style.color</p:attrName>
                                        </p:attrNameLst>
                                      </p:cBhvr>
                                      <p:by>
                                        <p:hsl h="7200000" s="0" l="0"/>
                                      </p:by>
                                    </p:animClr>
                                    <p:animClr clrSpc="hsl" dir="cw">
                                      <p:cBhvr>
                                        <p:cTn id="7" dur="20000" fill="hold"/>
                                        <p:tgtEl>
                                          <p:spTgt spid="6"/>
                                        </p:tgtEl>
                                        <p:attrNameLst>
                                          <p:attrName>fillcolor</p:attrName>
                                        </p:attrNameLst>
                                      </p:cBhvr>
                                      <p:by>
                                        <p:hsl h="7200000" s="0" l="0"/>
                                      </p:by>
                                    </p:animClr>
                                    <p:animClr clrSpc="hsl" dir="cw">
                                      <p:cBhvr>
                                        <p:cTn id="8" dur="20000" fill="hold"/>
                                        <p:tgtEl>
                                          <p:spTgt spid="6"/>
                                        </p:tgtEl>
                                        <p:attrNameLst>
                                          <p:attrName>stroke.color</p:attrName>
                                        </p:attrNameLst>
                                      </p:cBhvr>
                                      <p:by>
                                        <p:hsl h="7200000" s="0" l="0"/>
                                      </p:by>
                                    </p:animClr>
                                    <p:set>
                                      <p:cBhvr>
                                        <p:cTn id="9" dur="20000" fill="hold"/>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2881B-F85B-4C70-9FFA-40856F2A7DF4}"/>
              </a:ext>
            </a:extLst>
          </p:cNvPr>
          <p:cNvSpPr>
            <a:spLocks noGrp="1"/>
          </p:cNvSpPr>
          <p:nvPr>
            <p:ph type="title"/>
          </p:nvPr>
        </p:nvSpPr>
        <p:spPr>
          <a:xfrm>
            <a:off x="804997" y="798445"/>
            <a:ext cx="7047231" cy="1311664"/>
          </a:xfrm>
        </p:spPr>
        <p:txBody>
          <a:bodyPr>
            <a:normAutofit fontScale="90000"/>
          </a:bodyPr>
          <a:lstStyle/>
          <a:p>
            <a:r>
              <a:rPr lang="en-US" sz="7200" b="1" dirty="0">
                <a:solidFill>
                  <a:srgbClr val="33CDBA"/>
                </a:solidFill>
                <a:latin typeface="Coniferous" panose="03020507050303030C05" pitchFamily="66" charset="0"/>
                <a:ea typeface="+mn-ea"/>
                <a:cs typeface="+mn-cs"/>
              </a:rPr>
              <a:t>What will be covered</a:t>
            </a:r>
            <a:endParaRPr lang="en-US" sz="7200" dirty="0">
              <a:solidFill>
                <a:srgbClr val="33CDBA"/>
              </a:solidFill>
              <a:latin typeface="Coniferous" panose="03020507050303030C05" pitchFamily="66" charset="0"/>
            </a:endParaRPr>
          </a:p>
        </p:txBody>
      </p:sp>
      <p:sp>
        <p:nvSpPr>
          <p:cNvPr id="5" name="Content Placeholder 2">
            <a:extLst>
              <a:ext uri="{FF2B5EF4-FFF2-40B4-BE49-F238E27FC236}">
                <a16:creationId xmlns:a16="http://schemas.microsoft.com/office/drawing/2014/main" id="{D18A10EA-7199-4262-92ED-BE2E45D5B91B}"/>
              </a:ext>
            </a:extLst>
          </p:cNvPr>
          <p:cNvSpPr txBox="1">
            <a:spLocks/>
          </p:cNvSpPr>
          <p:nvPr/>
        </p:nvSpPr>
        <p:spPr>
          <a:xfrm>
            <a:off x="981530" y="2393402"/>
            <a:ext cx="6870699" cy="257220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800"/>
              </a:spcAft>
            </a:pPr>
            <a:r>
              <a:rPr lang="en-US" sz="1800" dirty="0">
                <a:latin typeface="Century Gothic" panose="020B0502020202020204" pitchFamily="34" charset="0"/>
                <a:ea typeface="Calibri" panose="020F0502020204030204" pitchFamily="34" charset="0"/>
                <a:cs typeface="Times New Roman" panose="02020603050405020304" pitchFamily="18" charset="0"/>
              </a:rPr>
              <a:t>How to log in</a:t>
            </a:r>
          </a:p>
          <a:p>
            <a:pPr>
              <a:lnSpc>
                <a:spcPct val="107000"/>
              </a:lnSpc>
              <a:spcBef>
                <a:spcPts val="0"/>
              </a:spcBef>
              <a:spcAft>
                <a:spcPts val="800"/>
              </a:spcAft>
            </a:pPr>
            <a:r>
              <a:rPr lang="en-US" sz="1800" dirty="0">
                <a:latin typeface="Century Gothic" panose="020B0502020202020204" pitchFamily="34" charset="0"/>
                <a:ea typeface="Calibri" panose="020F0502020204030204" pitchFamily="34" charset="0"/>
                <a:cs typeface="Times New Roman" panose="02020603050405020304" pitchFamily="18" charset="0"/>
              </a:rPr>
              <a:t>Overview of My Team Menu</a:t>
            </a:r>
          </a:p>
          <a:p>
            <a:pPr marL="0">
              <a:lnSpc>
                <a:spcPct val="107000"/>
              </a:lnSpc>
              <a:spcBef>
                <a:spcPts val="0"/>
              </a:spcBef>
              <a:spcAft>
                <a:spcPts val="800"/>
              </a:spcAft>
            </a:pPr>
            <a:r>
              <a:rPr lang="en-US" sz="1800" dirty="0">
                <a:latin typeface="Century Gothic" panose="020B0502020202020204" pitchFamily="34" charset="0"/>
                <a:ea typeface="Calibri" panose="020F0502020204030204" pitchFamily="34" charset="0"/>
                <a:cs typeface="Times New Roman" panose="02020603050405020304" pitchFamily="18" charset="0"/>
              </a:rPr>
              <a:t>Accessing Time Management</a:t>
            </a:r>
          </a:p>
          <a:p>
            <a:pPr marL="0">
              <a:lnSpc>
                <a:spcPct val="107000"/>
              </a:lnSpc>
              <a:spcBef>
                <a:spcPts val="0"/>
              </a:spcBef>
              <a:spcAft>
                <a:spcPts val="800"/>
              </a:spcAft>
            </a:pPr>
            <a:r>
              <a:rPr lang="en-US" sz="1800" dirty="0">
                <a:latin typeface="Century Gothic" panose="020B0502020202020204" pitchFamily="34" charset="0"/>
                <a:ea typeface="Calibri" panose="020F0502020204030204" pitchFamily="34" charset="0"/>
                <a:cs typeface="Times New Roman" panose="02020603050405020304" pitchFamily="18" charset="0"/>
              </a:rPr>
              <a:t>Overview of the Time Management System</a:t>
            </a:r>
          </a:p>
          <a:p>
            <a:pPr marL="0">
              <a:lnSpc>
                <a:spcPct val="107000"/>
              </a:lnSpc>
              <a:spcBef>
                <a:spcPts val="0"/>
              </a:spcBef>
              <a:spcAft>
                <a:spcPts val="800"/>
              </a:spcAft>
            </a:pPr>
            <a:r>
              <a:rPr lang="en-US" sz="1800" dirty="0">
                <a:latin typeface="Century Gothic" panose="020B0502020202020204" pitchFamily="34" charset="0"/>
                <a:ea typeface="Calibri" panose="020F0502020204030204" pitchFamily="34" charset="0"/>
                <a:cs typeface="Times New Roman" panose="02020603050405020304" pitchFamily="18" charset="0"/>
              </a:rPr>
              <a:t>Review, Edit and Approve employee Timesheets</a:t>
            </a:r>
          </a:p>
          <a:p>
            <a:pPr marL="0">
              <a:lnSpc>
                <a:spcPct val="107000"/>
              </a:lnSpc>
              <a:spcBef>
                <a:spcPts val="0"/>
              </a:spcBef>
              <a:spcAft>
                <a:spcPts val="800"/>
              </a:spcAft>
            </a:pPr>
            <a:r>
              <a:rPr lang="en-US" sz="1800" dirty="0">
                <a:latin typeface="Century Gothic" panose="020B0502020202020204" pitchFamily="34" charset="0"/>
                <a:ea typeface="Calibri" panose="020F0502020204030204" pitchFamily="34" charset="0"/>
                <a:cs typeface="Times New Roman" panose="02020603050405020304" pitchFamily="18" charset="0"/>
              </a:rPr>
              <a:t>Respond to employee time-off requests</a:t>
            </a:r>
          </a:p>
          <a:p>
            <a:pPr marL="0">
              <a:lnSpc>
                <a:spcPct val="107000"/>
              </a:lnSpc>
              <a:spcBef>
                <a:spcPts val="0"/>
              </a:spcBef>
              <a:spcAft>
                <a:spcPts val="800"/>
              </a:spcAft>
            </a:pPr>
            <a:r>
              <a:rPr lang="en-US" sz="1800" dirty="0">
                <a:latin typeface="Century Gothic" panose="020B0502020202020204" pitchFamily="34" charset="0"/>
                <a:ea typeface="Calibri" panose="020F0502020204030204" pitchFamily="34" charset="0"/>
                <a:cs typeface="Times New Roman" panose="02020603050405020304" pitchFamily="18" charset="0"/>
              </a:rPr>
              <a:t>Overview of generating reports </a:t>
            </a:r>
          </a:p>
          <a:p>
            <a:pPr marL="0">
              <a:lnSpc>
                <a:spcPct val="107000"/>
              </a:lnSpc>
              <a:spcBef>
                <a:spcPts val="0"/>
              </a:spcBef>
              <a:spcAft>
                <a:spcPts val="800"/>
              </a:spcAft>
            </a:pPr>
            <a:r>
              <a:rPr lang="en-US" sz="1800" dirty="0">
                <a:latin typeface="Century Gothic" panose="020B0502020202020204" pitchFamily="34" charset="0"/>
                <a:ea typeface="Calibri" panose="020F0502020204030204" pitchFamily="34" charset="0"/>
                <a:cs typeface="Times New Roman" panose="02020603050405020304" pitchFamily="18" charset="0"/>
              </a:rPr>
              <a:t>Requesting and reviewing your own Time-Off Request</a:t>
            </a:r>
          </a:p>
        </p:txBody>
      </p:sp>
    </p:spTree>
    <p:extLst>
      <p:ext uri="{BB962C8B-B14F-4D97-AF65-F5344CB8AC3E}">
        <p14:creationId xmlns:p14="http://schemas.microsoft.com/office/powerpoint/2010/main" val="234441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4F6C-2108-4DAC-B487-EF5995001E7C}"/>
              </a:ext>
            </a:extLst>
          </p:cNvPr>
          <p:cNvSpPr>
            <a:spLocks noGrp="1"/>
          </p:cNvSpPr>
          <p:nvPr>
            <p:ph type="title"/>
          </p:nvPr>
        </p:nvSpPr>
        <p:spPr>
          <a:xfrm>
            <a:off x="642417" y="322719"/>
            <a:ext cx="10515600" cy="705187"/>
          </a:xfrm>
        </p:spPr>
        <p:txBody>
          <a:bodyPr/>
          <a:lstStyle/>
          <a:p>
            <a:r>
              <a:rPr lang="en-US" altLang="en-US" sz="4400" dirty="0">
                <a:solidFill>
                  <a:srgbClr val="33CDBA"/>
                </a:solidFill>
                <a:latin typeface="Coniferous" panose="03020507050303030C05" pitchFamily="66" charset="0"/>
                <a:ea typeface="+mn-ea"/>
                <a:cs typeface="+mn-cs"/>
              </a:rPr>
              <a:t>ACCOUNT SETUP: </a:t>
            </a:r>
            <a:r>
              <a:rPr lang="en-US" altLang="en-US" b="1" dirty="0">
                <a:solidFill>
                  <a:srgbClr val="025050"/>
                </a:solidFill>
                <a:latin typeface="Coniferous" panose="03020507050303030C05" pitchFamily="66" charset="0"/>
                <a:ea typeface="+mn-ea"/>
                <a:cs typeface="+mn-cs"/>
              </a:rPr>
              <a:t>How do I log In?</a:t>
            </a:r>
            <a:endParaRPr lang="en-US" dirty="0">
              <a:solidFill>
                <a:srgbClr val="025050"/>
              </a:solidFill>
              <a:latin typeface="Coniferous" panose="03020507050303030C05" pitchFamily="66" charset="0"/>
            </a:endParaRPr>
          </a:p>
        </p:txBody>
      </p:sp>
      <p:sp>
        <p:nvSpPr>
          <p:cNvPr id="3" name="Content Placeholder 2">
            <a:extLst>
              <a:ext uri="{FF2B5EF4-FFF2-40B4-BE49-F238E27FC236}">
                <a16:creationId xmlns:a16="http://schemas.microsoft.com/office/drawing/2014/main" id="{1867D509-0C38-4154-8439-421FEC7C9019}"/>
              </a:ext>
            </a:extLst>
          </p:cNvPr>
          <p:cNvSpPr>
            <a:spLocks noGrp="1"/>
          </p:cNvSpPr>
          <p:nvPr>
            <p:ph idx="1"/>
          </p:nvPr>
        </p:nvSpPr>
        <p:spPr>
          <a:xfrm>
            <a:off x="626165" y="1662300"/>
            <a:ext cx="5721626" cy="3596965"/>
          </a:xfrm>
        </p:spPr>
        <p:txBody>
          <a:bodyPr>
            <a:normAutofit/>
          </a:bodyPr>
          <a:lstStyle/>
          <a:p>
            <a:r>
              <a:rPr lang="en-US" altLang="en-US" sz="2000" dirty="0">
                <a:solidFill>
                  <a:srgbClr val="33CDBA"/>
                </a:solidFill>
                <a:latin typeface="Century Gothic" panose="020B0502020202020204" pitchFamily="34" charset="0"/>
              </a:rPr>
              <a:t>Website: </a:t>
            </a:r>
          </a:p>
          <a:p>
            <a:pPr marL="457200" lvl="1" indent="0">
              <a:buNone/>
            </a:pPr>
            <a:r>
              <a:rPr lang="en-US" sz="2000" b="1" i="0" u="none" strike="noStrike" dirty="0">
                <a:effectLst/>
                <a:latin typeface="Century Gothic" panose="020B0502020202020204" pitchFamily="34" charset="0"/>
                <a:hlinkClick r:id="rId3"/>
              </a:rPr>
              <a:t>https://nw15.ultipro.com/</a:t>
            </a:r>
            <a:endParaRPr lang="en-US" sz="2000" b="1" i="0" u="none" strike="noStrike" dirty="0">
              <a:effectLst/>
              <a:latin typeface="Century Gothic" panose="020B0502020202020204" pitchFamily="34" charset="0"/>
            </a:endParaRPr>
          </a:p>
          <a:p>
            <a:r>
              <a:rPr lang="en-US" altLang="en-US" sz="2000" dirty="0">
                <a:solidFill>
                  <a:srgbClr val="33CDBA"/>
                </a:solidFill>
                <a:latin typeface="Century Gothic" panose="020B0502020202020204" pitchFamily="34" charset="0"/>
              </a:rPr>
              <a:t>Username: </a:t>
            </a:r>
          </a:p>
          <a:p>
            <a:pPr marL="457200" lvl="1" indent="0">
              <a:buNone/>
            </a:pPr>
            <a:r>
              <a:rPr lang="en-US" altLang="en-US" sz="2000" dirty="0">
                <a:latin typeface="Century Gothic" panose="020B0502020202020204" pitchFamily="34" charset="0"/>
              </a:rPr>
              <a:t>Your work e-mail address</a:t>
            </a:r>
          </a:p>
          <a:p>
            <a:r>
              <a:rPr lang="en-US" altLang="en-US" sz="2000" dirty="0">
                <a:solidFill>
                  <a:srgbClr val="33CDBA"/>
                </a:solidFill>
                <a:latin typeface="Century Gothic" panose="020B0502020202020204" pitchFamily="34" charset="0"/>
              </a:rPr>
              <a:t>New Hire/ Reset Passwords:</a:t>
            </a:r>
          </a:p>
          <a:p>
            <a:pPr marL="457200" lvl="1" indent="0">
              <a:buNone/>
            </a:pPr>
            <a:r>
              <a:rPr lang="en-US" altLang="en-US" sz="2000" dirty="0">
                <a:latin typeface="Century Gothic" panose="020B0502020202020204" pitchFamily="34" charset="0"/>
              </a:rPr>
              <a:t>Birthday (MMDDYYYY format)</a:t>
            </a:r>
          </a:p>
          <a:p>
            <a:r>
              <a:rPr lang="en-US" altLang="en-US" sz="2000" dirty="0">
                <a:solidFill>
                  <a:srgbClr val="33CDBA"/>
                </a:solidFill>
                <a:latin typeface="Century Gothic" panose="020B0502020202020204" pitchFamily="34" charset="0"/>
              </a:rPr>
              <a:t>Existing Employees:</a:t>
            </a:r>
          </a:p>
          <a:p>
            <a:pPr marL="457200" lvl="1" indent="0">
              <a:buNone/>
            </a:pPr>
            <a:r>
              <a:rPr lang="en-US" altLang="en-US" sz="2000" dirty="0">
                <a:latin typeface="Century Gothic" panose="020B0502020202020204" pitchFamily="34" charset="0"/>
              </a:rPr>
              <a:t>What was set at Open Enrollment</a:t>
            </a:r>
          </a:p>
          <a:p>
            <a:pPr marL="457200" lvl="1" indent="0">
              <a:buNone/>
            </a:pPr>
            <a:endParaRPr lang="en-US" altLang="en-US" sz="2000" dirty="0">
              <a:latin typeface="Century Gothic" panose="020B0502020202020204" pitchFamily="34" charset="0"/>
            </a:endParaRPr>
          </a:p>
          <a:p>
            <a:pPr marL="457200" lvl="1" indent="0">
              <a:buNone/>
            </a:pPr>
            <a:endParaRPr lang="en-US" altLang="en-US" sz="2000" dirty="0">
              <a:latin typeface="Century Gothic" panose="020B0502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8088FBA5-3B28-4E58-A881-12E46D8A66BC}"/>
              </a:ext>
            </a:extLst>
          </p:cNvPr>
          <p:cNvPicPr>
            <a:picLocks noChangeAspect="1"/>
          </p:cNvPicPr>
          <p:nvPr/>
        </p:nvPicPr>
        <p:blipFill>
          <a:blip r:embed="rId4"/>
          <a:stretch>
            <a:fillRect/>
          </a:stretch>
        </p:blipFill>
        <p:spPr>
          <a:xfrm>
            <a:off x="5883965" y="1221880"/>
            <a:ext cx="5241548" cy="4231359"/>
          </a:xfrm>
          <a:prstGeom prst="rect">
            <a:avLst/>
          </a:prstGeom>
        </p:spPr>
      </p:pic>
      <p:sp>
        <p:nvSpPr>
          <p:cNvPr id="7" name="TextBox 6">
            <a:extLst>
              <a:ext uri="{FF2B5EF4-FFF2-40B4-BE49-F238E27FC236}">
                <a16:creationId xmlns:a16="http://schemas.microsoft.com/office/drawing/2014/main" id="{28D123B0-D17E-41B0-9AC2-CC813B26B513}"/>
              </a:ext>
            </a:extLst>
          </p:cNvPr>
          <p:cNvSpPr txBox="1"/>
          <p:nvPr/>
        </p:nvSpPr>
        <p:spPr>
          <a:xfrm>
            <a:off x="367591" y="5836053"/>
            <a:ext cx="11456818" cy="461665"/>
          </a:xfrm>
          <a:prstGeom prst="rect">
            <a:avLst/>
          </a:prstGeom>
          <a:noFill/>
        </p:spPr>
        <p:txBody>
          <a:bodyPr wrap="square">
            <a:spAutoFit/>
          </a:bodyPr>
          <a:lstStyle/>
          <a:p>
            <a:pPr algn="ctr"/>
            <a:r>
              <a:rPr lang="en-US" altLang="en-US" sz="2400" dirty="0">
                <a:latin typeface="Century Gothic" panose="020B0502020202020204" pitchFamily="34" charset="0"/>
              </a:rPr>
              <a:t>You can also visit </a:t>
            </a:r>
            <a:r>
              <a:rPr lang="en-US" altLang="en-US" sz="2400" dirty="0">
                <a:latin typeface="Century Gothic" panose="020B0502020202020204" pitchFamily="34" charset="0"/>
                <a:hlinkClick r:id="rId5"/>
              </a:rPr>
              <a:t>https://www.iapmohr.org</a:t>
            </a:r>
            <a:r>
              <a:rPr lang="en-US" altLang="en-US" sz="2400" dirty="0">
                <a:latin typeface="Century Gothic" panose="020B0502020202020204" pitchFamily="34" charset="0"/>
              </a:rPr>
              <a:t> &gt;&gt; UKG for a guide</a:t>
            </a:r>
          </a:p>
        </p:txBody>
      </p:sp>
      <p:cxnSp>
        <p:nvCxnSpPr>
          <p:cNvPr id="12" name="Straight Arrow Connector 11">
            <a:extLst>
              <a:ext uri="{FF2B5EF4-FFF2-40B4-BE49-F238E27FC236}">
                <a16:creationId xmlns:a16="http://schemas.microsoft.com/office/drawing/2014/main" id="{C73776BC-CD47-4351-8875-335E4000ADF6}"/>
              </a:ext>
            </a:extLst>
          </p:cNvPr>
          <p:cNvCxnSpPr>
            <a:cxnSpLocks/>
          </p:cNvCxnSpPr>
          <p:nvPr/>
        </p:nvCxnSpPr>
        <p:spPr>
          <a:xfrm flipV="1">
            <a:off x="5306390" y="4157330"/>
            <a:ext cx="2636131" cy="809457"/>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6021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129B0F-B6A5-455D-82AD-6A6508F420D9}"/>
              </a:ext>
            </a:extLst>
          </p:cNvPr>
          <p:cNvPicPr>
            <a:picLocks noChangeAspect="1"/>
          </p:cNvPicPr>
          <p:nvPr/>
        </p:nvPicPr>
        <p:blipFill rotWithShape="1">
          <a:blip r:embed="rId3"/>
          <a:srcRect t="5185"/>
          <a:stretch/>
        </p:blipFill>
        <p:spPr>
          <a:xfrm>
            <a:off x="1259322" y="871225"/>
            <a:ext cx="9673355" cy="5863359"/>
          </a:xfrm>
          <a:prstGeom prst="rect">
            <a:avLst/>
          </a:prstGeom>
        </p:spPr>
      </p:pic>
      <p:sp>
        <p:nvSpPr>
          <p:cNvPr id="7" name="TextBox 6">
            <a:extLst>
              <a:ext uri="{FF2B5EF4-FFF2-40B4-BE49-F238E27FC236}">
                <a16:creationId xmlns:a16="http://schemas.microsoft.com/office/drawing/2014/main" id="{1B3CE56D-E495-47EB-A827-480C45AD4CE4}"/>
              </a:ext>
            </a:extLst>
          </p:cNvPr>
          <p:cNvSpPr txBox="1"/>
          <p:nvPr/>
        </p:nvSpPr>
        <p:spPr>
          <a:xfrm>
            <a:off x="732178" y="123416"/>
            <a:ext cx="6096000" cy="707886"/>
          </a:xfrm>
          <a:prstGeom prst="rect">
            <a:avLst/>
          </a:prstGeom>
          <a:noFill/>
        </p:spPr>
        <p:txBody>
          <a:bodyPr wrap="square">
            <a:spAutoFit/>
          </a:bodyPr>
          <a:lstStyle/>
          <a:p>
            <a:r>
              <a:rPr lang="en-US" altLang="en-US" sz="4000" dirty="0">
                <a:solidFill>
                  <a:srgbClr val="33CDBA"/>
                </a:solidFill>
                <a:latin typeface="Coniferous" panose="03020507050303030C05" pitchFamily="66" charset="0"/>
                <a:hlinkClick r:id="rId4">
                  <a:extLst>
                    <a:ext uri="{A12FA001-AC4F-418D-AE19-62706E023703}">
                      <ahyp:hlinkClr xmlns:ahyp="http://schemas.microsoft.com/office/drawing/2018/hyperlinkcolor" val="tx"/>
                    </a:ext>
                  </a:extLst>
                </a:hlinkClick>
              </a:rPr>
              <a:t>https://www.iapmohr.org</a:t>
            </a:r>
            <a:r>
              <a:rPr lang="en-US" altLang="en-US" sz="4000" dirty="0">
                <a:solidFill>
                  <a:srgbClr val="33CDBA"/>
                </a:solidFill>
                <a:latin typeface="Coniferous" panose="03020507050303030C05" pitchFamily="66" charset="0"/>
              </a:rPr>
              <a:t> </a:t>
            </a:r>
            <a:endParaRPr lang="en-US" sz="4000" dirty="0">
              <a:solidFill>
                <a:srgbClr val="33CDBA"/>
              </a:solidFill>
              <a:latin typeface="Coniferous" panose="03020507050303030C05" pitchFamily="66" charset="0"/>
            </a:endParaRPr>
          </a:p>
        </p:txBody>
      </p:sp>
      <p:cxnSp>
        <p:nvCxnSpPr>
          <p:cNvPr id="9" name="Straight Arrow Connector 8">
            <a:extLst>
              <a:ext uri="{FF2B5EF4-FFF2-40B4-BE49-F238E27FC236}">
                <a16:creationId xmlns:a16="http://schemas.microsoft.com/office/drawing/2014/main" id="{3D265931-654C-40BC-B659-9035C194C8BA}"/>
              </a:ext>
            </a:extLst>
          </p:cNvPr>
          <p:cNvCxnSpPr>
            <a:cxnSpLocks/>
          </p:cNvCxnSpPr>
          <p:nvPr/>
        </p:nvCxnSpPr>
        <p:spPr>
          <a:xfrm flipV="1">
            <a:off x="846666" y="1998133"/>
            <a:ext cx="2082801" cy="778933"/>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87936564-896E-4648-9DDC-1DB3B319D765}"/>
              </a:ext>
            </a:extLst>
          </p:cNvPr>
          <p:cNvCxnSpPr>
            <a:cxnSpLocks/>
          </p:cNvCxnSpPr>
          <p:nvPr/>
        </p:nvCxnSpPr>
        <p:spPr>
          <a:xfrm flipV="1">
            <a:off x="6671732" y="3124199"/>
            <a:ext cx="2082801" cy="778933"/>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D2C0AEC6-2478-4D86-88C0-8C8EE0B79253}"/>
              </a:ext>
            </a:extLst>
          </p:cNvPr>
          <p:cNvCxnSpPr>
            <a:cxnSpLocks/>
          </p:cNvCxnSpPr>
          <p:nvPr/>
        </p:nvCxnSpPr>
        <p:spPr>
          <a:xfrm>
            <a:off x="6752175" y="255181"/>
            <a:ext cx="0" cy="616044"/>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48B5F387-D18B-4F52-BC42-7A4BFDCD5825}"/>
              </a:ext>
            </a:extLst>
          </p:cNvPr>
          <p:cNvCxnSpPr>
            <a:cxnSpLocks/>
          </p:cNvCxnSpPr>
          <p:nvPr/>
        </p:nvCxnSpPr>
        <p:spPr>
          <a:xfrm flipH="1">
            <a:off x="5111217" y="469626"/>
            <a:ext cx="1300216"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7906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CCD99-3B6F-4CD3-BD2B-5B9F42D45142}"/>
              </a:ext>
            </a:extLst>
          </p:cNvPr>
          <p:cNvSpPr>
            <a:spLocks noGrp="1"/>
          </p:cNvSpPr>
          <p:nvPr>
            <p:ph idx="1"/>
          </p:nvPr>
        </p:nvSpPr>
        <p:spPr>
          <a:xfrm>
            <a:off x="769620" y="3849922"/>
            <a:ext cx="5894070" cy="2524284"/>
          </a:xfrm>
        </p:spPr>
        <p:txBody>
          <a:bodyPr>
            <a:normAutofit/>
          </a:bodyPr>
          <a:lstStyle/>
          <a:p>
            <a:r>
              <a:rPr lang="en-US" sz="1800" dirty="0">
                <a:latin typeface="Century Gothic" panose="020B0502020202020204" pitchFamily="34" charset="0"/>
              </a:rPr>
              <a:t>You can personalize your Smart Dashboard by adding which Quick Links you would like to appear on your Smart Dashboard. The links that are available depends on your web access rights granted by your administrator.</a:t>
            </a:r>
          </a:p>
          <a:p>
            <a:r>
              <a:rPr lang="en-US" sz="1800" dirty="0">
                <a:latin typeface="Century Gothic" panose="020B0502020202020204" pitchFamily="34" charset="0"/>
              </a:rPr>
              <a:t>To add a quick link, select the “+” on your Smart Dashboard, select the Quick Link you would like to add, and it will appear on your Dashboard.</a:t>
            </a:r>
          </a:p>
        </p:txBody>
      </p:sp>
      <p:pic>
        <p:nvPicPr>
          <p:cNvPr id="4" name="Picture 3">
            <a:extLst>
              <a:ext uri="{FF2B5EF4-FFF2-40B4-BE49-F238E27FC236}">
                <a16:creationId xmlns:a16="http://schemas.microsoft.com/office/drawing/2014/main" id="{AC5D230C-EE6A-4981-B85B-0CC14C559197}"/>
              </a:ext>
            </a:extLst>
          </p:cNvPr>
          <p:cNvPicPr>
            <a:picLocks noChangeAspect="1"/>
          </p:cNvPicPr>
          <p:nvPr/>
        </p:nvPicPr>
        <p:blipFill rotWithShape="1">
          <a:blip r:embed="rId3"/>
          <a:srcRect l="-1735" t="5641" r="5652"/>
          <a:stretch/>
        </p:blipFill>
        <p:spPr>
          <a:xfrm>
            <a:off x="7300419" y="3989070"/>
            <a:ext cx="4429125" cy="2103120"/>
          </a:xfrm>
          <a:prstGeom prst="rect">
            <a:avLst/>
          </a:prstGeom>
        </p:spPr>
      </p:pic>
      <p:sp>
        <p:nvSpPr>
          <p:cNvPr id="9" name="Title 1">
            <a:extLst>
              <a:ext uri="{FF2B5EF4-FFF2-40B4-BE49-F238E27FC236}">
                <a16:creationId xmlns:a16="http://schemas.microsoft.com/office/drawing/2014/main" id="{B52F228F-EBC6-4250-A8F8-2E5F6B313E4D}"/>
              </a:ext>
            </a:extLst>
          </p:cNvPr>
          <p:cNvSpPr txBox="1">
            <a:spLocks/>
          </p:cNvSpPr>
          <p:nvPr/>
        </p:nvSpPr>
        <p:spPr>
          <a:xfrm>
            <a:off x="628650" y="202381"/>
            <a:ext cx="10424161"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NAVIGATING YOUR ACCOUNT: </a:t>
            </a:r>
          </a:p>
          <a:p>
            <a:r>
              <a:rPr lang="en-US" altLang="en-US" sz="4400" b="1" dirty="0">
                <a:solidFill>
                  <a:srgbClr val="025050"/>
                </a:solidFill>
                <a:latin typeface="Coniferous" panose="03020507050303030C05" pitchFamily="66" charset="0"/>
                <a:ea typeface="+mn-ea"/>
                <a:cs typeface="+mn-cs"/>
              </a:rPr>
              <a:t>The Smart </a:t>
            </a:r>
            <a:r>
              <a:rPr lang="en-US" altLang="en-US" b="1" dirty="0">
                <a:solidFill>
                  <a:srgbClr val="025050"/>
                </a:solidFill>
                <a:latin typeface="Coniferous" panose="03020507050303030C05" pitchFamily="66" charset="0"/>
                <a:ea typeface="+mn-ea"/>
                <a:cs typeface="+mn-cs"/>
              </a:rPr>
              <a:t>Dash</a:t>
            </a:r>
            <a:r>
              <a:rPr lang="en-US" altLang="en-US" sz="4400" b="1" dirty="0">
                <a:solidFill>
                  <a:srgbClr val="025050"/>
                </a:solidFill>
                <a:latin typeface="Coniferous" panose="03020507050303030C05" pitchFamily="66" charset="0"/>
                <a:ea typeface="+mn-ea"/>
                <a:cs typeface="+mn-cs"/>
              </a:rPr>
              <a:t>board – Adding Quick Links</a:t>
            </a:r>
            <a:endParaRPr lang="en-US" dirty="0">
              <a:solidFill>
                <a:srgbClr val="025050"/>
              </a:solidFill>
              <a:latin typeface="Coniferous" panose="03020507050303030C05" pitchFamily="66" charset="0"/>
            </a:endParaRPr>
          </a:p>
        </p:txBody>
      </p:sp>
      <p:pic>
        <p:nvPicPr>
          <p:cNvPr id="10" name="Picture 9">
            <a:extLst>
              <a:ext uri="{FF2B5EF4-FFF2-40B4-BE49-F238E27FC236}">
                <a16:creationId xmlns:a16="http://schemas.microsoft.com/office/drawing/2014/main" id="{721D001C-4730-4F7A-B028-490A0A3C5A6A}"/>
              </a:ext>
            </a:extLst>
          </p:cNvPr>
          <p:cNvPicPr>
            <a:picLocks noChangeAspect="1"/>
          </p:cNvPicPr>
          <p:nvPr/>
        </p:nvPicPr>
        <p:blipFill rotWithShape="1">
          <a:blip r:embed="rId4"/>
          <a:srcRect l="-1" t="4632" r="4400" b="4322"/>
          <a:stretch/>
        </p:blipFill>
        <p:spPr>
          <a:xfrm>
            <a:off x="1184910" y="1948070"/>
            <a:ext cx="473505" cy="1214552"/>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A5F52B7D-D61C-435F-9EB3-9A56C8ADF9CD}"/>
              </a:ext>
            </a:extLst>
          </p:cNvPr>
          <p:cNvSpPr txBox="1"/>
          <p:nvPr/>
        </p:nvSpPr>
        <p:spPr>
          <a:xfrm>
            <a:off x="2128394" y="2084749"/>
            <a:ext cx="7975442" cy="923330"/>
          </a:xfrm>
          <a:prstGeom prst="rect">
            <a:avLst/>
          </a:prstGeom>
          <a:noFill/>
        </p:spPr>
        <p:txBody>
          <a:bodyPr wrap="square">
            <a:spAutoFit/>
          </a:bodyPr>
          <a:lstStyle/>
          <a:p>
            <a:r>
              <a:rPr lang="en-US" sz="1800" dirty="0">
                <a:latin typeface="Century Gothic" panose="020B0502020202020204" pitchFamily="34" charset="0"/>
              </a:rPr>
              <a:t>On the left and the right of the screen you will see arrows, you can use these to toggle back and forth between</a:t>
            </a:r>
          </a:p>
          <a:p>
            <a:pPr algn="ctr"/>
            <a:r>
              <a:rPr lang="en-US" sz="1800" dirty="0">
                <a:latin typeface="Century Gothic" panose="020B0502020202020204" pitchFamily="34" charset="0"/>
              </a:rPr>
              <a:t> </a:t>
            </a:r>
            <a:r>
              <a:rPr lang="en-US" sz="1800" b="1" dirty="0">
                <a:latin typeface="Century Gothic" panose="020B0502020202020204" pitchFamily="34" charset="0"/>
              </a:rPr>
              <a:t>The Smart Dashboard </a:t>
            </a:r>
            <a:r>
              <a:rPr lang="en-US" sz="1800" dirty="0">
                <a:latin typeface="Century Gothic" panose="020B0502020202020204" pitchFamily="34" charset="0"/>
              </a:rPr>
              <a:t>and  </a:t>
            </a:r>
            <a:r>
              <a:rPr lang="en-US" sz="1800" b="1" dirty="0">
                <a:latin typeface="Century Gothic" panose="020B0502020202020204" pitchFamily="34" charset="0"/>
              </a:rPr>
              <a:t>The Classic View</a:t>
            </a:r>
            <a:r>
              <a:rPr lang="en-US" sz="1800" dirty="0">
                <a:latin typeface="Century Gothic" panose="020B0502020202020204" pitchFamily="34" charset="0"/>
              </a:rPr>
              <a:t>.</a:t>
            </a:r>
            <a:endParaRPr lang="en-US" dirty="0"/>
          </a:p>
        </p:txBody>
      </p:sp>
      <p:pic>
        <p:nvPicPr>
          <p:cNvPr id="13" name="Picture 12">
            <a:extLst>
              <a:ext uri="{FF2B5EF4-FFF2-40B4-BE49-F238E27FC236}">
                <a16:creationId xmlns:a16="http://schemas.microsoft.com/office/drawing/2014/main" id="{EFF9F39A-DF3B-4076-8551-5BA703D515B4}"/>
              </a:ext>
            </a:extLst>
          </p:cNvPr>
          <p:cNvPicPr>
            <a:picLocks noChangeAspect="1"/>
          </p:cNvPicPr>
          <p:nvPr/>
        </p:nvPicPr>
        <p:blipFill rotWithShape="1">
          <a:blip r:embed="rId4"/>
          <a:srcRect l="-1" t="4632" r="4400" b="4322"/>
          <a:stretch/>
        </p:blipFill>
        <p:spPr>
          <a:xfrm rot="10800000">
            <a:off x="10599446" y="1793527"/>
            <a:ext cx="473505" cy="12145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3773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CCD99-3B6F-4CD3-BD2B-5B9F42D45142}"/>
              </a:ext>
            </a:extLst>
          </p:cNvPr>
          <p:cNvSpPr>
            <a:spLocks noGrp="1"/>
          </p:cNvSpPr>
          <p:nvPr>
            <p:ph idx="1"/>
          </p:nvPr>
        </p:nvSpPr>
        <p:spPr>
          <a:xfrm>
            <a:off x="628650" y="4663168"/>
            <a:ext cx="4346665" cy="1132114"/>
          </a:xfrm>
        </p:spPr>
        <p:txBody>
          <a:bodyPr>
            <a:normAutofit/>
          </a:bodyPr>
          <a:lstStyle/>
          <a:p>
            <a:pPr marL="0" indent="0">
              <a:buNone/>
            </a:pPr>
            <a:r>
              <a:rPr lang="en-US" sz="1800" dirty="0">
                <a:latin typeface="Century Gothic" panose="020B0502020202020204" pitchFamily="34" charset="0"/>
              </a:rPr>
              <a:t>Also, on the home page you will see a widget to your last pay statement. This widget will link you to your very last pay stub. </a:t>
            </a:r>
          </a:p>
        </p:txBody>
      </p:sp>
      <p:sp>
        <p:nvSpPr>
          <p:cNvPr id="9" name="Title 1">
            <a:extLst>
              <a:ext uri="{FF2B5EF4-FFF2-40B4-BE49-F238E27FC236}">
                <a16:creationId xmlns:a16="http://schemas.microsoft.com/office/drawing/2014/main" id="{B52F228F-EBC6-4250-A8F8-2E5F6B313E4D}"/>
              </a:ext>
            </a:extLst>
          </p:cNvPr>
          <p:cNvSpPr txBox="1">
            <a:spLocks/>
          </p:cNvSpPr>
          <p:nvPr/>
        </p:nvSpPr>
        <p:spPr>
          <a:xfrm>
            <a:off x="628650" y="202381"/>
            <a:ext cx="10424161"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NAVIGATING YOUR ACCOUNT: </a:t>
            </a:r>
          </a:p>
          <a:p>
            <a:r>
              <a:rPr lang="en-US" altLang="en-US" sz="4400" b="1" dirty="0">
                <a:solidFill>
                  <a:srgbClr val="025050"/>
                </a:solidFill>
                <a:latin typeface="Coniferous" panose="03020507050303030C05" pitchFamily="66" charset="0"/>
                <a:ea typeface="+mn-ea"/>
                <a:cs typeface="+mn-cs"/>
              </a:rPr>
              <a:t>The Smart </a:t>
            </a:r>
            <a:r>
              <a:rPr lang="en-US" altLang="en-US" b="1" dirty="0">
                <a:solidFill>
                  <a:srgbClr val="025050"/>
                </a:solidFill>
                <a:latin typeface="Coniferous" panose="03020507050303030C05" pitchFamily="66" charset="0"/>
                <a:ea typeface="+mn-ea"/>
                <a:cs typeface="+mn-cs"/>
              </a:rPr>
              <a:t>Dash</a:t>
            </a:r>
            <a:r>
              <a:rPr lang="en-US" altLang="en-US" sz="4400" b="1" dirty="0">
                <a:solidFill>
                  <a:srgbClr val="025050"/>
                </a:solidFill>
                <a:latin typeface="Coniferous" panose="03020507050303030C05" pitchFamily="66" charset="0"/>
                <a:ea typeface="+mn-ea"/>
                <a:cs typeface="+mn-cs"/>
              </a:rPr>
              <a:t>board – inbox &amp; last pay widget</a:t>
            </a:r>
            <a:endParaRPr lang="en-US" dirty="0">
              <a:solidFill>
                <a:srgbClr val="025050"/>
              </a:solidFill>
              <a:latin typeface="Coniferous" panose="03020507050303030C05" pitchFamily="66" charset="0"/>
            </a:endParaRPr>
          </a:p>
        </p:txBody>
      </p:sp>
      <p:pic>
        <p:nvPicPr>
          <p:cNvPr id="5" name="Picture 4">
            <a:extLst>
              <a:ext uri="{FF2B5EF4-FFF2-40B4-BE49-F238E27FC236}">
                <a16:creationId xmlns:a16="http://schemas.microsoft.com/office/drawing/2014/main" id="{49A1614E-0CA8-41CC-A860-39A57533DA5B}"/>
              </a:ext>
            </a:extLst>
          </p:cNvPr>
          <p:cNvPicPr>
            <a:picLocks noChangeAspect="1"/>
          </p:cNvPicPr>
          <p:nvPr/>
        </p:nvPicPr>
        <p:blipFill>
          <a:blip r:embed="rId3"/>
          <a:stretch>
            <a:fillRect/>
          </a:stretch>
        </p:blipFill>
        <p:spPr>
          <a:xfrm>
            <a:off x="759279" y="1861457"/>
            <a:ext cx="3638550" cy="2362200"/>
          </a:xfrm>
          <a:prstGeom prst="rect">
            <a:avLst/>
          </a:prstGeom>
        </p:spPr>
      </p:pic>
      <p:pic>
        <p:nvPicPr>
          <p:cNvPr id="7" name="Picture 6">
            <a:extLst>
              <a:ext uri="{FF2B5EF4-FFF2-40B4-BE49-F238E27FC236}">
                <a16:creationId xmlns:a16="http://schemas.microsoft.com/office/drawing/2014/main" id="{A6EA188C-2F55-4696-BCE1-3872C7BC310C}"/>
              </a:ext>
            </a:extLst>
          </p:cNvPr>
          <p:cNvPicPr>
            <a:picLocks noChangeAspect="1"/>
          </p:cNvPicPr>
          <p:nvPr/>
        </p:nvPicPr>
        <p:blipFill>
          <a:blip r:embed="rId4"/>
          <a:stretch>
            <a:fillRect/>
          </a:stretch>
        </p:blipFill>
        <p:spPr>
          <a:xfrm>
            <a:off x="6019800" y="1628775"/>
            <a:ext cx="5543550" cy="3600450"/>
          </a:xfrm>
          <a:prstGeom prst="rect">
            <a:avLst/>
          </a:prstGeom>
        </p:spPr>
      </p:pic>
      <p:sp>
        <p:nvSpPr>
          <p:cNvPr id="14" name="Content Placeholder 2">
            <a:extLst>
              <a:ext uri="{FF2B5EF4-FFF2-40B4-BE49-F238E27FC236}">
                <a16:creationId xmlns:a16="http://schemas.microsoft.com/office/drawing/2014/main" id="{CAD6AE4B-7AAD-41A5-ABEA-0944A9BFCE2D}"/>
              </a:ext>
            </a:extLst>
          </p:cNvPr>
          <p:cNvSpPr txBox="1">
            <a:spLocks/>
          </p:cNvSpPr>
          <p:nvPr/>
        </p:nvSpPr>
        <p:spPr>
          <a:xfrm>
            <a:off x="6096000" y="5392511"/>
            <a:ext cx="5366657" cy="1132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entury Gothic" panose="020B0502020202020204" pitchFamily="34" charset="0"/>
              </a:rPr>
              <a:t>The inbox will notify you of any action items that you might need to take, such as accepting new handbook, policies, or reading internal announcements</a:t>
            </a:r>
          </a:p>
        </p:txBody>
      </p:sp>
    </p:spTree>
    <p:extLst>
      <p:ext uri="{BB962C8B-B14F-4D97-AF65-F5344CB8AC3E}">
        <p14:creationId xmlns:p14="http://schemas.microsoft.com/office/powerpoint/2010/main" val="235641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16EF7A8-634A-456E-9A8A-9C1849A0639B}"/>
              </a:ext>
            </a:extLst>
          </p:cNvPr>
          <p:cNvPicPr>
            <a:picLocks noChangeAspect="1"/>
          </p:cNvPicPr>
          <p:nvPr/>
        </p:nvPicPr>
        <p:blipFill>
          <a:blip r:embed="rId3"/>
          <a:stretch>
            <a:fillRect/>
          </a:stretch>
        </p:blipFill>
        <p:spPr>
          <a:xfrm>
            <a:off x="-1" y="-59267"/>
            <a:ext cx="3654879" cy="6632530"/>
          </a:xfrm>
          <a:prstGeom prst="rect">
            <a:avLst/>
          </a:prstGeom>
        </p:spPr>
      </p:pic>
      <p:sp>
        <p:nvSpPr>
          <p:cNvPr id="4" name="Title 1">
            <a:extLst>
              <a:ext uri="{FF2B5EF4-FFF2-40B4-BE49-F238E27FC236}">
                <a16:creationId xmlns:a16="http://schemas.microsoft.com/office/drawing/2014/main" id="{BAD2F395-8140-462C-A3C7-8C232B2DAAE7}"/>
              </a:ext>
            </a:extLst>
          </p:cNvPr>
          <p:cNvSpPr txBox="1">
            <a:spLocks/>
          </p:cNvSpPr>
          <p:nvPr/>
        </p:nvSpPr>
        <p:spPr>
          <a:xfrm>
            <a:off x="3758896" y="147138"/>
            <a:ext cx="7176408"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rgbClr val="33CDBA"/>
                </a:solidFill>
                <a:latin typeface="Coniferous" panose="03020507050303030C05" pitchFamily="66" charset="0"/>
                <a:ea typeface="+mn-ea"/>
                <a:cs typeface="+mn-cs"/>
              </a:rPr>
              <a:t>NAVIGATING YOUR ACCOUNT: </a:t>
            </a:r>
          </a:p>
          <a:p>
            <a:r>
              <a:rPr lang="en-US" altLang="en-US" b="1" dirty="0">
                <a:solidFill>
                  <a:srgbClr val="FF0000"/>
                </a:solidFill>
                <a:latin typeface="Coniferous" panose="03020507050303030C05" pitchFamily="66" charset="0"/>
                <a:ea typeface="+mn-ea"/>
                <a:cs typeface="+mn-cs"/>
                <a:sym typeface="Webdings" panose="05030102010509060703" pitchFamily="18" charset="2"/>
              </a:rPr>
              <a:t>         </a:t>
            </a:r>
            <a:r>
              <a:rPr lang="en-US" altLang="en-US" sz="4400" b="1" dirty="0">
                <a:solidFill>
                  <a:srgbClr val="025050"/>
                </a:solidFill>
                <a:latin typeface="Coniferous" panose="03020507050303030C05" pitchFamily="66" charset="0"/>
                <a:ea typeface="+mn-ea"/>
                <a:cs typeface="+mn-cs"/>
              </a:rPr>
              <a:t>Favorites Menu</a:t>
            </a:r>
            <a:endParaRPr lang="en-US" dirty="0">
              <a:solidFill>
                <a:srgbClr val="025050"/>
              </a:solidFill>
              <a:latin typeface="Coniferous" panose="03020507050303030C05" pitchFamily="66" charset="0"/>
            </a:endParaRPr>
          </a:p>
        </p:txBody>
      </p:sp>
      <p:sp>
        <p:nvSpPr>
          <p:cNvPr id="6" name="TextBox 5">
            <a:extLst>
              <a:ext uri="{FF2B5EF4-FFF2-40B4-BE49-F238E27FC236}">
                <a16:creationId xmlns:a16="http://schemas.microsoft.com/office/drawing/2014/main" id="{B6B9E801-DA22-4C5C-B78F-4E3C254EDF29}"/>
              </a:ext>
            </a:extLst>
          </p:cNvPr>
          <p:cNvSpPr txBox="1"/>
          <p:nvPr/>
        </p:nvSpPr>
        <p:spPr>
          <a:xfrm>
            <a:off x="3871085" y="1629314"/>
            <a:ext cx="7176407" cy="923330"/>
          </a:xfrm>
          <a:prstGeom prst="rect">
            <a:avLst/>
          </a:prstGeom>
          <a:noFill/>
        </p:spPr>
        <p:txBody>
          <a:bodyPr wrap="square">
            <a:spAutoFit/>
          </a:bodyPr>
          <a:lstStyle/>
          <a:p>
            <a:r>
              <a:rPr lang="en-US" dirty="0">
                <a:latin typeface="Century Gothic" panose="020B0502020202020204" pitchFamily="34" charset="0"/>
              </a:rPr>
              <a:t>You can access your Favorites section by clicking on the heart you’ll find all the items that you’ve marked as your Favorites. This menu is customizable. </a:t>
            </a:r>
          </a:p>
        </p:txBody>
      </p:sp>
      <p:pic>
        <p:nvPicPr>
          <p:cNvPr id="2050" name="Picture 2" descr="Free Little Heart Cliparts, Download Free Clip Art, Free Clip Art on  Clipart Library">
            <a:extLst>
              <a:ext uri="{FF2B5EF4-FFF2-40B4-BE49-F238E27FC236}">
                <a16:creationId xmlns:a16="http://schemas.microsoft.com/office/drawing/2014/main" id="{51485260-C66C-4BF9-9E32-FF8BC5B897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917" y="878416"/>
            <a:ext cx="793750" cy="6746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Little Heart Cliparts, Download Free Clip Art, Free Clip Art on  Clipart Library">
            <a:extLst>
              <a:ext uri="{FF2B5EF4-FFF2-40B4-BE49-F238E27FC236}">
                <a16:creationId xmlns:a16="http://schemas.microsoft.com/office/drawing/2014/main" id="{2D2922D7-0BA1-4333-B720-388705FDA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183" y="929215"/>
            <a:ext cx="333063" cy="28310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6797CBB-C069-4FBF-9819-577A05DAA546}"/>
              </a:ext>
            </a:extLst>
          </p:cNvPr>
          <p:cNvSpPr/>
          <p:nvPr/>
        </p:nvSpPr>
        <p:spPr>
          <a:xfrm>
            <a:off x="1803399" y="760011"/>
            <a:ext cx="1236133" cy="57772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752A74C0-0FEA-475D-B2E4-2FB2E8071741}"/>
              </a:ext>
            </a:extLst>
          </p:cNvPr>
          <p:cNvCxnSpPr>
            <a:cxnSpLocks/>
          </p:cNvCxnSpPr>
          <p:nvPr/>
        </p:nvCxnSpPr>
        <p:spPr>
          <a:xfrm flipH="1">
            <a:off x="778933" y="40305"/>
            <a:ext cx="920448" cy="83811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a:extLst>
              <a:ext uri="{FF2B5EF4-FFF2-40B4-BE49-F238E27FC236}">
                <a16:creationId xmlns:a16="http://schemas.microsoft.com/office/drawing/2014/main" id="{0157F46D-1AFC-4B0D-A298-404CC842E327}"/>
              </a:ext>
            </a:extLst>
          </p:cNvPr>
          <p:cNvCxnSpPr>
            <a:cxnSpLocks/>
          </p:cNvCxnSpPr>
          <p:nvPr/>
        </p:nvCxnSpPr>
        <p:spPr>
          <a:xfrm flipH="1">
            <a:off x="2421465" y="3711602"/>
            <a:ext cx="1532468"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pic>
        <p:nvPicPr>
          <p:cNvPr id="28" name="Picture 27">
            <a:extLst>
              <a:ext uri="{FF2B5EF4-FFF2-40B4-BE49-F238E27FC236}">
                <a16:creationId xmlns:a16="http://schemas.microsoft.com/office/drawing/2014/main" id="{F482D7C0-6FE7-4C7A-9A2F-536F592F3590}"/>
              </a:ext>
            </a:extLst>
          </p:cNvPr>
          <p:cNvPicPr>
            <a:picLocks noChangeAspect="1"/>
          </p:cNvPicPr>
          <p:nvPr/>
        </p:nvPicPr>
        <p:blipFill>
          <a:blip r:embed="rId5"/>
          <a:stretch>
            <a:fillRect/>
          </a:stretch>
        </p:blipFill>
        <p:spPr>
          <a:xfrm>
            <a:off x="5258099" y="2848187"/>
            <a:ext cx="5110903" cy="3629872"/>
          </a:xfrm>
          <a:prstGeom prst="rect">
            <a:avLst/>
          </a:prstGeom>
        </p:spPr>
      </p:pic>
    </p:spTree>
    <p:extLst>
      <p:ext uri="{BB962C8B-B14F-4D97-AF65-F5344CB8AC3E}">
        <p14:creationId xmlns:p14="http://schemas.microsoft.com/office/powerpoint/2010/main" val="282858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1559</Words>
  <Application>Microsoft Office PowerPoint</Application>
  <PresentationFormat>Widescreen</PresentationFormat>
  <Paragraphs>166</Paragraphs>
  <Slides>22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Coniferous</vt:lpstr>
      <vt:lpstr>Gibson Medium</vt:lpstr>
      <vt:lpstr>Office Theme</vt:lpstr>
      <vt:lpstr>Introduction to</vt:lpstr>
      <vt:lpstr>PowerPoint Presentation</vt:lpstr>
      <vt:lpstr>PowerPoint Presentation</vt:lpstr>
      <vt:lpstr>What will be covered</vt:lpstr>
      <vt:lpstr>ACCOUNT SETUP: How do I log In?</vt:lpstr>
      <vt:lpstr>PowerPoint Presentation</vt:lpstr>
      <vt:lpstr>PowerPoint Presentation</vt:lpstr>
      <vt:lpstr>PowerPoint Presentation</vt:lpstr>
      <vt:lpstr>PowerPoint Presentation</vt:lpstr>
      <vt:lpstr>PowerPoint Presentation</vt:lpstr>
      <vt:lpstr>PowerPoint Presentation</vt:lpstr>
      <vt:lpstr>Time Management for Time Approvers</vt:lpstr>
      <vt:lpstr>PowerPoint Presentation</vt:lpstr>
      <vt:lpstr>PowerPoint Presentation</vt:lpstr>
      <vt:lpstr>Accessing Employee Timesheets The Timesheets tab can be found under the Attendance category. This is where you will also find summarized information regarding employee accruals, weekly time, date range selections, manage time off requests, and other employee information </vt:lpstr>
      <vt:lpstr>Adding or Correcting a Timesheet Punch   </vt:lpstr>
      <vt:lpstr>Adding Non-Work Time to Timesheets</vt:lpstr>
      <vt:lpstr>Approving Employee Timesheets</vt:lpstr>
      <vt:lpstr>Responding to Employee Time-Off Requests</vt:lpstr>
      <vt:lpstr>Report Generator Overview</vt:lpstr>
      <vt:lpstr>How to Request Time and Review Your Own Time-Off</vt:lpstr>
      <vt:lpstr>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Management for Supervisors</dc:title>
  <dc:creator>Amber Rardin</dc:creator>
  <cp:lastModifiedBy>Breanna Callaghan</cp:lastModifiedBy>
  <cp:revision>36</cp:revision>
  <dcterms:created xsi:type="dcterms:W3CDTF">2020-12-08T18:03:01Z</dcterms:created>
  <dcterms:modified xsi:type="dcterms:W3CDTF">2020-12-18T17:09:26Z</dcterms:modified>
</cp:coreProperties>
</file>